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59" r:id="rId3"/>
    <p:sldId id="258" r:id="rId4"/>
    <p:sldId id="304" r:id="rId5"/>
    <p:sldId id="305" r:id="rId6"/>
    <p:sldId id="306" r:id="rId7"/>
    <p:sldId id="307" r:id="rId8"/>
    <p:sldId id="308" r:id="rId9"/>
    <p:sldId id="309" r:id="rId10"/>
    <p:sldId id="310" r:id="rId11"/>
    <p:sldId id="311" r:id="rId12"/>
    <p:sldId id="312" r:id="rId13"/>
    <p:sldId id="313" r:id="rId14"/>
    <p:sldId id="314" r:id="rId15"/>
    <p:sldId id="315" r:id="rId16"/>
    <p:sldId id="316" r:id="rId17"/>
    <p:sldId id="317" r:id="rId18"/>
    <p:sldId id="318" r:id="rId19"/>
    <p:sldId id="319" r:id="rId20"/>
    <p:sldId id="320" r:id="rId21"/>
    <p:sldId id="321" r:id="rId22"/>
    <p:sldId id="322" r:id="rId23"/>
    <p:sldId id="281" r:id="rId24"/>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57" autoAdjust="0"/>
  </p:normalViewPr>
  <p:slideViewPr>
    <p:cSldViewPr>
      <p:cViewPr>
        <p:scale>
          <a:sx n="123" d="100"/>
          <a:sy n="123" d="100"/>
        </p:scale>
        <p:origin x="-72" y="23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28.2.2019</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05893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593409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28.2.2019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www.google.com/url?sa=i&amp;rct=j&amp;q=&amp;esrc=s&amp;source=images&amp;cd=&amp;cad=rja&amp;uact=8&amp;ved=2ahUKEwjD8o_r8fTfAhVB6qQKHfiOD2UQjRx6BAgBEAU&amp;url=https://www.avizo.cz/blog/pozor-na-podvodne-inzeraty/&amp;psig=AOvVaw3KZk9JANQhAnJSjKTnvWti&amp;ust=154781700541475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www.google.com/url?sa=i&amp;rct=j&amp;q=&amp;esrc=s&amp;source=images&amp;cd=&amp;cad=rja&amp;uact=8&amp;ved=2ahUKEwj56Zfq9vTfAhUR3qQKHZALDQ8QjRx6BAgBEAU&amp;url=http://zkcoo.cz/pozor/&amp;psig=AOvVaw28NlPM9gt0NpHXO1xATWGO&amp;ust=1547818344387173"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google.com/url?sa=i&amp;rct=j&amp;q=&amp;esrc=s&amp;source=images&amp;cd=&amp;cad=rja&amp;uact=8&amp;ved=&amp;url=http://theconversation.com/crowdfunding-success-and-failure-what-actually-happens-during-a-campaign-98992&amp;psig=AOvVaw0i0cpMiG3flWAsvUOiZUAq&amp;ust=1547817241456435" TargetMode="External"/><Relationship Id="rId2" Type="http://schemas.openxmlformats.org/officeDocument/2006/relationships/hyperlink" Target="https://www.google.com/url?sa=i&amp;rct=j&amp;q=&amp;esrc=s&amp;source=images&amp;cd=&amp;ved=2ahUKEwiOvbvj8vTfAhVPDOwKHfBnDZMQjRx6BAgBEAU&amp;url=https://www.quickenloans.com/blog/crowdfunding-benefits-and-risks&amp;psig=AOvVaw0i0cpMiG3flWAsvUOiZUAq&amp;ust=1547817241456435" TargetMode="Externa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hyperlink" Target="https://www.google.com/imgres?imgurl=https://africabusinesscommunities.com/assets/images/Crowdfunding.jpg&amp;imgrefurl=https://africabusinesscommunities.com/features/crowdfunding-gains-momentum-in-africa.html&amp;docid=3OBEh1f3jS5DvM&amp;tbnid=lrs96qgst-G1nM:&amp;vet=10ahUKEwiekv7X8vTfAhVJzKQKHdYLDZgQMwhxKAYwBg..i&amp;w=540&amp;h=372&amp;bih=651&amp;biw=1366&amp;q=crowdfunding&amp;ved=0ahUKEwiekv7X8vTfAhVJzKQKHdYLDZgQMwhxKAYwBg&amp;iact=mrc&amp;uact=8"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givt.cz/" TargetMode="External"/><Relationship Id="rId2" Type="http://schemas.openxmlformats.org/officeDocument/2006/relationships/hyperlink" Target="http://www.darujspravne.cz/"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s://www.google.com/url?sa=i&amp;rct=j&amp;q=&amp;esrc=s&amp;source=images&amp;cd=&amp;cad=rja&amp;uact=8&amp;ved=2ahUKEwjs9dqN9PTfAhUKC-wKHb0gDl0QjRx6BAgBEAU&amp;url=https://www.zivemilevsko.cz/osloveni-firem-jako-potencialnich-partneru-v-podnikatelskem-parku-milevsko/&amp;psig=AOvVaw1Cs-GXRxEIO03jnhHkKi_Y&amp;ust=1547817613278145"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6.jpeg"/><Relationship Id="rId2" Type="http://schemas.openxmlformats.org/officeDocument/2006/relationships/hyperlink" Target="https://www.google.com/url?sa=i&amp;rct=j&amp;q=&amp;esrc=s&amp;source=images&amp;cd=&amp;cad=rja&amp;uact=8&amp;ved=2ahUKEwiLupaw7_TfAhVFjqQKHRLhBakQjRx6BAgBEAU&amp;url=http://www.rekonstrukceastavby.cz/clanky/material-pro-vas-dum/&amp;psig=AOvVaw3KbgBeJlr01FVqD_uQ7_uQ&amp;ust=1547816337746943" TargetMode="External"/><Relationship Id="rId1" Type="http://schemas.openxmlformats.org/officeDocument/2006/relationships/slideLayout" Target="../slideLayouts/slideLayout2.xml"/><Relationship Id="rId6" Type="http://schemas.openxmlformats.org/officeDocument/2006/relationships/hyperlink" Target="https://www.google.com/url?sa=i&amp;rct=j&amp;q=&amp;esrc=s&amp;source=images&amp;cd=&amp;cad=rja&amp;uact=8&amp;ved=2ahUKEwisiu2f8PTfAhUP36QKHedhDocQjRx6BAgBEAU&amp;url=https://cz.depositphotos.com/105553780/stock-photo-bag-money-coins-banknotes-cartoon.html&amp;psig=AOvVaw0N6ydwHwSLrwCBqej-slUA&amp;ust=1547816553833907" TargetMode="External"/><Relationship Id="rId5" Type="http://schemas.openxmlformats.org/officeDocument/2006/relationships/image" Target="../media/image5.jpeg"/><Relationship Id="rId4" Type="http://schemas.openxmlformats.org/officeDocument/2006/relationships/hyperlink" Target="https://www.google.com/url?sa=i&amp;rct=j&amp;q=&amp;esrc=s&amp;source=images&amp;cd=&amp;cad=rja&amp;uact=8&amp;ved=2ahUKEwif8IHs7_TfAhUQ-6QKHdEqBzoQjRx6BAgBEAU&amp;url=http://www.medaconsulting.cz/analyzy/lidske-zdroje/&amp;psig=AOvVaw0c4lqp8pawp0fQjR9Dv9A_&amp;ust=1547816471355503"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google.com/url?sa=i&amp;rct=j&amp;q=&amp;esrc=s&amp;source=images&amp;cd=&amp;cad=rja&amp;uact=8&amp;ved=2ahUKEwiVieLgzfTfAhWwPOwKHUncDLAQjRx6BAgBEAU&amp;url=https://www.abc.es/familia/padres-hijos/abci-positivo-paga-semanal-nuestros-hijos-201603010131_noticia.html&amp;psig=AOvVaw1Si1KerGvIvqIakoCHgjZ3&amp;ust=154780731899026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google.com/url?sa=i&amp;rct=j&amp;q=&amp;esrc=s&amp;source=images&amp;cd=&amp;cad=rja&amp;uact=8&amp;ved=2ahUKEwjMjKz4zfTfAhUL_KQKHXPZBWUQjRx6BAgBEAU&amp;url=https://cocagnetires.com/blog/une-strat%C3%A9gie-win-win&amp;psig=AOvVaw0AacZx48q1tSDltOkSEWw8&amp;ust=154780737330424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google.com/url?sa=i&amp;rct=j&amp;q=&amp;esrc=s&amp;source=images&amp;cd=&amp;ved=&amp;url=http://m.bakovnj.cz/cs/deni-ve-meste/mestsky-urad-informuje/verejna-sbirka-ukoncena.html&amp;psig=AOvVaw2_wzaN44FP7hNlJYa08oh7&amp;ust=154781712730602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sz="2000" b="1" dirty="0" smtClean="0">
                <a:ln w="0"/>
                <a:solidFill>
                  <a:schemeClr val="bg1"/>
                </a:solidFill>
                <a:effectLst>
                  <a:outerShdw blurRad="38100" dist="19050" dir="2700000" algn="tl" rotWithShape="0">
                    <a:schemeClr val="dk1">
                      <a:alpha val="40000"/>
                    </a:schemeClr>
                  </a:outerShdw>
                </a:effectLst>
              </a:rPr>
              <a:t>MANAŽERSKÉ DOVEDNOSTI V MEZIGENERAČNÍM TÝMU</a:t>
            </a: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Mgr. Dagmar Svobodová, Ph.D.</a:t>
            </a:r>
          </a:p>
          <a:p>
            <a:pPr algn="ctr"/>
            <a:r>
              <a:rPr lang="cs-CZ" b="1" dirty="0" smtClean="0">
                <a:ln w="0"/>
                <a:solidFill>
                  <a:schemeClr val="bg1"/>
                </a:solidFill>
                <a:effectLst>
                  <a:outerShdw blurRad="38100" dist="19050" dir="2700000" algn="tl" rotWithShape="0">
                    <a:schemeClr val="dk1">
                      <a:alpha val="40000"/>
                    </a:schemeClr>
                  </a:outerShdw>
                </a:effectLst>
              </a:rPr>
              <a:t>Ing. Zuzana Palová</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 xmlns:a16="http://schemas.microsoft.com/office/drawing/2014/main" val="3755197986"/>
                    </a:ext>
                  </a:extLst>
                </a:gridCol>
                <a:gridCol w="4213804">
                  <a:extLst>
                    <a:ext uri="{9D8B030D-6E8A-4147-A177-3AD203B41FA5}">
                      <a16:colId xmlns=""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 xmlns:a16="http://schemas.microsoft.com/office/drawing/2014/main"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sbírka</a:t>
            </a:r>
            <a:endParaRPr lang="cs-CZ" dirty="0"/>
          </a:p>
        </p:txBody>
      </p:sp>
      <p:sp>
        <p:nvSpPr>
          <p:cNvPr id="5" name="Zástupný symbol pro obsah 4"/>
          <p:cNvSpPr>
            <a:spLocks noGrp="1"/>
          </p:cNvSpPr>
          <p:nvPr>
            <p:ph idx="4294967295"/>
          </p:nvPr>
        </p:nvSpPr>
        <p:spPr>
          <a:xfrm>
            <a:off x="179512" y="843558"/>
            <a:ext cx="7886700" cy="3262312"/>
          </a:xfrm>
          <a:prstGeom prst="rect">
            <a:avLst/>
          </a:prstGeom>
        </p:spPr>
        <p:txBody>
          <a:bodyPr/>
          <a:lstStyle/>
          <a:p>
            <a:r>
              <a:rPr lang="cs-CZ" sz="2800" dirty="0" smtClean="0"/>
              <a:t>Veřejné sbírky podléhají přísným pravidlům podle zákona č. 117/2001 Sb., o veřejných sbírkách i později</a:t>
            </a:r>
          </a:p>
          <a:p>
            <a:r>
              <a:rPr lang="cs-CZ" sz="2800" dirty="0" smtClean="0"/>
              <a:t>Konání sbírky je nutno oznámit příslušnému úřadu nejpozději do 30 dnů před zahájením sbírky (výjimečně lze podle zákona č. 117/2001 Sb., o veřejných sbírkách i později).</a:t>
            </a:r>
          </a:p>
          <a:p>
            <a:endParaRPr lang="cs-CZ" dirty="0"/>
          </a:p>
        </p:txBody>
      </p:sp>
      <p:pic>
        <p:nvPicPr>
          <p:cNvPr id="13314" name="Picture 2" descr="Image result for pozor">
            <a:hlinkClick r:id="rId2"/>
          </p:cNvPr>
          <p:cNvPicPr>
            <a:picLocks noChangeAspect="1" noChangeArrowheads="1"/>
          </p:cNvPicPr>
          <p:nvPr/>
        </p:nvPicPr>
        <p:blipFill>
          <a:blip r:embed="rId3"/>
          <a:srcRect/>
          <a:stretch>
            <a:fillRect/>
          </a:stretch>
        </p:blipFill>
        <p:spPr bwMode="auto">
          <a:xfrm>
            <a:off x="7524328" y="3280076"/>
            <a:ext cx="1694424" cy="1694424"/>
          </a:xfrm>
          <a:prstGeom prst="rect">
            <a:avLst/>
          </a:prstGeom>
          <a:noFill/>
        </p:spPr>
      </p:pic>
    </p:spTree>
    <p:extLst>
      <p:ext uri="{BB962C8B-B14F-4D97-AF65-F5344CB8AC3E}">
        <p14:creationId xmlns:p14="http://schemas.microsoft.com/office/powerpoint/2010/main" val="4075448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Způsoby konání veřejné sbírky:</a:t>
            </a:r>
            <a:endParaRPr lang="cs-CZ" dirty="0"/>
          </a:p>
        </p:txBody>
      </p:sp>
      <p:sp>
        <p:nvSpPr>
          <p:cNvPr id="3" name="Zástupný symbol pro obsah 2"/>
          <p:cNvSpPr>
            <a:spLocks noGrp="1"/>
          </p:cNvSpPr>
          <p:nvPr>
            <p:ph idx="4294967295"/>
          </p:nvPr>
        </p:nvSpPr>
        <p:spPr>
          <a:xfrm>
            <a:off x="179512" y="1059582"/>
            <a:ext cx="7886700" cy="3262312"/>
          </a:xfrm>
          <a:prstGeom prst="rect">
            <a:avLst/>
          </a:prstGeom>
        </p:spPr>
        <p:txBody>
          <a:bodyPr>
            <a:normAutofit fontScale="62500" lnSpcReduction="20000"/>
          </a:bodyPr>
          <a:lstStyle/>
          <a:p>
            <a:r>
              <a:rPr lang="cs-CZ" dirty="0" smtClean="0"/>
              <a:t>shromažďování příspěvků na předem vyhlášeném zvláštním bankovním účtu,</a:t>
            </a:r>
          </a:p>
          <a:p>
            <a:r>
              <a:rPr lang="cs-CZ" dirty="0" smtClean="0"/>
              <a:t>sběracími listinami,</a:t>
            </a:r>
          </a:p>
          <a:p>
            <a:r>
              <a:rPr lang="cs-CZ" dirty="0" smtClean="0"/>
              <a:t>pokladničkami,</a:t>
            </a:r>
          </a:p>
          <a:p>
            <a:r>
              <a:rPr lang="cs-CZ" dirty="0" smtClean="0"/>
              <a:t>prodejem předmětů,</a:t>
            </a:r>
          </a:p>
          <a:p>
            <a:r>
              <a:rPr lang="cs-CZ" dirty="0" smtClean="0"/>
              <a:t>prodejem vstupenek na veřejná kulturní nebo sportovní vystoupení,</a:t>
            </a:r>
          </a:p>
          <a:p>
            <a:r>
              <a:rPr lang="cs-CZ" dirty="0" smtClean="0"/>
              <a:t>dárcovskými textovými zprávami,</a:t>
            </a:r>
          </a:p>
          <a:p>
            <a:r>
              <a:rPr lang="cs-CZ" dirty="0" smtClean="0"/>
              <a:t>složením hotovosti do pokladny zřízené neziskovou organizací,</a:t>
            </a:r>
          </a:p>
          <a:p>
            <a:r>
              <a:rPr lang="cs-CZ" dirty="0" smtClean="0"/>
              <a:t>jiným způsobem, než jsou výše uvedené (krajský úřad způsob posoudí z hlediska transparentnosti získávání příspěvků do sbírky a zabezpečení jejich využití).</a:t>
            </a:r>
          </a:p>
          <a:p>
            <a:endParaRPr lang="cs-CZ" dirty="0"/>
          </a:p>
        </p:txBody>
      </p:sp>
    </p:spTree>
    <p:extLst>
      <p:ext uri="{BB962C8B-B14F-4D97-AF65-F5344CB8AC3E}">
        <p14:creationId xmlns:p14="http://schemas.microsoft.com/office/powerpoint/2010/main" val="2239771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Benefiční koncert</a:t>
            </a:r>
            <a:endParaRPr lang="cs-CZ" dirty="0"/>
          </a:p>
        </p:txBody>
      </p:sp>
      <p:sp>
        <p:nvSpPr>
          <p:cNvPr id="3" name="Zástupný symbol pro obsah 2"/>
          <p:cNvSpPr>
            <a:spLocks noGrp="1"/>
          </p:cNvSpPr>
          <p:nvPr>
            <p:ph idx="4294967295"/>
          </p:nvPr>
        </p:nvSpPr>
        <p:spPr>
          <a:xfrm>
            <a:off x="0" y="1370013"/>
            <a:ext cx="7886700" cy="3262312"/>
          </a:xfrm>
          <a:prstGeom prst="rect">
            <a:avLst/>
          </a:prstGeom>
        </p:spPr>
        <p:txBody>
          <a:bodyPr/>
          <a:lstStyle/>
          <a:p>
            <a:r>
              <a:rPr lang="cs-CZ" dirty="0" smtClean="0"/>
              <a:t>99 % benefičních koncertů spadá do veřejné sbírky …</a:t>
            </a:r>
          </a:p>
          <a:p>
            <a:endParaRPr lang="cs-CZ" dirty="0" smtClean="0"/>
          </a:p>
          <a:p>
            <a:endParaRPr lang="cs-CZ" dirty="0" smtClean="0"/>
          </a:p>
          <a:p>
            <a:endParaRPr lang="cs-CZ" dirty="0" smtClean="0"/>
          </a:p>
          <a:p>
            <a:endParaRPr lang="cs-CZ" dirty="0" smtClean="0"/>
          </a:p>
          <a:p>
            <a:endParaRPr lang="cs-CZ" dirty="0" smtClean="0"/>
          </a:p>
          <a:p>
            <a:pPr lvl="6"/>
            <a:r>
              <a:rPr lang="cs-CZ" sz="2100" dirty="0"/>
              <a:t>… proto se musí řídit zákonem o veřejných sbírkách!!! </a:t>
            </a:r>
          </a:p>
        </p:txBody>
      </p:sp>
      <p:pic>
        <p:nvPicPr>
          <p:cNvPr id="33794" name="Picture 2" descr="Image result for pozor">
            <a:hlinkClick r:id="rId2"/>
          </p:cNvPr>
          <p:cNvPicPr>
            <a:picLocks noChangeAspect="1" noChangeArrowheads="1"/>
          </p:cNvPicPr>
          <p:nvPr/>
        </p:nvPicPr>
        <p:blipFill>
          <a:blip r:embed="rId3"/>
          <a:srcRect/>
          <a:stretch>
            <a:fillRect/>
          </a:stretch>
        </p:blipFill>
        <p:spPr bwMode="auto">
          <a:xfrm>
            <a:off x="5796136" y="2050291"/>
            <a:ext cx="2614613" cy="2614613"/>
          </a:xfrm>
          <a:prstGeom prst="rect">
            <a:avLst/>
          </a:prstGeom>
          <a:noFill/>
        </p:spPr>
      </p:pic>
      <p:sp>
        <p:nvSpPr>
          <p:cNvPr id="5" name="Šipka doprava 4"/>
          <p:cNvSpPr/>
          <p:nvPr/>
        </p:nvSpPr>
        <p:spPr>
          <a:xfrm>
            <a:off x="3487783" y="2537460"/>
            <a:ext cx="2145575" cy="4800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cs-CZ"/>
          </a:p>
        </p:txBody>
      </p:sp>
    </p:spTree>
    <p:extLst>
      <p:ext uri="{BB962C8B-B14F-4D97-AF65-F5344CB8AC3E}">
        <p14:creationId xmlns:p14="http://schemas.microsoft.com/office/powerpoint/2010/main" val="2143957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Crowdfunding</a:t>
            </a:r>
            <a:endParaRPr lang="cs-CZ" dirty="0"/>
          </a:p>
        </p:txBody>
      </p:sp>
      <p:sp>
        <p:nvSpPr>
          <p:cNvPr id="3" name="Zástupný symbol pro obsah 2"/>
          <p:cNvSpPr>
            <a:spLocks noGrp="1"/>
          </p:cNvSpPr>
          <p:nvPr>
            <p:ph idx="4294967295"/>
          </p:nvPr>
        </p:nvSpPr>
        <p:spPr>
          <a:xfrm>
            <a:off x="42099" y="915566"/>
            <a:ext cx="7886700" cy="3262312"/>
          </a:xfrm>
          <a:prstGeom prst="rect">
            <a:avLst/>
          </a:prstGeom>
        </p:spPr>
        <p:txBody>
          <a:bodyPr/>
          <a:lstStyle/>
          <a:p>
            <a:r>
              <a:rPr lang="cs-CZ" dirty="0" err="1" smtClean="0"/>
              <a:t>Crowdfunding</a:t>
            </a:r>
            <a:r>
              <a:rPr lang="cs-CZ" dirty="0" smtClean="0"/>
              <a:t> je způsob financování, kdy větší počet jednotlivců přispívá menším obnosem k cílové částce požadované pro realizaci projektů, produktů, vzniku společností nebo například i politických kampaní.</a:t>
            </a:r>
            <a:endParaRPr lang="cs-CZ" dirty="0"/>
          </a:p>
        </p:txBody>
      </p:sp>
      <p:sp>
        <p:nvSpPr>
          <p:cNvPr id="12290" name="AutoShape 2" descr="Image result for crowdfunding">
            <a:hlinkClick r:id="rId2"/>
          </p:cNvPr>
          <p:cNvSpPr>
            <a:spLocks noChangeAspect="1" noChangeArrowheads="1"/>
          </p:cNvSpPr>
          <p:nvPr/>
        </p:nvSpPr>
        <p:spPr bwMode="auto">
          <a:xfrm>
            <a:off x="3607594" y="-771525"/>
            <a:ext cx="1607344" cy="1607344"/>
          </a:xfrm>
          <a:prstGeom prst="rect">
            <a:avLst/>
          </a:prstGeom>
          <a:noFill/>
        </p:spPr>
        <p:txBody>
          <a:bodyPr vert="horz" wrap="square" lIns="68580" tIns="34290" rIns="68580" bIns="34290" numCol="1" anchor="t" anchorCtr="0" compatLnSpc="1">
            <a:prstTxWarp prst="textNoShape">
              <a:avLst/>
            </a:prstTxWarp>
          </a:bodyPr>
          <a:lstStyle/>
          <a:p>
            <a:endParaRPr lang="cs-CZ"/>
          </a:p>
        </p:txBody>
      </p:sp>
      <p:sp>
        <p:nvSpPr>
          <p:cNvPr id="12292" name="AutoShape 4" descr="Image result for crowdfunding">
            <a:hlinkClick r:id="rId3"/>
          </p:cNvPr>
          <p:cNvSpPr>
            <a:spLocks noChangeAspect="1" noChangeArrowheads="1"/>
          </p:cNvSpPr>
          <p:nvPr/>
        </p:nvSpPr>
        <p:spPr bwMode="auto">
          <a:xfrm>
            <a:off x="1709737" y="-1251347"/>
            <a:ext cx="5186363" cy="2614613"/>
          </a:xfrm>
          <a:prstGeom prst="rect">
            <a:avLst/>
          </a:prstGeom>
          <a:noFill/>
        </p:spPr>
        <p:txBody>
          <a:bodyPr vert="horz" wrap="square" lIns="68580" tIns="34290" rIns="68580" bIns="34290" numCol="1" anchor="t" anchorCtr="0" compatLnSpc="1">
            <a:prstTxWarp prst="textNoShape">
              <a:avLst/>
            </a:prstTxWarp>
          </a:bodyPr>
          <a:lstStyle/>
          <a:p>
            <a:endParaRPr lang="cs-CZ"/>
          </a:p>
        </p:txBody>
      </p:sp>
      <p:sp>
        <p:nvSpPr>
          <p:cNvPr id="12294" name="AutoShape 6" descr="Image result for crowdfunding">
            <a:hlinkClick r:id="rId4"/>
          </p:cNvPr>
          <p:cNvSpPr>
            <a:spLocks noChangeAspect="1" noChangeArrowheads="1"/>
          </p:cNvSpPr>
          <p:nvPr/>
        </p:nvSpPr>
        <p:spPr bwMode="auto">
          <a:xfrm>
            <a:off x="69056" y="0"/>
            <a:ext cx="228600" cy="228600"/>
          </a:xfrm>
          <a:prstGeom prst="rect">
            <a:avLst/>
          </a:prstGeom>
          <a:noFill/>
        </p:spPr>
        <p:txBody>
          <a:bodyPr vert="horz" wrap="square" lIns="68580" tIns="34290" rIns="68580" bIns="34290" numCol="1" anchor="t" anchorCtr="0" compatLnSpc="1">
            <a:prstTxWarp prst="textNoShape">
              <a:avLst/>
            </a:prstTxWarp>
          </a:bodyPr>
          <a:lstStyle/>
          <a:p>
            <a:endParaRPr lang="cs-CZ"/>
          </a:p>
        </p:txBody>
      </p:sp>
      <p:pic>
        <p:nvPicPr>
          <p:cNvPr id="12296" name="Picture 8" descr="https://africabusinesscommunities.com/assets/images/Crowdfunding.jpg"/>
          <p:cNvPicPr>
            <a:picLocks noChangeAspect="1" noChangeArrowheads="1"/>
          </p:cNvPicPr>
          <p:nvPr/>
        </p:nvPicPr>
        <p:blipFill>
          <a:blip r:embed="rId5"/>
          <a:srcRect/>
          <a:stretch>
            <a:fillRect/>
          </a:stretch>
        </p:blipFill>
        <p:spPr bwMode="auto">
          <a:xfrm>
            <a:off x="6516216" y="3315833"/>
            <a:ext cx="2333078" cy="1607232"/>
          </a:xfrm>
          <a:prstGeom prst="rect">
            <a:avLst/>
          </a:prstGeom>
          <a:noFill/>
        </p:spPr>
      </p:pic>
    </p:spTree>
    <p:extLst>
      <p:ext uri="{BB962C8B-B14F-4D97-AF65-F5344CB8AC3E}">
        <p14:creationId xmlns:p14="http://schemas.microsoft.com/office/powerpoint/2010/main" val="4131054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Typy </a:t>
            </a:r>
            <a:r>
              <a:rPr lang="cs-CZ" dirty="0" err="1" smtClean="0"/>
              <a:t>crowdfundingu</a:t>
            </a:r>
            <a:endParaRPr lang="cs-CZ" dirty="0"/>
          </a:p>
        </p:txBody>
      </p:sp>
      <p:sp>
        <p:nvSpPr>
          <p:cNvPr id="3" name="Zástupný symbol pro obsah 2"/>
          <p:cNvSpPr>
            <a:spLocks noGrp="1"/>
          </p:cNvSpPr>
          <p:nvPr>
            <p:ph idx="4294967295"/>
          </p:nvPr>
        </p:nvSpPr>
        <p:spPr>
          <a:xfrm>
            <a:off x="539552" y="1347614"/>
            <a:ext cx="7886700" cy="3262312"/>
          </a:xfrm>
          <a:prstGeom prst="rect">
            <a:avLst/>
          </a:prstGeom>
        </p:spPr>
        <p:txBody>
          <a:bodyPr>
            <a:normAutofit/>
          </a:bodyPr>
          <a:lstStyle/>
          <a:p>
            <a:r>
              <a:rPr lang="cs-CZ" dirty="0" smtClean="0"/>
              <a:t>charitativní (benefiční),</a:t>
            </a:r>
          </a:p>
          <a:p>
            <a:r>
              <a:rPr lang="cs-CZ" dirty="0" smtClean="0"/>
              <a:t>odměnový,</a:t>
            </a:r>
          </a:p>
          <a:p>
            <a:r>
              <a:rPr lang="cs-CZ" dirty="0" smtClean="0"/>
              <a:t>dluhový,</a:t>
            </a:r>
          </a:p>
          <a:p>
            <a:r>
              <a:rPr lang="cs-CZ" dirty="0" smtClean="0"/>
              <a:t>podílový.</a:t>
            </a:r>
          </a:p>
          <a:p>
            <a:pPr>
              <a:buNone/>
            </a:pPr>
            <a:endParaRPr lang="cs-CZ" dirty="0"/>
          </a:p>
        </p:txBody>
      </p:sp>
    </p:spTree>
    <p:extLst>
      <p:ext uri="{BB962C8B-B14F-4D97-AF65-F5344CB8AC3E}">
        <p14:creationId xmlns:p14="http://schemas.microsoft.com/office/powerpoint/2010/main" val="3346795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624736" cy="507703"/>
          </a:xfrm>
        </p:spPr>
        <p:txBody>
          <a:bodyPr>
            <a:normAutofit fontScale="90000"/>
          </a:bodyPr>
          <a:lstStyle/>
          <a:p>
            <a:r>
              <a:rPr lang="cs-CZ" dirty="0" smtClean="0"/>
              <a:t>Před samotným zahájením </a:t>
            </a:r>
            <a:r>
              <a:rPr lang="cs-CZ" dirty="0" err="1" smtClean="0"/>
              <a:t>crowdfundingové</a:t>
            </a:r>
            <a:r>
              <a:rPr lang="cs-CZ" dirty="0" smtClean="0"/>
              <a:t> kampaně</a:t>
            </a:r>
            <a:endParaRPr lang="cs-CZ" dirty="0"/>
          </a:p>
        </p:txBody>
      </p:sp>
      <p:sp>
        <p:nvSpPr>
          <p:cNvPr id="3" name="Zástupný symbol pro obsah 2"/>
          <p:cNvSpPr>
            <a:spLocks noGrp="1"/>
          </p:cNvSpPr>
          <p:nvPr>
            <p:ph idx="4294967295"/>
          </p:nvPr>
        </p:nvSpPr>
        <p:spPr>
          <a:xfrm>
            <a:off x="0" y="1370013"/>
            <a:ext cx="7886700" cy="3262312"/>
          </a:xfrm>
          <a:prstGeom prst="rect">
            <a:avLst/>
          </a:prstGeom>
        </p:spPr>
        <p:txBody>
          <a:bodyPr>
            <a:normAutofit fontScale="62500" lnSpcReduction="20000"/>
          </a:bodyPr>
          <a:lstStyle/>
          <a:p>
            <a:r>
              <a:rPr lang="cs-CZ" dirty="0" smtClean="0"/>
              <a:t>je vhodné vyřešit nebo připravit následující:</a:t>
            </a:r>
          </a:p>
          <a:p>
            <a:pPr lvl="1"/>
            <a:r>
              <a:rPr lang="cs-CZ" dirty="0" smtClean="0"/>
              <a:t>Kolik lidí je třeba oslovit a kde je organizace sežene?</a:t>
            </a:r>
          </a:p>
          <a:p>
            <a:pPr lvl="1"/>
            <a:r>
              <a:rPr lang="cs-CZ" dirty="0" smtClean="0"/>
              <a:t>Jak komunikovat finanční částku a jak jí zacílit?</a:t>
            </a:r>
          </a:p>
          <a:p>
            <a:pPr lvl="1"/>
            <a:r>
              <a:rPr lang="cs-CZ" dirty="0" smtClean="0"/>
              <a:t>Sběr kontaktů.</a:t>
            </a:r>
          </a:p>
          <a:p>
            <a:pPr lvl="1"/>
            <a:r>
              <a:rPr lang="cs-CZ" dirty="0" smtClean="0"/>
              <a:t>Vytvoření videa o projektu, fotografie a text. Je vhodné se inspirovat úspěšnými příklady.</a:t>
            </a:r>
          </a:p>
          <a:p>
            <a:pPr lvl="1"/>
            <a:r>
              <a:rPr lang="cs-CZ" dirty="0" smtClean="0"/>
              <a:t>Často je velmi efektivní ukázat člověka, komunitu nebo prostředí, pro něhož jsou peníze z kampaně určeny. Dále je dobré popsat úspěchy neziskové organizace </a:t>
            </a:r>
            <a:br>
              <a:rPr lang="cs-CZ" dirty="0" smtClean="0"/>
            </a:br>
            <a:r>
              <a:rPr lang="cs-CZ" dirty="0" smtClean="0"/>
              <a:t>a ukázat komu již organizace pomohla.</a:t>
            </a:r>
          </a:p>
          <a:p>
            <a:pPr lvl="1"/>
            <a:r>
              <a:rPr lang="cs-CZ" dirty="0" smtClean="0"/>
              <a:t>Donátoři mají rádi relevantní data – čísla, výsledky průzkumů, srovnání s podobnými projekty v Česku i v zahraničí.</a:t>
            </a:r>
          </a:p>
          <a:p>
            <a:pPr lvl="1"/>
            <a:endParaRPr lang="cs-CZ" dirty="0"/>
          </a:p>
        </p:txBody>
      </p:sp>
    </p:spTree>
    <p:extLst>
      <p:ext uri="{BB962C8B-B14F-4D97-AF65-F5344CB8AC3E}">
        <p14:creationId xmlns:p14="http://schemas.microsoft.com/office/powerpoint/2010/main" val="511788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Crowdfunding</a:t>
            </a:r>
            <a:r>
              <a:rPr lang="cs-CZ" dirty="0" smtClean="0"/>
              <a:t> v České republice</a:t>
            </a:r>
            <a:endParaRPr lang="cs-CZ" dirty="0"/>
          </a:p>
        </p:txBody>
      </p:sp>
      <p:sp>
        <p:nvSpPr>
          <p:cNvPr id="3" name="Zástupný symbol pro obsah 2"/>
          <p:cNvSpPr>
            <a:spLocks noGrp="1"/>
          </p:cNvSpPr>
          <p:nvPr>
            <p:ph idx="4294967295"/>
          </p:nvPr>
        </p:nvSpPr>
        <p:spPr>
          <a:xfrm>
            <a:off x="0" y="1370013"/>
            <a:ext cx="7886700" cy="3262312"/>
          </a:xfrm>
          <a:prstGeom prst="rect">
            <a:avLst/>
          </a:prstGeom>
        </p:spPr>
        <p:txBody>
          <a:bodyPr>
            <a:normAutofit/>
          </a:bodyPr>
          <a:lstStyle/>
          <a:p>
            <a:pPr>
              <a:buNone/>
            </a:pPr>
            <a:r>
              <a:rPr lang="cs-CZ" dirty="0" smtClean="0"/>
              <a:t>Provozované portály charitativního </a:t>
            </a:r>
            <a:r>
              <a:rPr lang="cs-CZ" dirty="0" err="1" smtClean="0"/>
              <a:t>crowdfundingu</a:t>
            </a:r>
            <a:endParaRPr lang="cs-CZ" dirty="0" smtClean="0"/>
          </a:p>
          <a:p>
            <a:pPr>
              <a:buNone/>
            </a:pPr>
            <a:endParaRPr lang="cs-CZ" dirty="0" smtClean="0"/>
          </a:p>
          <a:p>
            <a:r>
              <a:rPr lang="cs-CZ" dirty="0" smtClean="0">
                <a:hlinkClick r:id="rId2"/>
              </a:rPr>
              <a:t>www.</a:t>
            </a:r>
            <a:r>
              <a:rPr lang="cs-CZ" dirty="0" err="1" smtClean="0">
                <a:hlinkClick r:id="rId2"/>
              </a:rPr>
              <a:t>darujspravne.cz</a:t>
            </a:r>
            <a:endParaRPr lang="cs-CZ" dirty="0" smtClean="0"/>
          </a:p>
          <a:p>
            <a:r>
              <a:rPr lang="cs-CZ" dirty="0" smtClean="0">
                <a:hlinkClick r:id="rId3"/>
              </a:rPr>
              <a:t>www.</a:t>
            </a:r>
            <a:r>
              <a:rPr lang="cs-CZ" dirty="0" err="1" smtClean="0">
                <a:hlinkClick r:id="rId3"/>
              </a:rPr>
              <a:t>givt.cz</a:t>
            </a:r>
            <a:endParaRPr lang="cs-CZ" dirty="0" smtClean="0"/>
          </a:p>
          <a:p>
            <a:pPr>
              <a:buNone/>
            </a:pPr>
            <a:endParaRPr lang="cs-CZ" dirty="0"/>
          </a:p>
        </p:txBody>
      </p:sp>
    </p:spTree>
    <p:extLst>
      <p:ext uri="{BB962C8B-B14F-4D97-AF65-F5344CB8AC3E}">
        <p14:creationId xmlns:p14="http://schemas.microsoft.com/office/powerpoint/2010/main" val="1366377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Oslovení komerčních firem</a:t>
            </a:r>
            <a:endParaRPr lang="cs-CZ" dirty="0"/>
          </a:p>
        </p:txBody>
      </p:sp>
      <p:sp>
        <p:nvSpPr>
          <p:cNvPr id="3" name="Zástupný symbol pro obsah 2"/>
          <p:cNvSpPr>
            <a:spLocks noGrp="1"/>
          </p:cNvSpPr>
          <p:nvPr>
            <p:ph idx="4294967295"/>
          </p:nvPr>
        </p:nvSpPr>
        <p:spPr>
          <a:xfrm>
            <a:off x="0" y="1370013"/>
            <a:ext cx="7886700" cy="3262312"/>
          </a:xfrm>
          <a:prstGeom prst="rect">
            <a:avLst/>
          </a:prstGeom>
        </p:spPr>
        <p:txBody>
          <a:bodyPr/>
          <a:lstStyle/>
          <a:p>
            <a:r>
              <a:rPr lang="cs-CZ" dirty="0" smtClean="0"/>
              <a:t>Větší kreativita</a:t>
            </a:r>
          </a:p>
          <a:p>
            <a:r>
              <a:rPr lang="cs-CZ" dirty="0" smtClean="0"/>
              <a:t>Osobní prezentace projektu</a:t>
            </a:r>
          </a:p>
          <a:p>
            <a:r>
              <a:rPr lang="cs-CZ" dirty="0" smtClean="0"/>
              <a:t>Je nutné mít silný příběh</a:t>
            </a:r>
            <a:endParaRPr lang="cs-CZ" dirty="0"/>
          </a:p>
        </p:txBody>
      </p:sp>
      <p:pic>
        <p:nvPicPr>
          <p:cNvPr id="8194" name="Picture 2" descr="Image result for oslovení firem">
            <a:hlinkClick r:id="rId2"/>
          </p:cNvPr>
          <p:cNvPicPr>
            <a:picLocks noChangeAspect="1" noChangeArrowheads="1"/>
          </p:cNvPicPr>
          <p:nvPr/>
        </p:nvPicPr>
        <p:blipFill>
          <a:blip r:embed="rId3"/>
          <a:srcRect/>
          <a:stretch>
            <a:fillRect/>
          </a:stretch>
        </p:blipFill>
        <p:spPr bwMode="auto">
          <a:xfrm>
            <a:off x="5076056" y="1635646"/>
            <a:ext cx="3850481" cy="2614613"/>
          </a:xfrm>
          <a:prstGeom prst="rect">
            <a:avLst/>
          </a:prstGeom>
          <a:noFill/>
        </p:spPr>
      </p:pic>
    </p:spTree>
    <p:extLst>
      <p:ext uri="{BB962C8B-B14F-4D97-AF65-F5344CB8AC3E}">
        <p14:creationId xmlns:p14="http://schemas.microsoft.com/office/powerpoint/2010/main" val="17298747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Financování neziskových projektů firmami</a:t>
            </a:r>
            <a:endParaRPr lang="cs-CZ" dirty="0"/>
          </a:p>
        </p:txBody>
      </p:sp>
      <p:sp>
        <p:nvSpPr>
          <p:cNvPr id="3" name="Zástupný symbol pro obsah 2"/>
          <p:cNvSpPr>
            <a:spLocks noGrp="1"/>
          </p:cNvSpPr>
          <p:nvPr>
            <p:ph idx="4294967295"/>
          </p:nvPr>
        </p:nvSpPr>
        <p:spPr>
          <a:xfrm>
            <a:off x="0" y="1370013"/>
            <a:ext cx="7886700" cy="3262312"/>
          </a:xfrm>
          <a:prstGeom prst="rect">
            <a:avLst/>
          </a:prstGeom>
        </p:spPr>
        <p:txBody>
          <a:bodyPr>
            <a:normAutofit/>
          </a:bodyPr>
          <a:lstStyle/>
          <a:p>
            <a:pPr algn="just"/>
            <a:r>
              <a:rPr lang="cs-CZ" dirty="0" smtClean="0"/>
              <a:t>Možnost propojení s firemním CSR – vytvoření oboustranně prospěšného projektu.</a:t>
            </a:r>
          </a:p>
          <a:p>
            <a:pPr algn="just"/>
            <a:endParaRPr lang="cs-CZ" dirty="0"/>
          </a:p>
        </p:txBody>
      </p:sp>
      <p:sp>
        <p:nvSpPr>
          <p:cNvPr id="7169" name="Rectangle 1"/>
          <p:cNvSpPr>
            <a:spLocks noChangeArrowheads="1"/>
          </p:cNvSpPr>
          <p:nvPr/>
        </p:nvSpPr>
        <p:spPr bwMode="auto">
          <a:xfrm>
            <a:off x="0" y="-142346"/>
            <a:ext cx="9144000" cy="284693"/>
          </a:xfrm>
          <a:prstGeom prst="rect">
            <a:avLst/>
          </a:prstGeom>
          <a:noFill/>
          <a:ln w="9525">
            <a:noFill/>
            <a:miter lim="800000"/>
            <a:headEnd/>
            <a:tailEnd/>
          </a:ln>
          <a:effectLst/>
        </p:spPr>
        <p:txBody>
          <a:bodyPr vert="horz" wrap="square" lIns="68580" tIns="34290" rIns="68580" bIns="34290" numCol="1" anchor="ctr" anchorCtr="0" compatLnSpc="1">
            <a:prstTxWarp prst="textNoShape">
              <a:avLst/>
            </a:prstTxWarp>
            <a:spAutoFit/>
          </a:bodyPr>
          <a:lstStyle/>
          <a:p>
            <a:pPr defTabSz="685800" fontAlgn="base">
              <a:spcBef>
                <a:spcPct val="0"/>
              </a:spcBef>
              <a:spcAft>
                <a:spcPct val="0"/>
              </a:spcAft>
            </a:pPr>
            <a:endParaRPr lang="cs-CZ" sz="1400">
              <a:latin typeface="Arial" pitchFamily="34" charset="0"/>
              <a:cs typeface="Arial" pitchFamily="34" charset="0"/>
            </a:endParaRPr>
          </a:p>
        </p:txBody>
      </p:sp>
      <p:pic>
        <p:nvPicPr>
          <p:cNvPr id="7171" name="Picture 3" descr="http://yashraj.com/wp-content/uploads/2018/05/csr.png"/>
          <p:cNvPicPr>
            <a:picLocks noChangeAspect="1" noChangeArrowheads="1"/>
          </p:cNvPicPr>
          <p:nvPr/>
        </p:nvPicPr>
        <p:blipFill>
          <a:blip r:embed="rId2"/>
          <a:srcRect/>
          <a:stretch>
            <a:fillRect/>
          </a:stretch>
        </p:blipFill>
        <p:spPr bwMode="auto">
          <a:xfrm>
            <a:off x="423582" y="2445604"/>
            <a:ext cx="7796914" cy="2265209"/>
          </a:xfrm>
          <a:prstGeom prst="rect">
            <a:avLst/>
          </a:prstGeom>
          <a:noFill/>
        </p:spPr>
      </p:pic>
    </p:spTree>
    <p:extLst>
      <p:ext uri="{BB962C8B-B14F-4D97-AF65-F5344CB8AC3E}">
        <p14:creationId xmlns:p14="http://schemas.microsoft.com/office/powerpoint/2010/main" val="949561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344816" cy="507703"/>
          </a:xfrm>
        </p:spPr>
        <p:txBody>
          <a:bodyPr/>
          <a:lstStyle/>
          <a:p>
            <a:r>
              <a:rPr lang="cs-CZ" dirty="0" smtClean="0"/>
              <a:t>Výhody prezentace projektů v mezigeneračních týmech</a:t>
            </a:r>
            <a:endParaRPr lang="cs-CZ" dirty="0"/>
          </a:p>
        </p:txBody>
      </p:sp>
      <p:sp>
        <p:nvSpPr>
          <p:cNvPr id="3" name="Zástupný symbol pro obsah 2"/>
          <p:cNvSpPr>
            <a:spLocks noGrp="1"/>
          </p:cNvSpPr>
          <p:nvPr>
            <p:ph idx="4294967295"/>
          </p:nvPr>
        </p:nvSpPr>
        <p:spPr>
          <a:xfrm>
            <a:off x="323528" y="699542"/>
            <a:ext cx="7886700" cy="3262312"/>
          </a:xfrm>
          <a:prstGeom prst="rect">
            <a:avLst/>
          </a:prstGeom>
        </p:spPr>
        <p:txBody>
          <a:bodyPr/>
          <a:lstStyle/>
          <a:p>
            <a:r>
              <a:rPr lang="cs-CZ" sz="2400" dirty="0" smtClean="0"/>
              <a:t>Možnost zaujmutí široké veřejnosti</a:t>
            </a:r>
          </a:p>
          <a:p>
            <a:r>
              <a:rPr lang="cs-CZ" sz="2400" dirty="0" smtClean="0"/>
              <a:t>Mladší členové týmů vědí jak oslovit svou generaci prostřednictvím sociálních sítí, kdežto starší členové využívají své osobní kontakty či známé novináře.</a:t>
            </a:r>
          </a:p>
          <a:p>
            <a:r>
              <a:rPr lang="cs-CZ" sz="2400" dirty="0" smtClean="0"/>
              <a:t>Starší generace dále disponují nepostradatelnou konkurenční výhodou v podobě jejich životních zkušeností.</a:t>
            </a:r>
          </a:p>
          <a:p>
            <a:r>
              <a:rPr lang="cs-CZ" sz="2400" dirty="0" smtClean="0"/>
              <a:t>Každá z těchto skupin má jiný přístup a jejich kombinací je možné dosažení perfektních výsledků, a to prostřednictvím synergického efektu.</a:t>
            </a:r>
            <a:endParaRPr lang="cs-CZ" sz="2400" dirty="0"/>
          </a:p>
        </p:txBody>
      </p:sp>
      <p:sp>
        <p:nvSpPr>
          <p:cNvPr id="4" name="Obdélník 3"/>
          <p:cNvSpPr/>
          <p:nvPr/>
        </p:nvSpPr>
        <p:spPr>
          <a:xfrm>
            <a:off x="2827906" y="4145741"/>
            <a:ext cx="2052486" cy="700192"/>
          </a:xfrm>
          <a:prstGeom prst="rect">
            <a:avLst/>
          </a:prstGeom>
          <a:noFill/>
        </p:spPr>
        <p:txBody>
          <a:bodyPr wrap="none" lIns="68580" tIns="34290" rIns="68580" bIns="34290">
            <a:spAutoFit/>
          </a:bodyPr>
          <a:lstStyle/>
          <a:p>
            <a:pPr algn="ctr"/>
            <a:r>
              <a:rPr lang="cs-CZ" sz="4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1 + </a:t>
            </a:r>
            <a:r>
              <a:rPr lang="cs-CZ" sz="41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1</a:t>
            </a:r>
            <a:r>
              <a:rPr lang="cs-CZ" sz="4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 3</a:t>
            </a:r>
            <a:endParaRPr lang="cs-CZ" sz="4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546340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fontScale="6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endParaRPr lang="pl-PL" sz="3000" b="1" dirty="0">
              <a:solidFill>
                <a:schemeClr val="bg1"/>
              </a:solidFill>
            </a:endParaRPr>
          </a:p>
          <a:p>
            <a:endParaRPr lang="pl-PL" sz="3000" b="1" dirty="0">
              <a:solidFill>
                <a:schemeClr val="bg1"/>
              </a:solidFill>
            </a:endParaRPr>
          </a:p>
          <a:p>
            <a:endParaRPr lang="pl-PL" sz="3000" b="1" dirty="0">
              <a:solidFill>
                <a:schemeClr val="bg1"/>
              </a:solidFill>
            </a:endParaRPr>
          </a:p>
          <a:p>
            <a:endParaRPr lang="pl-PL" sz="3000" b="1" dirty="0">
              <a:solidFill>
                <a:schemeClr val="bg1"/>
              </a:solidFill>
            </a:endParaRPr>
          </a:p>
          <a:p>
            <a:r>
              <a:rPr lang="pl-PL" sz="3000" b="1" dirty="0">
                <a:solidFill>
                  <a:schemeClr val="bg1"/>
                </a:solidFill>
              </a:rPr>
              <a:t>Prezentace projektu před možným podporovatelem</a:t>
            </a:r>
            <a:endParaRPr lang="pl-PL" sz="3000" b="1"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475003"/>
            <a:ext cx="3604568"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a:solidFill>
                  <a:srgbClr val="002060"/>
                </a:solidFill>
                <a:cs typeface="Arial" panose="020B0604020202020204" pitchFamily="34" charset="0"/>
              </a:rPr>
              <a:t>Podání projektové žádosti o dotaci či dar.</a:t>
            </a:r>
          </a:p>
          <a:p>
            <a:pPr marL="0" indent="0">
              <a:buNone/>
            </a:pPr>
            <a:r>
              <a:rPr lang="cs-CZ" sz="1800" b="1" dirty="0">
                <a:solidFill>
                  <a:srgbClr val="002060"/>
                </a:solidFill>
                <a:cs typeface="Arial" panose="020B0604020202020204" pitchFamily="34" charset="0"/>
              </a:rPr>
              <a:t>Oslovení individuálních dárců.</a:t>
            </a:r>
          </a:p>
          <a:p>
            <a:pPr marL="0" indent="0">
              <a:buNone/>
            </a:pPr>
            <a:r>
              <a:rPr lang="cs-CZ" sz="1800" b="1" dirty="0">
                <a:solidFill>
                  <a:srgbClr val="002060"/>
                </a:solidFill>
                <a:cs typeface="Arial" panose="020B0604020202020204" pitchFamily="34" charset="0"/>
              </a:rPr>
              <a:t>Oslovení komerčních firem.</a:t>
            </a:r>
          </a:p>
          <a:p>
            <a:pPr marL="0" indent="0">
              <a:buNone/>
            </a:pPr>
            <a:r>
              <a:rPr lang="cs-CZ" sz="1800" b="1" dirty="0">
                <a:solidFill>
                  <a:srgbClr val="002060"/>
                </a:solidFill>
                <a:cs typeface="Arial" panose="020B0604020202020204" pitchFamily="34" charset="0"/>
              </a:rPr>
              <a:t>Výhody a nevýhody prezentace projektu v mezigeneračním týmu.</a:t>
            </a:r>
          </a:p>
          <a:p>
            <a:pPr marL="0" indent="0">
              <a:buNone/>
            </a:pPr>
            <a:endParaRPr lang="cs-CZ" sz="1800" b="1" dirty="0">
              <a:solidFill>
                <a:srgbClr val="002060"/>
              </a:solidFill>
              <a:cs typeface="Arial" panose="020B0604020202020204" pitchFamily="34" charset="0"/>
            </a:endParaRPr>
          </a:p>
        </p:txBody>
      </p:sp>
      <p:sp>
        <p:nvSpPr>
          <p:cNvPr id="3" name="TextovéPole 2"/>
          <p:cNvSpPr txBox="1"/>
          <p:nvPr/>
        </p:nvSpPr>
        <p:spPr>
          <a:xfrm>
            <a:off x="645459" y="2904565"/>
            <a:ext cx="2702859" cy="438581"/>
          </a:xfrm>
          <a:prstGeom prst="rect">
            <a:avLst/>
          </a:prstGeom>
          <a:noFill/>
        </p:spPr>
        <p:txBody>
          <a:bodyPr wrap="square" lIns="68580" tIns="34290" rIns="68580" bIns="34290" rtlCol="0">
            <a:spAutoFit/>
          </a:bodyPr>
          <a:lstStyle/>
          <a:p>
            <a:r>
              <a:rPr lang="cs-CZ" sz="2400" dirty="0">
                <a:solidFill>
                  <a:schemeClr val="bg1"/>
                </a:solidFill>
              </a:rPr>
              <a:t>Struktura přednášky</a:t>
            </a: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128792" cy="507703"/>
          </a:xfrm>
        </p:spPr>
        <p:txBody>
          <a:bodyPr/>
          <a:lstStyle/>
          <a:p>
            <a:r>
              <a:rPr lang="cs-CZ" dirty="0" smtClean="0"/>
              <a:t>Nevýhody prezentace projektů </a:t>
            </a:r>
            <a:r>
              <a:rPr lang="cs-CZ" dirty="0" smtClean="0"/>
              <a:t>v </a:t>
            </a:r>
            <a:r>
              <a:rPr lang="cs-CZ" dirty="0" smtClean="0"/>
              <a:t>mezigeneračních týmech</a:t>
            </a:r>
            <a:endParaRPr lang="cs-CZ" dirty="0"/>
          </a:p>
        </p:txBody>
      </p:sp>
      <p:sp>
        <p:nvSpPr>
          <p:cNvPr id="3" name="Zástupný symbol pro obsah 2"/>
          <p:cNvSpPr>
            <a:spLocks noGrp="1"/>
          </p:cNvSpPr>
          <p:nvPr>
            <p:ph idx="4294967295"/>
          </p:nvPr>
        </p:nvSpPr>
        <p:spPr>
          <a:xfrm>
            <a:off x="539552" y="1059582"/>
            <a:ext cx="7886700" cy="3262312"/>
          </a:xfrm>
          <a:prstGeom prst="rect">
            <a:avLst/>
          </a:prstGeom>
        </p:spPr>
        <p:txBody>
          <a:bodyPr>
            <a:normAutofit lnSpcReduction="10000"/>
          </a:bodyPr>
          <a:lstStyle/>
          <a:p>
            <a:pPr algn="just"/>
            <a:r>
              <a:rPr lang="cs-CZ" dirty="0" smtClean="0"/>
              <a:t>Prezentace neziskových projektů prostřednictvím mezigeneračních týmů se může zkomplikovat, pokud se členové nejsou schopni dohodnout a různí členové prosazují odlišné možnosti prezentace </a:t>
            </a:r>
            <a:br>
              <a:rPr lang="cs-CZ" dirty="0" smtClean="0"/>
            </a:br>
            <a:r>
              <a:rPr lang="cs-CZ" dirty="0" smtClean="0"/>
              <a:t>a nejsou schopni připustit více variant či navrhnout kompromisní řešení.</a:t>
            </a:r>
          </a:p>
          <a:p>
            <a:pPr>
              <a:buNone/>
            </a:pPr>
            <a:endParaRPr lang="cs-CZ" dirty="0"/>
          </a:p>
        </p:txBody>
      </p:sp>
    </p:spTree>
    <p:extLst>
      <p:ext uri="{BB962C8B-B14F-4D97-AF65-F5344CB8AC3E}">
        <p14:creationId xmlns:p14="http://schemas.microsoft.com/office/powerpoint/2010/main" val="32674815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Pozor na nedorozumění</a:t>
            </a:r>
            <a:endParaRPr lang="cs-CZ" dirty="0"/>
          </a:p>
        </p:txBody>
      </p:sp>
      <p:sp>
        <p:nvSpPr>
          <p:cNvPr id="3" name="Zástupný symbol pro obsah 2"/>
          <p:cNvSpPr>
            <a:spLocks noGrp="1"/>
          </p:cNvSpPr>
          <p:nvPr>
            <p:ph idx="4294967295"/>
          </p:nvPr>
        </p:nvSpPr>
        <p:spPr>
          <a:xfrm>
            <a:off x="323528" y="987574"/>
            <a:ext cx="7886700" cy="3262312"/>
          </a:xfrm>
          <a:prstGeom prst="rect">
            <a:avLst/>
          </a:prstGeom>
        </p:spPr>
        <p:txBody>
          <a:bodyPr>
            <a:normAutofit fontScale="70000" lnSpcReduction="20000"/>
          </a:bodyPr>
          <a:lstStyle/>
          <a:p>
            <a:r>
              <a:rPr lang="cs-CZ" dirty="0" smtClean="0"/>
              <a:t>Mezi generacemi se také odlišuje slovní zásoba. </a:t>
            </a:r>
          </a:p>
          <a:p>
            <a:r>
              <a:rPr lang="cs-CZ" dirty="0" smtClean="0"/>
              <a:t>Mladší generace je vstřícnější k přijímání nových výrazů. </a:t>
            </a:r>
          </a:p>
          <a:p>
            <a:r>
              <a:rPr lang="cs-CZ" dirty="0" smtClean="0"/>
              <a:t>Chce se stejně jako u oblékání odlišit od generace starší. </a:t>
            </a:r>
          </a:p>
          <a:p>
            <a:r>
              <a:rPr lang="cs-CZ" dirty="0" smtClean="0"/>
              <a:t>Při vymýšlení nových slov je mladá generace často ovlivněna všudy přítomnou angličtinou, například pro udělání chyby používá slovo „</a:t>
            </a:r>
            <a:r>
              <a:rPr lang="cs-CZ" dirty="0" err="1" smtClean="0"/>
              <a:t>fail</a:t>
            </a:r>
            <a:r>
              <a:rPr lang="cs-CZ" dirty="0" smtClean="0"/>
              <a:t>“. </a:t>
            </a:r>
          </a:p>
          <a:p>
            <a:r>
              <a:rPr lang="cs-CZ" dirty="0" smtClean="0"/>
              <a:t>Mladí lidé tyto jazykové prostředky využívají, aby na sebe upozornili </a:t>
            </a:r>
            <a:br>
              <a:rPr lang="cs-CZ" dirty="0" smtClean="0"/>
            </a:br>
            <a:r>
              <a:rPr lang="cs-CZ" dirty="0" smtClean="0"/>
              <a:t>a zaujali své vrstevníky, navíc se jim díky tomuto slovníku daří odlišovat od střední a starší generace. </a:t>
            </a:r>
          </a:p>
          <a:p>
            <a:endParaRPr lang="cs-CZ" dirty="0"/>
          </a:p>
        </p:txBody>
      </p:sp>
    </p:spTree>
    <p:extLst>
      <p:ext uri="{BB962C8B-B14F-4D97-AF65-F5344CB8AC3E}">
        <p14:creationId xmlns:p14="http://schemas.microsoft.com/office/powerpoint/2010/main" val="38377283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Pozor na nedorozumění II</a:t>
            </a:r>
            <a:endParaRPr lang="cs-CZ" dirty="0"/>
          </a:p>
        </p:txBody>
      </p:sp>
      <p:sp>
        <p:nvSpPr>
          <p:cNvPr id="3" name="Zástupný symbol pro obsah 2"/>
          <p:cNvSpPr>
            <a:spLocks noGrp="1"/>
          </p:cNvSpPr>
          <p:nvPr>
            <p:ph idx="4294967295"/>
          </p:nvPr>
        </p:nvSpPr>
        <p:spPr>
          <a:xfrm>
            <a:off x="251520" y="987574"/>
            <a:ext cx="7886700" cy="3262312"/>
          </a:xfrm>
          <a:prstGeom prst="rect">
            <a:avLst/>
          </a:prstGeom>
        </p:spPr>
        <p:txBody>
          <a:bodyPr/>
          <a:lstStyle/>
          <a:p>
            <a:r>
              <a:rPr lang="cs-CZ" sz="2000" dirty="0" smtClean="0"/>
              <a:t>Právě v odlišné slovní zásobě mohou být základní kameny úrazu </a:t>
            </a:r>
            <a:br>
              <a:rPr lang="cs-CZ" sz="2000" dirty="0" smtClean="0"/>
            </a:br>
            <a:r>
              <a:rPr lang="cs-CZ" sz="2000" dirty="0" smtClean="0"/>
              <a:t>i výhody mezigeneračních týmů. </a:t>
            </a:r>
          </a:p>
          <a:p>
            <a:r>
              <a:rPr lang="cs-CZ" sz="2000" dirty="0" smtClean="0"/>
              <a:t>Vždy je totiž nutné prezentaci přizpůsobit mluvě, kterou používá posluchač. </a:t>
            </a:r>
          </a:p>
          <a:p>
            <a:r>
              <a:rPr lang="cs-CZ" sz="2000" dirty="0" smtClean="0"/>
              <a:t>Pokud je tedy jenom jedna skupina posluchačů, je možné tuto mluvu zacílit na ně, prezentaci pak vytváří příslušná generace. </a:t>
            </a:r>
          </a:p>
          <a:p>
            <a:r>
              <a:rPr lang="cs-CZ" sz="2000" dirty="0" smtClean="0"/>
              <a:t>Naopak pokud jsou posluchači tvořeni širokým generačním spektrem, je nutné prezentaci upravit, tak aby byla co nejvíce jazykově neutrální.</a:t>
            </a:r>
          </a:p>
          <a:p>
            <a:endParaRPr lang="cs-CZ" dirty="0"/>
          </a:p>
        </p:txBody>
      </p:sp>
    </p:spTree>
    <p:extLst>
      <p:ext uri="{BB962C8B-B14F-4D97-AF65-F5344CB8AC3E}">
        <p14:creationId xmlns:p14="http://schemas.microsoft.com/office/powerpoint/2010/main" val="36275236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39769" y="432392"/>
            <a:ext cx="2365070" cy="392415"/>
          </a:xfrm>
          <a:prstGeom prst="rect">
            <a:avLst/>
          </a:prstGeom>
        </p:spPr>
        <p:txBody>
          <a:bodyPr wrap="none" lIns="68580" tIns="34290" rIns="68580" bIns="34290">
            <a:spAutoFit/>
          </a:bodyPr>
          <a:lstStyle/>
          <a:p>
            <a:pPr algn="ctr" defTabSz="685800">
              <a:defRPr/>
            </a:pPr>
            <a:r>
              <a:rPr lang="cs-CZ" sz="2100" b="1" kern="0" dirty="0">
                <a:solidFill>
                  <a:srgbClr val="307871"/>
                </a:solidFill>
                <a:latin typeface="Times New Roman"/>
                <a:ea typeface="+mj-ea"/>
                <a:cs typeface="+mj-cs"/>
              </a:rPr>
              <a:t>Shrnutí </a:t>
            </a:r>
            <a:r>
              <a:rPr lang="cs-CZ" sz="2100" b="1" kern="0" dirty="0" smtClean="0">
                <a:solidFill>
                  <a:srgbClr val="307871"/>
                </a:solidFill>
                <a:latin typeface="Times New Roman"/>
                <a:ea typeface="+mj-ea"/>
                <a:cs typeface="+mj-cs"/>
              </a:rPr>
              <a:t>přednášky</a:t>
            </a:r>
            <a:endParaRPr lang="en-GB" sz="2100" b="1" kern="0" dirty="0">
              <a:solidFill>
                <a:sysClr val="windowText" lastClr="000000"/>
              </a:solidFill>
            </a:endParaRPr>
          </a:p>
        </p:txBody>
      </p:sp>
      <p:sp>
        <p:nvSpPr>
          <p:cNvPr id="2" name="TextovéPole 1"/>
          <p:cNvSpPr txBox="1"/>
          <p:nvPr/>
        </p:nvSpPr>
        <p:spPr>
          <a:xfrm>
            <a:off x="87787" y="1148238"/>
            <a:ext cx="8796083" cy="1685077"/>
          </a:xfrm>
          <a:prstGeom prst="rect">
            <a:avLst/>
          </a:prstGeom>
          <a:solidFill>
            <a:schemeClr val="accent6">
              <a:lumMod val="40000"/>
              <a:lumOff val="60000"/>
            </a:schemeClr>
          </a:solidFill>
        </p:spPr>
        <p:txBody>
          <a:bodyPr wrap="square" lIns="68580" tIns="34290" rIns="68580" bIns="34290" rtlCol="0">
            <a:spAutoFit/>
          </a:bodyPr>
          <a:lstStyle/>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Tato </a:t>
            </a:r>
            <a:r>
              <a:rPr lang="cs-CZ" sz="1500" b="1" dirty="0" smtClean="0">
                <a:solidFill>
                  <a:srgbClr val="002060"/>
                </a:solidFill>
                <a:cs typeface="Arial" panose="020B0604020202020204" pitchFamily="34" charset="0"/>
              </a:rPr>
              <a:t>prezentace byla </a:t>
            </a:r>
            <a:r>
              <a:rPr lang="cs-CZ" sz="1500" b="1" dirty="0">
                <a:solidFill>
                  <a:srgbClr val="002060"/>
                </a:solidFill>
                <a:cs typeface="Arial" panose="020B0604020202020204" pitchFamily="34" charset="0"/>
              </a:rPr>
              <a:t>věnována způsobům prezentace projektů, a to především neziskového charakteru, které mohou být realizovány prostřednictvím mezigeneračních týmů. </a:t>
            </a:r>
          </a:p>
          <a:p>
            <a:pPr marL="257175" indent="-257175" algn="just">
              <a:buFont typeface="Arial" panose="020B0604020202020204" pitchFamily="34" charset="0"/>
              <a:buChar char="•"/>
            </a:pPr>
            <a:endParaRPr lang="cs-CZ" sz="1500" b="1" dirty="0">
              <a:solidFill>
                <a:srgbClr val="002060"/>
              </a:solidFill>
              <a:cs typeface="Arial" panose="020B0604020202020204" pitchFamily="34" charset="0"/>
            </a:endParaRPr>
          </a:p>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Prezentace neziskových projektů mohou být provedeny třemi způsoby:</a:t>
            </a:r>
          </a:p>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podáním projektové žádosti o dotaci nebo dar, </a:t>
            </a:r>
          </a:p>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oslovením individuálních dárců </a:t>
            </a:r>
          </a:p>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a oslovení komerčních firem.</a:t>
            </a:r>
            <a:endParaRPr lang="cs-CZ" sz="1500" b="1" dirty="0">
              <a:solidFill>
                <a:srgbClr val="002060"/>
              </a:solidFill>
              <a:cs typeface="Arial" panose="020B0604020202020204" pitchFamily="34"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12611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36819" y="312822"/>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5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endParaRPr lang="pl-PL" sz="3000" b="1" cap="all" dirty="0">
              <a:solidFill>
                <a:schemeClr val="bg1">
                  <a:lumMod val="95000"/>
                </a:schemeClr>
              </a:solidFill>
            </a:endParaRPr>
          </a:p>
          <a:p>
            <a:pPr lvl="0"/>
            <a:endParaRPr lang="pl-PL" sz="3000" b="1" cap="all" dirty="0">
              <a:solidFill>
                <a:schemeClr val="bg1">
                  <a:lumMod val="95000"/>
                </a:schemeClr>
              </a:solidFill>
            </a:endParaRPr>
          </a:p>
          <a:p>
            <a:pPr lvl="0"/>
            <a:endParaRPr lang="pl-PL" sz="3000" b="1" cap="all" dirty="0">
              <a:solidFill>
                <a:schemeClr val="bg1">
                  <a:lumMod val="95000"/>
                </a:schemeClr>
              </a:solidFill>
            </a:endParaRPr>
          </a:p>
          <a:p>
            <a:pPr lvl="0"/>
            <a:endParaRPr lang="pl-PL" sz="3000" b="1" cap="all" dirty="0">
              <a:solidFill>
                <a:schemeClr val="bg1">
                  <a:lumMod val="95000"/>
                </a:schemeClr>
              </a:solidFill>
            </a:endParaRPr>
          </a:p>
          <a:p>
            <a:pPr lvl="0"/>
            <a:r>
              <a:rPr lang="pl-PL" sz="3000" b="1" cap="all" dirty="0">
                <a:solidFill>
                  <a:schemeClr val="bg1">
                    <a:lumMod val="95000"/>
                  </a:schemeClr>
                </a:solidFill>
              </a:rPr>
              <a:t>Prezentace projektu před možným podporovatelem</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196045"/>
            <a:ext cx="3890486" cy="262709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800" b="1" i="1" dirty="0">
                <a:solidFill>
                  <a:srgbClr val="002060"/>
                </a:solidFill>
              </a:rPr>
              <a:t>Cílem přednášky je seznámit studenty s prezentací projektu před možným podporovatelem</a:t>
            </a:r>
            <a:endParaRPr lang="cs-CZ" sz="1400" dirty="0">
              <a:solidFill>
                <a:srgbClr val="002060"/>
              </a:solidFill>
              <a:cs typeface="Times New Roman" panose="02020603050405020304" pitchFamily="18" charset="0"/>
            </a:endParaRP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Proč musíme projekt prezentovat?</a:t>
            </a:r>
            <a:endParaRPr lang="cs-CZ" dirty="0"/>
          </a:p>
        </p:txBody>
      </p:sp>
      <p:sp>
        <p:nvSpPr>
          <p:cNvPr id="3" name="Zástupný symbol pro obsah 2"/>
          <p:cNvSpPr>
            <a:spLocks noGrp="1"/>
          </p:cNvSpPr>
          <p:nvPr>
            <p:ph idx="4294967295"/>
          </p:nvPr>
        </p:nvSpPr>
        <p:spPr>
          <a:xfrm>
            <a:off x="143283" y="932667"/>
            <a:ext cx="7886700" cy="3262312"/>
          </a:xfrm>
          <a:prstGeom prst="rect">
            <a:avLst/>
          </a:prstGeom>
        </p:spPr>
        <p:txBody>
          <a:bodyPr/>
          <a:lstStyle/>
          <a:p>
            <a:r>
              <a:rPr lang="cs-CZ" sz="2400" dirty="0" smtClean="0"/>
              <a:t>Potřebuje zdroje ať už finanční, materiálové či lidské na realizaci projektu</a:t>
            </a:r>
            <a:r>
              <a:rPr lang="cs-CZ" dirty="0" smtClean="0"/>
              <a:t>.</a:t>
            </a:r>
            <a:endParaRPr lang="cs-CZ" dirty="0"/>
          </a:p>
        </p:txBody>
      </p:sp>
      <p:pic>
        <p:nvPicPr>
          <p:cNvPr id="1026" name="Picture 2" descr="Image result for materiál">
            <a:hlinkClick r:id="rId2"/>
          </p:cNvPr>
          <p:cNvPicPr>
            <a:picLocks noChangeAspect="1" noChangeArrowheads="1"/>
          </p:cNvPicPr>
          <p:nvPr/>
        </p:nvPicPr>
        <p:blipFill>
          <a:blip r:embed="rId3"/>
          <a:srcRect/>
          <a:stretch>
            <a:fillRect/>
          </a:stretch>
        </p:blipFill>
        <p:spPr bwMode="auto">
          <a:xfrm>
            <a:off x="3635896" y="1347614"/>
            <a:ext cx="2557515" cy="1698648"/>
          </a:xfrm>
          <a:prstGeom prst="rect">
            <a:avLst/>
          </a:prstGeom>
          <a:noFill/>
        </p:spPr>
      </p:pic>
      <p:pic>
        <p:nvPicPr>
          <p:cNvPr id="1030" name="Picture 6" descr="Image result for lidské zdroje">
            <a:hlinkClick r:id="rId4"/>
          </p:cNvPr>
          <p:cNvPicPr>
            <a:picLocks noChangeAspect="1" noChangeArrowheads="1"/>
          </p:cNvPicPr>
          <p:nvPr/>
        </p:nvPicPr>
        <p:blipFill>
          <a:blip r:embed="rId5"/>
          <a:srcRect/>
          <a:stretch>
            <a:fillRect/>
          </a:stretch>
        </p:blipFill>
        <p:spPr bwMode="auto">
          <a:xfrm>
            <a:off x="3059832" y="2977141"/>
            <a:ext cx="5865019" cy="1707356"/>
          </a:xfrm>
          <a:prstGeom prst="rect">
            <a:avLst/>
          </a:prstGeom>
          <a:noFill/>
        </p:spPr>
      </p:pic>
      <p:pic>
        <p:nvPicPr>
          <p:cNvPr id="1034" name="Picture 10" descr="Image result for peníze kreslené">
            <a:hlinkClick r:id="rId6"/>
          </p:cNvPr>
          <p:cNvPicPr>
            <a:picLocks noChangeAspect="1" noChangeArrowheads="1"/>
          </p:cNvPicPr>
          <p:nvPr/>
        </p:nvPicPr>
        <p:blipFill>
          <a:blip r:embed="rId7"/>
          <a:srcRect/>
          <a:stretch>
            <a:fillRect/>
          </a:stretch>
        </p:blipFill>
        <p:spPr bwMode="auto">
          <a:xfrm>
            <a:off x="143283" y="2069884"/>
            <a:ext cx="2521744" cy="2614613"/>
          </a:xfrm>
          <a:prstGeom prst="rect">
            <a:avLst/>
          </a:prstGeom>
          <a:noFill/>
        </p:spPr>
      </p:pic>
    </p:spTree>
    <p:extLst>
      <p:ext uri="{BB962C8B-B14F-4D97-AF65-F5344CB8AC3E}">
        <p14:creationId xmlns:p14="http://schemas.microsoft.com/office/powerpoint/2010/main" val="4071722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Nadpis 4"/>
          <p:cNvSpPr>
            <a:spLocks noGrp="1"/>
          </p:cNvSpPr>
          <p:nvPr>
            <p:ph type="title"/>
          </p:nvPr>
        </p:nvSpPr>
        <p:spPr>
          <a:xfrm>
            <a:off x="251520" y="195486"/>
            <a:ext cx="7344816" cy="507703"/>
          </a:xfrm>
        </p:spPr>
        <p:txBody>
          <a:bodyPr/>
          <a:lstStyle/>
          <a:p>
            <a:r>
              <a:rPr lang="cs-CZ" dirty="0" smtClean="0"/>
              <a:t>Prezentace projektu před možným podporovatelem</a:t>
            </a:r>
            <a:endParaRPr lang="cs-CZ" dirty="0"/>
          </a:p>
        </p:txBody>
      </p:sp>
      <p:sp>
        <p:nvSpPr>
          <p:cNvPr id="7" name="Zástupný symbol pro obsah 6"/>
          <p:cNvSpPr>
            <a:spLocks noGrp="1"/>
          </p:cNvSpPr>
          <p:nvPr>
            <p:ph idx="4294967295"/>
          </p:nvPr>
        </p:nvSpPr>
        <p:spPr>
          <a:xfrm>
            <a:off x="323528" y="915566"/>
            <a:ext cx="7886700" cy="3262312"/>
          </a:xfrm>
          <a:prstGeom prst="rect">
            <a:avLst/>
          </a:prstGeom>
        </p:spPr>
        <p:txBody>
          <a:bodyPr/>
          <a:lstStyle/>
          <a:p>
            <a:r>
              <a:rPr lang="cs-CZ" sz="2400" dirty="0" smtClean="0"/>
              <a:t>podání projektové žádosti o dotaci (veřejné instituce) nebo daru (nadace či nadační fondy),</a:t>
            </a:r>
          </a:p>
          <a:p>
            <a:r>
              <a:rPr lang="cs-CZ" sz="2400" dirty="0" smtClean="0"/>
              <a:t>oslovení individuálních dárců,</a:t>
            </a:r>
          </a:p>
          <a:p>
            <a:pPr lvl="1"/>
            <a:r>
              <a:rPr lang="cs-CZ" sz="2400" dirty="0" smtClean="0"/>
              <a:t>jednotlivě a adresně (žádost o dar)</a:t>
            </a:r>
          </a:p>
          <a:p>
            <a:pPr lvl="1"/>
            <a:r>
              <a:rPr lang="cs-CZ" sz="2400" dirty="0" smtClean="0"/>
              <a:t>plošně veřejnou sbírkou</a:t>
            </a:r>
          </a:p>
          <a:p>
            <a:r>
              <a:rPr lang="cs-CZ" sz="2400" dirty="0" smtClean="0"/>
              <a:t>oslovení komerčních firem.</a:t>
            </a:r>
          </a:p>
          <a:p>
            <a:endParaRPr lang="cs-CZ" dirty="0"/>
          </a:p>
        </p:txBody>
      </p:sp>
    </p:spTree>
    <p:extLst>
      <p:ext uri="{BB962C8B-B14F-4D97-AF65-F5344CB8AC3E}">
        <p14:creationId xmlns:p14="http://schemas.microsoft.com/office/powerpoint/2010/main" val="3952247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5760640" cy="507703"/>
          </a:xfrm>
        </p:spPr>
        <p:txBody>
          <a:bodyPr/>
          <a:lstStyle/>
          <a:p>
            <a:r>
              <a:rPr lang="cs-CZ" dirty="0" smtClean="0"/>
              <a:t>Podání projektové žádosti o dotaci či dar</a:t>
            </a:r>
            <a:endParaRPr lang="cs-CZ" dirty="0"/>
          </a:p>
        </p:txBody>
      </p:sp>
      <p:sp>
        <p:nvSpPr>
          <p:cNvPr id="3" name="Zástupný symbol pro obsah 2"/>
          <p:cNvSpPr>
            <a:spLocks noGrp="1"/>
          </p:cNvSpPr>
          <p:nvPr>
            <p:ph idx="4294967295"/>
          </p:nvPr>
        </p:nvSpPr>
        <p:spPr>
          <a:xfrm>
            <a:off x="107504" y="843558"/>
            <a:ext cx="7886700" cy="3440112"/>
          </a:xfrm>
          <a:prstGeom prst="rect">
            <a:avLst/>
          </a:prstGeom>
        </p:spPr>
        <p:txBody>
          <a:bodyPr>
            <a:normAutofit/>
          </a:bodyPr>
          <a:lstStyle/>
          <a:p>
            <a:r>
              <a:rPr lang="cs-CZ" dirty="0" smtClean="0"/>
              <a:t>Neosobní a nejméně kreativní</a:t>
            </a:r>
          </a:p>
          <a:p>
            <a:r>
              <a:rPr lang="cs-CZ" dirty="0" smtClean="0"/>
              <a:t>Z písemného popisu musí být zřejmé, čeho chce projekt dosáhnout, co se jeho realizací zlepší a proč je nezbytné, aby byl projekt finančně podpořen.</a:t>
            </a:r>
          </a:p>
        </p:txBody>
      </p:sp>
      <p:pic>
        <p:nvPicPr>
          <p:cNvPr id="16386" name="Picture 2" descr="Image result for dar">
            <a:hlinkClick r:id="rId2"/>
          </p:cNvPr>
          <p:cNvPicPr>
            <a:picLocks noChangeAspect="1" noChangeArrowheads="1"/>
          </p:cNvPicPr>
          <p:nvPr/>
        </p:nvPicPr>
        <p:blipFill>
          <a:blip r:embed="rId3"/>
          <a:srcRect/>
          <a:stretch>
            <a:fillRect/>
          </a:stretch>
        </p:blipFill>
        <p:spPr bwMode="auto">
          <a:xfrm>
            <a:off x="5940152" y="3003798"/>
            <a:ext cx="2794978" cy="1573303"/>
          </a:xfrm>
          <a:prstGeom prst="rect">
            <a:avLst/>
          </a:prstGeom>
          <a:noFill/>
        </p:spPr>
      </p:pic>
    </p:spTree>
    <p:extLst>
      <p:ext uri="{BB962C8B-B14F-4D97-AF65-F5344CB8AC3E}">
        <p14:creationId xmlns:p14="http://schemas.microsoft.com/office/powerpoint/2010/main" val="317322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Win</a:t>
            </a:r>
            <a:r>
              <a:rPr lang="cs-CZ" dirty="0" smtClean="0"/>
              <a:t>-</a:t>
            </a:r>
            <a:r>
              <a:rPr lang="cs-CZ" dirty="0" err="1" smtClean="0"/>
              <a:t>win</a:t>
            </a:r>
            <a:r>
              <a:rPr lang="cs-CZ" dirty="0" smtClean="0"/>
              <a:t> strategie</a:t>
            </a:r>
            <a:endParaRPr lang="cs-CZ" dirty="0"/>
          </a:p>
        </p:txBody>
      </p:sp>
      <p:sp>
        <p:nvSpPr>
          <p:cNvPr id="3" name="Zástupný symbol pro obsah 2"/>
          <p:cNvSpPr>
            <a:spLocks noGrp="1"/>
          </p:cNvSpPr>
          <p:nvPr>
            <p:ph idx="4294967295"/>
          </p:nvPr>
        </p:nvSpPr>
        <p:spPr>
          <a:xfrm>
            <a:off x="179512" y="843558"/>
            <a:ext cx="7886700" cy="3262312"/>
          </a:xfrm>
          <a:prstGeom prst="rect">
            <a:avLst/>
          </a:prstGeom>
        </p:spPr>
        <p:txBody>
          <a:bodyPr/>
          <a:lstStyle/>
          <a:p>
            <a:r>
              <a:rPr lang="cs-CZ" dirty="0" smtClean="0"/>
              <a:t>Strategie </a:t>
            </a:r>
            <a:r>
              <a:rPr lang="cs-CZ" dirty="0" err="1" smtClean="0"/>
              <a:t>win</a:t>
            </a:r>
            <a:r>
              <a:rPr lang="cs-CZ" dirty="0" smtClean="0"/>
              <a:t>-</a:t>
            </a:r>
            <a:r>
              <a:rPr lang="cs-CZ" dirty="0" err="1" smtClean="0"/>
              <a:t>win</a:t>
            </a:r>
            <a:r>
              <a:rPr lang="cs-CZ" dirty="0" smtClean="0"/>
              <a:t> neboli strategie „dvou vítězů“ je založena na principu, kdy jsou obě strany schopné vyjednat takové podmínky, které chtěli dohodnout ještě před samotným jednáním.</a:t>
            </a:r>
            <a:endParaRPr lang="cs-CZ" dirty="0"/>
          </a:p>
        </p:txBody>
      </p:sp>
      <p:pic>
        <p:nvPicPr>
          <p:cNvPr id="15362" name="Picture 2" descr="Image result for win-win strategie">
            <a:hlinkClick r:id="rId2"/>
          </p:cNvPr>
          <p:cNvPicPr>
            <a:picLocks noChangeAspect="1" noChangeArrowheads="1"/>
          </p:cNvPicPr>
          <p:nvPr/>
        </p:nvPicPr>
        <p:blipFill>
          <a:blip r:embed="rId3"/>
          <a:srcRect/>
          <a:stretch>
            <a:fillRect/>
          </a:stretch>
        </p:blipFill>
        <p:spPr bwMode="auto">
          <a:xfrm>
            <a:off x="6660232" y="2571750"/>
            <a:ext cx="2305502" cy="1970158"/>
          </a:xfrm>
          <a:prstGeom prst="rect">
            <a:avLst/>
          </a:prstGeom>
          <a:noFill/>
        </p:spPr>
      </p:pic>
    </p:spTree>
    <p:extLst>
      <p:ext uri="{BB962C8B-B14F-4D97-AF65-F5344CB8AC3E}">
        <p14:creationId xmlns:p14="http://schemas.microsoft.com/office/powerpoint/2010/main" val="1623864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Oslovení individuálních dárců</a:t>
            </a:r>
            <a:endParaRPr lang="cs-CZ" dirty="0"/>
          </a:p>
        </p:txBody>
      </p:sp>
      <p:sp>
        <p:nvSpPr>
          <p:cNvPr id="3" name="Zástupný symbol pro obsah 2"/>
          <p:cNvSpPr>
            <a:spLocks noGrp="1"/>
          </p:cNvSpPr>
          <p:nvPr>
            <p:ph idx="4294967295"/>
          </p:nvPr>
        </p:nvSpPr>
        <p:spPr>
          <a:xfrm>
            <a:off x="0" y="1370013"/>
            <a:ext cx="7886700" cy="3262312"/>
          </a:xfrm>
          <a:prstGeom prst="rect">
            <a:avLst/>
          </a:prstGeom>
        </p:spPr>
        <p:txBody>
          <a:bodyPr/>
          <a:lstStyle/>
          <a:p>
            <a:r>
              <a:rPr lang="cs-CZ" dirty="0" smtClean="0"/>
              <a:t>Veřejné sbírky</a:t>
            </a:r>
          </a:p>
          <a:p>
            <a:r>
              <a:rPr lang="cs-CZ" dirty="0" smtClean="0"/>
              <a:t>Benefiční koncerty</a:t>
            </a:r>
          </a:p>
          <a:p>
            <a:r>
              <a:rPr lang="cs-CZ" dirty="0" err="1" smtClean="0"/>
              <a:t>Crowdfunding</a:t>
            </a:r>
            <a:endParaRPr lang="cs-CZ" dirty="0"/>
          </a:p>
        </p:txBody>
      </p:sp>
    </p:spTree>
    <p:extLst>
      <p:ext uri="{BB962C8B-B14F-4D97-AF65-F5344CB8AC3E}">
        <p14:creationId xmlns:p14="http://schemas.microsoft.com/office/powerpoint/2010/main" val="2967098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sbírka</a:t>
            </a:r>
            <a:endParaRPr lang="cs-CZ" dirty="0"/>
          </a:p>
        </p:txBody>
      </p:sp>
      <p:sp>
        <p:nvSpPr>
          <p:cNvPr id="3" name="Zástupný symbol pro obsah 2"/>
          <p:cNvSpPr>
            <a:spLocks noGrp="1"/>
          </p:cNvSpPr>
          <p:nvPr>
            <p:ph idx="4294967295"/>
          </p:nvPr>
        </p:nvSpPr>
        <p:spPr>
          <a:xfrm>
            <a:off x="323528" y="987574"/>
            <a:ext cx="7886700" cy="3262312"/>
          </a:xfrm>
          <a:prstGeom prst="rect">
            <a:avLst/>
          </a:prstGeom>
        </p:spPr>
        <p:txBody>
          <a:bodyPr/>
          <a:lstStyle/>
          <a:p>
            <a:pPr algn="just"/>
            <a:r>
              <a:rPr lang="cs-CZ" sz="2800" dirty="0" smtClean="0"/>
              <a:t>Za veřejnou sbírku je považováno získávání a shromažďování dobrovolných peněžních příspěvků od předem neurčeného okruhu přispěvatelů pro předem stanovený veřejně prospěšný účel, zejména humanitární nebo charitativní, rozvoj vzdělání, tělovýchovy nebo sportu, nebo ochranu kulturních památek, tradic nebo životního prostředí.</a:t>
            </a:r>
          </a:p>
          <a:p>
            <a:endParaRPr lang="cs-CZ" sz="2800" dirty="0" smtClean="0"/>
          </a:p>
          <a:p>
            <a:endParaRPr lang="cs-CZ" dirty="0"/>
          </a:p>
        </p:txBody>
      </p:sp>
      <p:sp>
        <p:nvSpPr>
          <p:cNvPr id="14338" name="AutoShape 2" descr="Image result for veřejná sbírka">
            <a:hlinkClick r:id="rId2"/>
          </p:cNvPr>
          <p:cNvSpPr>
            <a:spLocks noChangeAspect="1" noChangeArrowheads="1"/>
          </p:cNvSpPr>
          <p:nvPr/>
        </p:nvSpPr>
        <p:spPr bwMode="auto">
          <a:xfrm>
            <a:off x="2805113" y="-1096566"/>
            <a:ext cx="3050381" cy="2286001"/>
          </a:xfrm>
          <a:prstGeom prst="rect">
            <a:avLst/>
          </a:prstGeom>
          <a:noFill/>
        </p:spPr>
        <p:txBody>
          <a:bodyPr vert="horz" wrap="square" lIns="68580" tIns="34290" rIns="68580" bIns="34290" numCol="1" anchor="t" anchorCtr="0" compatLnSpc="1">
            <a:prstTxWarp prst="textNoShape">
              <a:avLst/>
            </a:prstTxWarp>
          </a:bodyPr>
          <a:lstStyle/>
          <a:p>
            <a:endParaRPr lang="cs-CZ"/>
          </a:p>
        </p:txBody>
      </p:sp>
    </p:spTree>
    <p:extLst>
      <p:ext uri="{BB962C8B-B14F-4D97-AF65-F5344CB8AC3E}">
        <p14:creationId xmlns:p14="http://schemas.microsoft.com/office/powerpoint/2010/main" val="3707858543"/>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2332</TotalTime>
  <Words>657</Words>
  <Application>Microsoft Office PowerPoint</Application>
  <PresentationFormat>Předvádění na obrazovce (16:9)</PresentationFormat>
  <Paragraphs>128</Paragraphs>
  <Slides>23</Slides>
  <Notes>2</Notes>
  <HiddenSlides>0</HiddenSlides>
  <MMClips>0</MMClips>
  <ScaleCrop>false</ScaleCrop>
  <HeadingPairs>
    <vt:vector size="4" baseType="variant">
      <vt:variant>
        <vt:lpstr>Motiv</vt:lpstr>
      </vt:variant>
      <vt:variant>
        <vt:i4>1</vt:i4>
      </vt:variant>
      <vt:variant>
        <vt:lpstr>Nadpisy snímků</vt:lpstr>
      </vt:variant>
      <vt:variant>
        <vt:i4>23</vt:i4>
      </vt:variant>
    </vt:vector>
  </HeadingPairs>
  <TitlesOfParts>
    <vt:vector size="24" baseType="lpstr">
      <vt:lpstr>SLU</vt:lpstr>
      <vt:lpstr>Název prezentace</vt:lpstr>
      <vt:lpstr>Prezentace aplikace PowerPoint</vt:lpstr>
      <vt:lpstr>Prezentace aplikace PowerPoint</vt:lpstr>
      <vt:lpstr>Proč musíme projekt prezentovat?</vt:lpstr>
      <vt:lpstr>Prezentace projektu před možným podporovatelem</vt:lpstr>
      <vt:lpstr>Podání projektové žádosti o dotaci či dar</vt:lpstr>
      <vt:lpstr>Win-win strategie</vt:lpstr>
      <vt:lpstr>Oslovení individuálních dárců</vt:lpstr>
      <vt:lpstr>Veřejná sbírka</vt:lpstr>
      <vt:lpstr>Veřejná sbírka</vt:lpstr>
      <vt:lpstr>Způsoby konání veřejné sbírky:</vt:lpstr>
      <vt:lpstr>Benefiční koncert</vt:lpstr>
      <vt:lpstr>Crowdfunding</vt:lpstr>
      <vt:lpstr>Typy crowdfundingu</vt:lpstr>
      <vt:lpstr>Před samotným zahájením crowdfundingové kampaně</vt:lpstr>
      <vt:lpstr>Crowdfunding v České republice</vt:lpstr>
      <vt:lpstr>Oslovení komerčních firem</vt:lpstr>
      <vt:lpstr>Financování neziskových projektů firmami</vt:lpstr>
      <vt:lpstr>Výhody prezentace projektů v mezigeneračních týmech</vt:lpstr>
      <vt:lpstr>Nevýhody prezentace projektů v mezigeneračních týmech</vt:lpstr>
      <vt:lpstr>Pozor na nedorozumění</vt:lpstr>
      <vt:lpstr>Pozor na nedorozumění II</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Sebestova</cp:lastModifiedBy>
  <cp:revision>51</cp:revision>
  <cp:lastPrinted>2018-03-27T09:30:31Z</cp:lastPrinted>
  <dcterms:created xsi:type="dcterms:W3CDTF">2016-07-06T15:42:34Z</dcterms:created>
  <dcterms:modified xsi:type="dcterms:W3CDTF">2019-02-28T09:44:04Z</dcterms:modified>
</cp:coreProperties>
</file>