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9" r:id="rId3"/>
    <p:sldId id="258" r:id="rId4"/>
    <p:sldId id="283" r:id="rId5"/>
    <p:sldId id="298" r:id="rId6"/>
    <p:sldId id="288" r:id="rId7"/>
    <p:sldId id="290" r:id="rId8"/>
    <p:sldId id="284" r:id="rId9"/>
    <p:sldId id="299" r:id="rId10"/>
    <p:sldId id="300" r:id="rId11"/>
    <p:sldId id="289" r:id="rId12"/>
    <p:sldId id="301" r:id="rId13"/>
    <p:sldId id="285" r:id="rId14"/>
    <p:sldId id="302" r:id="rId15"/>
    <p:sldId id="286" r:id="rId16"/>
    <p:sldId id="287" r:id="rId17"/>
    <p:sldId id="291" r:id="rId18"/>
    <p:sldId id="303" r:id="rId19"/>
    <p:sldId id="304" r:id="rId20"/>
    <p:sldId id="281" r:id="rId2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12.3.2019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529538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12.3.2019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PORADENSTVÍ V SOCIÁLNÍCH SLUŽBÁCH</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 Dagmar Svobodová,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2060"/>
                </a:solidFill>
              </a:rPr>
              <a:t>Odborné sociální poradenství</a:t>
            </a:r>
            <a:endParaRPr lang="cs-CZ" dirty="0"/>
          </a:p>
        </p:txBody>
      </p:sp>
      <p:sp>
        <p:nvSpPr>
          <p:cNvPr id="3" name="Obdélník 2"/>
          <p:cNvSpPr/>
          <p:nvPr/>
        </p:nvSpPr>
        <p:spPr>
          <a:xfrm>
            <a:off x="0" y="1694587"/>
            <a:ext cx="9036496" cy="2185214"/>
          </a:xfrm>
          <a:prstGeom prst="rect">
            <a:avLst/>
          </a:prstGeom>
        </p:spPr>
        <p:txBody>
          <a:bodyPr wrap="square">
            <a:spAutoFit/>
          </a:bodyPr>
          <a:lstStyle/>
          <a:p>
            <a:pPr algn="just"/>
            <a:r>
              <a:rPr lang="cs-CZ" sz="2400" dirty="0"/>
              <a:t>5) pomoc při uplatňování práv, oprávněných zájmů a obstarávání osobních záležitostí, pomoc při vyřizování běžných záležitostí, pomoc při obnovení nebo upevnění kontaktu s přirozeným sociálním </a:t>
            </a:r>
            <a:r>
              <a:rPr lang="cs-CZ" sz="2400" dirty="0" smtClean="0"/>
              <a:t>prostředím</a:t>
            </a:r>
          </a:p>
          <a:p>
            <a:pPr algn="just"/>
            <a:r>
              <a:rPr lang="cs-CZ" sz="2000" dirty="0"/>
              <a:t/>
            </a:r>
            <a:br>
              <a:rPr lang="cs-CZ" sz="2000" dirty="0"/>
            </a:br>
            <a:endParaRPr lang="cs-CZ" sz="2000" dirty="0"/>
          </a:p>
        </p:txBody>
      </p:sp>
    </p:spTree>
    <p:extLst>
      <p:ext uri="{BB962C8B-B14F-4D97-AF65-F5344CB8AC3E}">
        <p14:creationId xmlns:p14="http://schemas.microsoft.com/office/powerpoint/2010/main" val="2426862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
            </a:r>
            <a:br>
              <a:rPr lang="cs-CZ" b="1" dirty="0" smtClean="0">
                <a:solidFill>
                  <a:srgbClr val="002060"/>
                </a:solidFill>
              </a:rPr>
            </a:br>
            <a:r>
              <a:rPr lang="cs-CZ" b="1" dirty="0">
                <a:solidFill>
                  <a:srgbClr val="002060"/>
                </a:solidFill>
              </a:rPr>
              <a:t/>
            </a:r>
            <a:br>
              <a:rPr lang="cs-CZ" b="1" dirty="0">
                <a:solidFill>
                  <a:srgbClr val="002060"/>
                </a:solidFill>
              </a:rPr>
            </a:br>
            <a:r>
              <a:rPr lang="cs-CZ" b="1" dirty="0" smtClean="0">
                <a:solidFill>
                  <a:srgbClr val="002060"/>
                </a:solidFill>
              </a:rPr>
              <a:t>Ideologie </a:t>
            </a:r>
            <a:r>
              <a:rPr lang="cs-CZ" dirty="0"/>
              <a:t>organizace upozorňuje na předpoklad, </a:t>
            </a:r>
            <a:r>
              <a:rPr lang="cs-CZ" dirty="0" smtClean="0"/>
              <a:t/>
            </a:r>
            <a:br>
              <a:rPr lang="cs-CZ" dirty="0" smtClean="0"/>
            </a:br>
            <a:r>
              <a:rPr lang="cs-CZ" dirty="0" smtClean="0"/>
              <a:t>že </a:t>
            </a:r>
            <a:r>
              <a:rPr lang="cs-CZ" dirty="0"/>
              <a:t>lidé bývají soudržnější a jednají koordinovaněji, </a:t>
            </a:r>
            <a:r>
              <a:rPr lang="cs-CZ" dirty="0" smtClean="0"/>
              <a:t/>
            </a:r>
            <a:br>
              <a:rPr lang="cs-CZ" dirty="0" smtClean="0"/>
            </a:br>
            <a:r>
              <a:rPr lang="cs-CZ" dirty="0" smtClean="0"/>
              <a:t>přisuzují-li </a:t>
            </a:r>
            <a:r>
              <a:rPr lang="cs-CZ" dirty="0"/>
              <a:t>událostem pracovního života podobné významy</a:t>
            </a:r>
            <a:r>
              <a:rPr lang="cs-CZ" dirty="0" smtClean="0"/>
              <a:t>.</a:t>
            </a:r>
            <a:br>
              <a:rPr lang="cs-CZ" dirty="0" smtClean="0"/>
            </a:br>
            <a:r>
              <a:rPr lang="cs-CZ" dirty="0" smtClean="0"/>
              <a:t> </a:t>
            </a:r>
            <a:br>
              <a:rPr lang="cs-CZ" dirty="0" smtClean="0"/>
            </a:br>
            <a:r>
              <a:rPr lang="cs-CZ" dirty="0" smtClean="0"/>
              <a:t/>
            </a:r>
            <a:br>
              <a:rPr lang="cs-CZ" dirty="0" smtClean="0"/>
            </a:br>
            <a:r>
              <a:rPr lang="cs-CZ" dirty="0" smtClean="0"/>
              <a:t>K</a:t>
            </a:r>
            <a:r>
              <a:rPr lang="cs-CZ" dirty="0"/>
              <a:t> tomu dochází, když spolupracovníci mají podobné představy o základních prvcích ideologie </a:t>
            </a:r>
            <a:r>
              <a:rPr lang="cs-CZ" dirty="0" smtClean="0"/>
              <a:t>organizace, mezi které patří:</a:t>
            </a:r>
            <a:r>
              <a:rPr lang="cs-CZ" dirty="0"/>
              <a:t/>
            </a:r>
            <a:br>
              <a:rPr lang="cs-CZ" dirty="0"/>
            </a:br>
            <a:r>
              <a:rPr lang="cs-CZ" dirty="0" smtClean="0"/>
              <a:t/>
            </a:r>
            <a:br>
              <a:rPr lang="cs-CZ" dirty="0" smtClean="0"/>
            </a:br>
            <a:endParaRPr lang="cs-CZ" dirty="0"/>
          </a:p>
        </p:txBody>
      </p:sp>
    </p:spTree>
    <p:extLst>
      <p:ext uri="{BB962C8B-B14F-4D97-AF65-F5344CB8AC3E}">
        <p14:creationId xmlns:p14="http://schemas.microsoft.com/office/powerpoint/2010/main" val="3056262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472608" cy="507703"/>
          </a:xfrm>
        </p:spPr>
        <p:txBody>
          <a:bodyPr/>
          <a:lstStyle/>
          <a:p>
            <a:r>
              <a:rPr lang="cs-CZ" b="1" dirty="0" smtClean="0">
                <a:solidFill>
                  <a:srgbClr val="002060"/>
                </a:solidFill>
              </a:rPr>
              <a:t>Základní prvky ideologie organizace</a:t>
            </a:r>
            <a:endParaRPr lang="cs-CZ" b="1" dirty="0">
              <a:solidFill>
                <a:srgbClr val="002060"/>
              </a:solidFill>
            </a:endParaRPr>
          </a:p>
        </p:txBody>
      </p:sp>
      <p:sp>
        <p:nvSpPr>
          <p:cNvPr id="3" name="Obdélník 2"/>
          <p:cNvSpPr/>
          <p:nvPr/>
        </p:nvSpPr>
        <p:spPr>
          <a:xfrm>
            <a:off x="0" y="1833086"/>
            <a:ext cx="9144000" cy="2246769"/>
          </a:xfrm>
          <a:prstGeom prst="rect">
            <a:avLst/>
          </a:prstGeom>
        </p:spPr>
        <p:txBody>
          <a:bodyPr wrap="square">
            <a:spAutoFit/>
          </a:bodyPr>
          <a:lstStyle/>
          <a:p>
            <a:r>
              <a:rPr lang="cs-CZ" sz="2800" dirty="0"/>
              <a:t>1) </a:t>
            </a:r>
            <a:r>
              <a:rPr lang="cs-CZ" sz="2800" i="1" dirty="0"/>
              <a:t>hodnoty</a:t>
            </a:r>
            <a:r>
              <a:rPr lang="cs-CZ" sz="2800" dirty="0"/>
              <a:t>, v čem spočívají problémy klientů a jak je žádoucí na klientské problémy reagovat</a:t>
            </a:r>
            <a:br>
              <a:rPr lang="cs-CZ" sz="2800" dirty="0"/>
            </a:br>
            <a:r>
              <a:rPr lang="cs-CZ" sz="2800" dirty="0"/>
              <a:t/>
            </a:r>
            <a:br>
              <a:rPr lang="cs-CZ" sz="2800" dirty="0"/>
            </a:br>
            <a:r>
              <a:rPr lang="cs-CZ" sz="2800" dirty="0"/>
              <a:t>2) </a:t>
            </a:r>
            <a:r>
              <a:rPr lang="cs-CZ" sz="2800" i="1" dirty="0"/>
              <a:t>přístupy ke klientům,</a:t>
            </a:r>
            <a:r>
              <a:rPr lang="cs-CZ" sz="2800" dirty="0"/>
              <a:t> čeho je třeba dosáhnout, tedy o </a:t>
            </a:r>
            <a:r>
              <a:rPr lang="cs-CZ" sz="2800" i="1" dirty="0"/>
              <a:t>zájmech </a:t>
            </a:r>
            <a:r>
              <a:rPr lang="cs-CZ" sz="2800" dirty="0"/>
              <a:t>a</a:t>
            </a:r>
            <a:r>
              <a:rPr lang="cs-CZ" sz="2800" i="1" dirty="0"/>
              <a:t> cílech organizace</a:t>
            </a:r>
            <a:endParaRPr lang="cs-CZ" sz="2800" dirty="0"/>
          </a:p>
        </p:txBody>
      </p:sp>
    </p:spTree>
    <p:extLst>
      <p:ext uri="{BB962C8B-B14F-4D97-AF65-F5344CB8AC3E}">
        <p14:creationId xmlns:p14="http://schemas.microsoft.com/office/powerpoint/2010/main" val="2146643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dirty="0" smtClean="0"/>
              <a:t/>
            </a:r>
            <a:br>
              <a:rPr lang="cs-CZ" dirty="0" smtClean="0"/>
            </a:br>
            <a:r>
              <a:rPr lang="cs-CZ" dirty="0"/>
              <a:t/>
            </a:r>
            <a:br>
              <a:rPr lang="cs-CZ" dirty="0"/>
            </a:br>
            <a:r>
              <a:rPr lang="cs-CZ" dirty="0" smtClean="0"/>
              <a:t>V</a:t>
            </a:r>
            <a:r>
              <a:rPr lang="cs-CZ" dirty="0"/>
              <a:t> Anglii se stali podle </a:t>
            </a:r>
            <a:r>
              <a:rPr lang="cs-CZ" dirty="0" err="1"/>
              <a:t>Howa</a:t>
            </a:r>
            <a:r>
              <a:rPr lang="cs-CZ" dirty="0"/>
              <a:t> </a:t>
            </a:r>
            <a:r>
              <a:rPr lang="cs-CZ" b="1" i="1" dirty="0">
                <a:solidFill>
                  <a:srgbClr val="002060"/>
                </a:solidFill>
              </a:rPr>
              <a:t>ideologickým hegemonem</a:t>
            </a:r>
            <a:r>
              <a:rPr lang="cs-CZ" b="1" dirty="0">
                <a:solidFill>
                  <a:srgbClr val="002060"/>
                </a:solidFill>
              </a:rPr>
              <a:t> </a:t>
            </a:r>
            <a:r>
              <a:rPr lang="cs-CZ" dirty="0"/>
              <a:t>organizací sociálních služeb profesionální manažeři. </a:t>
            </a:r>
            <a:r>
              <a:rPr lang="cs-CZ" dirty="0" smtClean="0"/>
              <a:t/>
            </a:r>
            <a:br>
              <a:rPr lang="cs-CZ" dirty="0" smtClean="0"/>
            </a:br>
            <a:r>
              <a:rPr lang="cs-CZ" dirty="0"/>
              <a:t/>
            </a:r>
            <a:br>
              <a:rPr lang="cs-CZ" dirty="0"/>
            </a:br>
            <a:r>
              <a:rPr lang="cs-CZ" dirty="0" smtClean="0"/>
              <a:t>Sociální </a:t>
            </a:r>
            <a:r>
              <a:rPr lang="cs-CZ" dirty="0"/>
              <a:t>pracovníci nepřesvědčili veřejnost, že disponují dovednostmi, které jsou pro potenciální uživatele sociálních služeb cenné nebo obtížně pochopitelné. </a:t>
            </a:r>
            <a:r>
              <a:rPr lang="cs-CZ" dirty="0" smtClean="0"/>
              <a:t/>
            </a:r>
            <a:br>
              <a:rPr lang="cs-CZ" dirty="0" smtClean="0"/>
            </a:br>
            <a:r>
              <a:rPr lang="cs-CZ" dirty="0" smtClean="0"/>
              <a:t/>
            </a:r>
            <a:br>
              <a:rPr lang="cs-CZ" dirty="0" smtClean="0"/>
            </a:br>
            <a:endParaRPr lang="cs-CZ" dirty="0"/>
          </a:p>
        </p:txBody>
      </p:sp>
    </p:spTree>
    <p:extLst>
      <p:ext uri="{BB962C8B-B14F-4D97-AF65-F5344CB8AC3E}">
        <p14:creationId xmlns:p14="http://schemas.microsoft.com/office/powerpoint/2010/main" val="2989826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Ideologické klima</a:t>
            </a:r>
            <a:endParaRPr lang="cs-CZ" b="1" dirty="0">
              <a:solidFill>
                <a:srgbClr val="002060"/>
              </a:solidFill>
            </a:endParaRPr>
          </a:p>
        </p:txBody>
      </p:sp>
      <p:sp>
        <p:nvSpPr>
          <p:cNvPr id="3" name="Obdélník 2"/>
          <p:cNvSpPr/>
          <p:nvPr/>
        </p:nvSpPr>
        <p:spPr>
          <a:xfrm>
            <a:off x="0" y="1140589"/>
            <a:ext cx="9144000" cy="2677656"/>
          </a:xfrm>
          <a:prstGeom prst="rect">
            <a:avLst/>
          </a:prstGeom>
        </p:spPr>
        <p:txBody>
          <a:bodyPr wrap="square">
            <a:spAutoFit/>
          </a:bodyPr>
          <a:lstStyle/>
          <a:p>
            <a:r>
              <a:rPr lang="cs-CZ" sz="2400" dirty="0"/>
              <a:t>Naopak manažerům sociálních služeb se daří v pomáhajících organizacích vytvářet příznivé </a:t>
            </a:r>
            <a:r>
              <a:rPr lang="cs-CZ" sz="2400" i="1" dirty="0"/>
              <a:t>ideologické</a:t>
            </a:r>
            <a:r>
              <a:rPr lang="cs-CZ" sz="2400" dirty="0"/>
              <a:t> klima, modelovat vnímání a preference, tedy </a:t>
            </a:r>
            <a:r>
              <a:rPr lang="cs-CZ" sz="2400" i="1" dirty="0"/>
              <a:t>ideologii</a:t>
            </a:r>
            <a:r>
              <a:rPr lang="cs-CZ" sz="2400" dirty="0"/>
              <a:t> sociálních pracovníků. </a:t>
            </a:r>
            <a:br>
              <a:rPr lang="cs-CZ" sz="2400" dirty="0"/>
            </a:br>
            <a:r>
              <a:rPr lang="cs-CZ" sz="2400" dirty="0"/>
              <a:t/>
            </a:r>
            <a:br>
              <a:rPr lang="cs-CZ" sz="2400" dirty="0"/>
            </a:br>
            <a:r>
              <a:rPr lang="cs-CZ" sz="2400" dirty="0"/>
              <a:t>Sociální pracovníky usměrňují, vybočí-li jejich přístup z </a:t>
            </a:r>
            <a:r>
              <a:rPr lang="cs-CZ" sz="2400" dirty="0" smtClean="0"/>
              <a:t>ideologického </a:t>
            </a:r>
            <a:r>
              <a:rPr lang="cs-CZ" sz="2400" dirty="0"/>
              <a:t>rámce a zájmy manažerů sociálních služeb jsou ohroženy.</a:t>
            </a:r>
            <a:br>
              <a:rPr lang="cs-CZ" sz="2400" dirty="0"/>
            </a:br>
            <a:endParaRPr lang="cs-CZ" sz="2400" dirty="0"/>
          </a:p>
        </p:txBody>
      </p:sp>
    </p:spTree>
    <p:extLst>
      <p:ext uri="{BB962C8B-B14F-4D97-AF65-F5344CB8AC3E}">
        <p14:creationId xmlns:p14="http://schemas.microsoft.com/office/powerpoint/2010/main" val="2668521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Všední dilemata manažerů</a:t>
            </a:r>
            <a:br>
              <a:rPr lang="cs-CZ" b="1" dirty="0" smtClean="0">
                <a:solidFill>
                  <a:srgbClr val="002060"/>
                </a:solidFill>
              </a:rPr>
            </a:br>
            <a:r>
              <a:rPr lang="cs-CZ" dirty="0" smtClean="0"/>
              <a:t/>
            </a:r>
            <a:br>
              <a:rPr lang="cs-CZ" dirty="0" smtClean="0"/>
            </a:br>
            <a:r>
              <a:rPr lang="cs-CZ" dirty="0" smtClean="0"/>
              <a:t>1) mezi </a:t>
            </a:r>
            <a:r>
              <a:rPr lang="cs-CZ" dirty="0"/>
              <a:t>komplexními a zjednodušenými </a:t>
            </a:r>
            <a:r>
              <a:rPr lang="cs-CZ" dirty="0" smtClean="0"/>
              <a:t>cíli</a:t>
            </a:r>
            <a:br>
              <a:rPr lang="cs-CZ" dirty="0" smtClean="0"/>
            </a:br>
            <a:r>
              <a:rPr lang="cs-CZ" dirty="0" smtClean="0"/>
              <a:t>2) mezi </a:t>
            </a:r>
            <a:r>
              <a:rPr lang="cs-CZ" dirty="0"/>
              <a:t>množstvím klientů a kvalitou poskytovaných sociálních </a:t>
            </a:r>
            <a:r>
              <a:rPr lang="cs-CZ" dirty="0" smtClean="0"/>
              <a:t>služeb</a:t>
            </a:r>
            <a:br>
              <a:rPr lang="cs-CZ" dirty="0" smtClean="0"/>
            </a:br>
            <a:r>
              <a:rPr lang="cs-CZ" dirty="0" smtClean="0"/>
              <a:t>3) mezi </a:t>
            </a:r>
            <a:r>
              <a:rPr lang="cs-CZ" dirty="0"/>
              <a:t>rovnocenným přístupem ke všem klientům </a:t>
            </a:r>
            <a:r>
              <a:rPr lang="cs-CZ" dirty="0" smtClean="0"/>
              <a:t>a upřednostněním </a:t>
            </a:r>
            <a:r>
              <a:rPr lang="cs-CZ" dirty="0"/>
              <a:t>některého z </a:t>
            </a:r>
            <a:r>
              <a:rPr lang="cs-CZ" dirty="0" smtClean="0"/>
              <a:t>nich</a:t>
            </a:r>
            <a:br>
              <a:rPr lang="cs-CZ" dirty="0" smtClean="0"/>
            </a:br>
            <a:r>
              <a:rPr lang="cs-CZ" dirty="0" smtClean="0"/>
              <a:t>4) mezi </a:t>
            </a:r>
            <a:r>
              <a:rPr lang="cs-CZ" dirty="0"/>
              <a:t>jednostranností a symetrií ve vztazích s </a:t>
            </a:r>
            <a:r>
              <a:rPr lang="cs-CZ" dirty="0" smtClean="0"/>
              <a:t>klienty</a:t>
            </a:r>
            <a:br>
              <a:rPr lang="cs-CZ" dirty="0" smtClean="0"/>
            </a:br>
            <a:r>
              <a:rPr lang="cs-CZ" dirty="0" smtClean="0"/>
              <a:t>5) mezi </a:t>
            </a:r>
            <a:r>
              <a:rPr lang="cs-CZ" dirty="0"/>
              <a:t>procedurálním a situačním přístupem k problémům </a:t>
            </a:r>
            <a:r>
              <a:rPr lang="cs-CZ" dirty="0" smtClean="0"/>
              <a:t>klienta</a:t>
            </a:r>
            <a:br>
              <a:rPr lang="cs-CZ" dirty="0" smtClean="0"/>
            </a:br>
            <a:r>
              <a:rPr lang="cs-CZ" dirty="0" smtClean="0"/>
              <a:t>6) mezi </a:t>
            </a:r>
            <a:r>
              <a:rPr lang="cs-CZ" dirty="0"/>
              <a:t>poskytováním materiální a nemateriální </a:t>
            </a:r>
            <a:r>
              <a:rPr lang="cs-CZ" dirty="0" smtClean="0"/>
              <a:t>pomoci</a:t>
            </a:r>
            <a:br>
              <a:rPr lang="cs-CZ" dirty="0" smtClean="0"/>
            </a:br>
            <a:r>
              <a:rPr lang="cs-CZ" dirty="0" smtClean="0"/>
              <a:t>7) mezi </a:t>
            </a:r>
            <a:r>
              <a:rPr lang="cs-CZ" dirty="0"/>
              <a:t>snahou zasáhnout včas a obavou z unáhleného zásahu</a:t>
            </a:r>
          </a:p>
        </p:txBody>
      </p:sp>
    </p:spTree>
    <p:extLst>
      <p:ext uri="{BB962C8B-B14F-4D97-AF65-F5344CB8AC3E}">
        <p14:creationId xmlns:p14="http://schemas.microsoft.com/office/powerpoint/2010/main" val="3651434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Strategická dilemata manažerů</a:t>
            </a:r>
            <a:r>
              <a:rPr lang="cs-CZ" dirty="0" smtClean="0"/>
              <a:t/>
            </a:r>
            <a:br>
              <a:rPr lang="cs-CZ" dirty="0" smtClean="0"/>
            </a:br>
            <a:r>
              <a:rPr lang="cs-CZ" dirty="0" smtClean="0"/>
              <a:t/>
            </a:r>
            <a:br>
              <a:rPr lang="cs-CZ" dirty="0" smtClean="0"/>
            </a:br>
            <a:r>
              <a:rPr lang="cs-CZ" dirty="0" smtClean="0"/>
              <a:t>1) Pracovníci </a:t>
            </a:r>
            <a:r>
              <a:rPr lang="cs-CZ" dirty="0"/>
              <a:t>organizace dávají přednost cílům, které jsou určeny na základě </a:t>
            </a:r>
            <a:r>
              <a:rPr lang="cs-CZ" i="1" dirty="0" smtClean="0"/>
              <a:t>bezprostředního </a:t>
            </a:r>
            <a:r>
              <a:rPr lang="cs-CZ" i="1" dirty="0"/>
              <a:t>poznání případu</a:t>
            </a:r>
            <a:r>
              <a:rPr lang="cs-CZ" dirty="0" smtClean="0"/>
              <a:t>.</a:t>
            </a:r>
            <a:br>
              <a:rPr lang="cs-CZ" dirty="0" smtClean="0"/>
            </a:br>
            <a:r>
              <a:rPr lang="cs-CZ" dirty="0" smtClean="0"/>
              <a:t>2) Pracovníci </a:t>
            </a:r>
            <a:r>
              <a:rPr lang="cs-CZ" dirty="0"/>
              <a:t>organizace dávají přednost cílům, které jsou určeny na základě </a:t>
            </a:r>
            <a:r>
              <a:rPr lang="cs-CZ" i="1" dirty="0" smtClean="0"/>
              <a:t>zprostředkovaného </a:t>
            </a:r>
            <a:r>
              <a:rPr lang="cs-CZ" i="1" dirty="0"/>
              <a:t>poznání </a:t>
            </a:r>
            <a:r>
              <a:rPr lang="cs-CZ" i="1" dirty="0" smtClean="0"/>
              <a:t>případu,</a:t>
            </a:r>
            <a:br>
              <a:rPr lang="cs-CZ" i="1" dirty="0" smtClean="0"/>
            </a:br>
            <a:r>
              <a:rPr lang="cs-CZ" i="1" dirty="0" smtClean="0"/>
              <a:t>3) </a:t>
            </a:r>
            <a:r>
              <a:rPr lang="cs-CZ" dirty="0" smtClean="0"/>
              <a:t>Pracovníci </a:t>
            </a:r>
            <a:r>
              <a:rPr lang="cs-CZ" dirty="0"/>
              <a:t>organizace </a:t>
            </a:r>
            <a:r>
              <a:rPr lang="cs-CZ" i="1" dirty="0" smtClean="0"/>
              <a:t>sami </a:t>
            </a:r>
            <a:r>
              <a:rPr lang="cs-CZ" i="1" dirty="0"/>
              <a:t>zjišťují</a:t>
            </a:r>
            <a:r>
              <a:rPr lang="cs-CZ" dirty="0"/>
              <a:t>, jak pravidla a společenské instituce ovlivňují životní podmínky klientů</a:t>
            </a:r>
            <a:r>
              <a:rPr lang="cs-CZ" dirty="0" smtClean="0"/>
              <a:t>.</a:t>
            </a:r>
            <a:br>
              <a:rPr lang="cs-CZ" dirty="0" smtClean="0"/>
            </a:br>
            <a:r>
              <a:rPr lang="cs-CZ" dirty="0" smtClean="0"/>
              <a:t>4) Pracovníci </a:t>
            </a:r>
            <a:r>
              <a:rPr lang="cs-CZ" dirty="0"/>
              <a:t>organizace v zájmu realizace cílů určených na základě </a:t>
            </a:r>
            <a:r>
              <a:rPr lang="cs-CZ" i="1" dirty="0" smtClean="0"/>
              <a:t>zprostředkovaného </a:t>
            </a:r>
            <a:r>
              <a:rPr lang="cs-CZ" i="1" dirty="0"/>
              <a:t>poznání</a:t>
            </a:r>
            <a:r>
              <a:rPr lang="cs-CZ" dirty="0"/>
              <a:t>, </a:t>
            </a:r>
            <a:r>
              <a:rPr lang="cs-CZ" i="1" dirty="0"/>
              <a:t>reformují pravidla</a:t>
            </a:r>
            <a:r>
              <a:rPr lang="cs-CZ" dirty="0"/>
              <a:t> přístupu klientů k sociálním </a:t>
            </a:r>
            <a:r>
              <a:rPr lang="cs-CZ" dirty="0" smtClean="0"/>
              <a:t>službám.</a:t>
            </a:r>
            <a:endParaRPr lang="cs-CZ" dirty="0"/>
          </a:p>
        </p:txBody>
      </p:sp>
    </p:spTree>
    <p:extLst>
      <p:ext uri="{BB962C8B-B14F-4D97-AF65-F5344CB8AC3E}">
        <p14:creationId xmlns:p14="http://schemas.microsoft.com/office/powerpoint/2010/main" val="375102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4803998"/>
          </a:xfrm>
        </p:spPr>
        <p:txBody>
          <a:bodyPr/>
          <a:lstStyle/>
          <a:p>
            <a:r>
              <a:rPr lang="cs-CZ" b="1" dirty="0" smtClean="0">
                <a:solidFill>
                  <a:srgbClr val="002060"/>
                </a:solidFill>
              </a:rPr>
              <a:t>Obsah Standardů kvality sociálních služeb</a:t>
            </a:r>
            <a:r>
              <a:rPr lang="cs-CZ" dirty="0" smtClean="0"/>
              <a:t/>
            </a:r>
            <a:br>
              <a:rPr lang="cs-CZ" dirty="0" smtClean="0"/>
            </a:br>
            <a:r>
              <a:rPr lang="cs-CZ" dirty="0" smtClean="0"/>
              <a:t/>
            </a:r>
            <a:br>
              <a:rPr lang="cs-CZ" dirty="0" smtClean="0"/>
            </a:br>
            <a:r>
              <a:rPr lang="cs-CZ" dirty="0"/>
              <a:t/>
            </a:r>
            <a:br>
              <a:rPr lang="cs-CZ" dirty="0"/>
            </a:br>
            <a:r>
              <a:rPr lang="cs-CZ" dirty="0" smtClean="0"/>
              <a:t>1) </a:t>
            </a:r>
            <a:r>
              <a:rPr lang="cs-CZ" i="1" dirty="0" smtClean="0"/>
              <a:t>Procedurální </a:t>
            </a:r>
            <a:r>
              <a:rPr lang="cs-CZ" i="1" dirty="0"/>
              <a:t>standardy</a:t>
            </a:r>
            <a:r>
              <a:rPr lang="cs-CZ" dirty="0"/>
              <a:t> mají </a:t>
            </a:r>
            <a:r>
              <a:rPr lang="cs-CZ" dirty="0" smtClean="0"/>
              <a:t>kritéria </a:t>
            </a:r>
            <a:r>
              <a:rPr lang="cs-CZ" dirty="0"/>
              <a:t>definující cíle a způsoby poskytování sociálních služeb, ochranu práv uživatelů sociálních služeb, jednání se zájemcem o sociální službu, dohodu o poskytnutí sociálních služeb, plánování a průběh poskytovaných sociálních služeb, osobní údaje, stížnosti na kvalitu nebo způsob poskytování sociálních služeb a návaznost na další zdroje (spolupráce). </a:t>
            </a:r>
            <a:r>
              <a:rPr lang="cs-CZ" dirty="0" smtClean="0"/>
              <a:t/>
            </a:r>
            <a:br>
              <a:rPr lang="cs-CZ" dirty="0" smtClean="0"/>
            </a:br>
            <a:endParaRPr lang="cs-CZ" dirty="0"/>
          </a:p>
        </p:txBody>
      </p:sp>
    </p:spTree>
    <p:extLst>
      <p:ext uri="{BB962C8B-B14F-4D97-AF65-F5344CB8AC3E}">
        <p14:creationId xmlns:p14="http://schemas.microsoft.com/office/powerpoint/2010/main" val="735154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264696" cy="507703"/>
          </a:xfrm>
        </p:spPr>
        <p:txBody>
          <a:bodyPr/>
          <a:lstStyle/>
          <a:p>
            <a:r>
              <a:rPr lang="cs-CZ" b="1" dirty="0" smtClean="0">
                <a:solidFill>
                  <a:srgbClr val="002060"/>
                </a:solidFill>
              </a:rPr>
              <a:t>Obsah standardů sociálních služeb</a:t>
            </a:r>
            <a:endParaRPr lang="cs-CZ" b="1" dirty="0">
              <a:solidFill>
                <a:srgbClr val="002060"/>
              </a:solidFill>
            </a:endParaRPr>
          </a:p>
        </p:txBody>
      </p:sp>
      <p:sp>
        <p:nvSpPr>
          <p:cNvPr id="3" name="Obdélník 2"/>
          <p:cNvSpPr/>
          <p:nvPr/>
        </p:nvSpPr>
        <p:spPr>
          <a:xfrm>
            <a:off x="0" y="1556088"/>
            <a:ext cx="9144000" cy="1938992"/>
          </a:xfrm>
          <a:prstGeom prst="rect">
            <a:avLst/>
          </a:prstGeom>
        </p:spPr>
        <p:txBody>
          <a:bodyPr wrap="square">
            <a:spAutoFit/>
          </a:bodyPr>
          <a:lstStyle/>
          <a:p>
            <a:r>
              <a:rPr lang="cs-CZ" sz="2400" dirty="0"/>
              <a:t>2) </a:t>
            </a:r>
            <a:r>
              <a:rPr lang="cs-CZ" sz="2400" i="1" dirty="0"/>
              <a:t>Personální standardy</a:t>
            </a:r>
            <a:r>
              <a:rPr lang="cs-CZ" sz="2400" dirty="0"/>
              <a:t> vymezují personální zajištění sociálních služeb, pracovní podmínky a řízení poskytovaných sociálních služeb. V jejich obsahu je také kritérium profesního rozvoje sociálních pracovníků a pracovního týmu.</a:t>
            </a:r>
            <a:r>
              <a:rPr lang="cs-CZ" sz="2400" b="1" i="1" dirty="0"/>
              <a:t> </a:t>
            </a:r>
            <a:br>
              <a:rPr lang="cs-CZ" sz="2400" b="1" i="1" dirty="0"/>
            </a:br>
            <a:endParaRPr lang="cs-CZ" sz="2400" dirty="0"/>
          </a:p>
        </p:txBody>
      </p:sp>
    </p:spTree>
    <p:extLst>
      <p:ext uri="{BB962C8B-B14F-4D97-AF65-F5344CB8AC3E}">
        <p14:creationId xmlns:p14="http://schemas.microsoft.com/office/powerpoint/2010/main" val="1474619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832648" cy="507703"/>
          </a:xfrm>
        </p:spPr>
        <p:txBody>
          <a:bodyPr/>
          <a:lstStyle/>
          <a:p>
            <a:r>
              <a:rPr lang="cs-CZ" b="1" dirty="0" smtClean="0">
                <a:solidFill>
                  <a:srgbClr val="002060"/>
                </a:solidFill>
              </a:rPr>
              <a:t>Obsah standardů sociálních služeb</a:t>
            </a:r>
            <a:endParaRPr lang="cs-CZ" b="1" dirty="0">
              <a:solidFill>
                <a:srgbClr val="002060"/>
              </a:solidFill>
            </a:endParaRPr>
          </a:p>
        </p:txBody>
      </p:sp>
      <p:sp>
        <p:nvSpPr>
          <p:cNvPr id="3" name="Obdélník 2"/>
          <p:cNvSpPr/>
          <p:nvPr/>
        </p:nvSpPr>
        <p:spPr>
          <a:xfrm>
            <a:off x="0" y="1971586"/>
            <a:ext cx="9144000" cy="1569660"/>
          </a:xfrm>
          <a:prstGeom prst="rect">
            <a:avLst/>
          </a:prstGeom>
        </p:spPr>
        <p:txBody>
          <a:bodyPr wrap="square">
            <a:spAutoFit/>
          </a:bodyPr>
          <a:lstStyle/>
          <a:p>
            <a:r>
              <a:rPr lang="cs-CZ" sz="2400" dirty="0"/>
              <a:t>3)</a:t>
            </a:r>
            <a:r>
              <a:rPr lang="cs-CZ" sz="2400" b="1" i="1" dirty="0"/>
              <a:t> </a:t>
            </a:r>
            <a:r>
              <a:rPr lang="cs-CZ" sz="2400" i="1" dirty="0"/>
              <a:t>Provozní standardy</a:t>
            </a:r>
            <a:r>
              <a:rPr lang="cs-CZ" sz="2400" dirty="0"/>
              <a:t> vytyčují místní a časovou dostupnost sociální služby, definování nouzových a havarijních situací a jejich řešení, zajištění kvality sociálních služeb a ekonomiku</a:t>
            </a:r>
            <a:r>
              <a:rPr lang="cs-CZ" sz="2400" dirty="0" smtClean="0"/>
              <a:t>.</a:t>
            </a:r>
          </a:p>
          <a:p>
            <a:endParaRPr lang="cs-CZ" sz="2400" dirty="0"/>
          </a:p>
        </p:txBody>
      </p:sp>
    </p:spTree>
    <p:extLst>
      <p:ext uri="{BB962C8B-B14F-4D97-AF65-F5344CB8AC3E}">
        <p14:creationId xmlns:p14="http://schemas.microsoft.com/office/powerpoint/2010/main" val="418848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Úvod do poradenství v sociálních službách</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3458601"/>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solidFill>
                  <a:srgbClr val="002060"/>
                </a:solidFill>
                <a:cs typeface="Arial" panose="020B0604020202020204" pitchFamily="34" charset="0"/>
              </a:rPr>
              <a:t>Předmět poradenství v sociálních službách</a:t>
            </a:r>
            <a:endParaRPr lang="cs-CZ" sz="1800" b="1" dirty="0">
              <a:solidFill>
                <a:srgbClr val="002060"/>
              </a:solidFill>
              <a:cs typeface="Arial" panose="020B0604020202020204" pitchFamily="34" charset="0"/>
            </a:endParaRPr>
          </a:p>
          <a:p>
            <a:pPr marL="0" indent="0" algn="just">
              <a:buNone/>
            </a:pPr>
            <a:r>
              <a:rPr lang="cs-CZ" sz="1800" b="1" dirty="0" smtClean="0">
                <a:solidFill>
                  <a:srgbClr val="002060"/>
                </a:solidFill>
                <a:cs typeface="Arial" panose="020B0604020202020204" pitchFamily="34" charset="0"/>
              </a:rPr>
              <a:t>Kultura poradenství v sociálních službách</a:t>
            </a:r>
            <a:endParaRPr lang="cs-CZ" sz="1800" b="1" dirty="0">
              <a:solidFill>
                <a:srgbClr val="002060"/>
              </a:solidFill>
              <a:cs typeface="Arial" panose="020B0604020202020204" pitchFamily="34" charset="0"/>
            </a:endParaRPr>
          </a:p>
          <a:p>
            <a:pPr marL="0" indent="0" algn="just">
              <a:buNone/>
            </a:pPr>
            <a:r>
              <a:rPr lang="cs-CZ" sz="1800" b="1" dirty="0" smtClean="0">
                <a:solidFill>
                  <a:srgbClr val="002060"/>
                </a:solidFill>
                <a:cs typeface="Arial" panose="020B0604020202020204" pitchFamily="34" charset="0"/>
              </a:rPr>
              <a:t>Dilemata sociálních pracovníků</a:t>
            </a:r>
            <a:endParaRPr lang="cs-CZ" sz="1800" b="1" dirty="0">
              <a:solidFill>
                <a:srgbClr val="002060"/>
              </a:solidFill>
              <a:cs typeface="Arial" panose="020B0604020202020204" pitchFamily="34" charset="0"/>
            </a:endParaRPr>
          </a:p>
          <a:p>
            <a:pPr marL="0" indent="0" algn="just">
              <a:buNone/>
            </a:pPr>
            <a:r>
              <a:rPr lang="cs-CZ" sz="1800" b="1" dirty="0" smtClean="0">
                <a:solidFill>
                  <a:srgbClr val="002060"/>
                </a:solidFill>
                <a:cs typeface="Arial" panose="020B0604020202020204" pitchFamily="34" charset="0"/>
              </a:rPr>
              <a:t>Metodologie poradenství v sociálních službách</a:t>
            </a:r>
            <a:endParaRPr lang="cs-CZ"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546577"/>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dirty="0">
                <a:solidFill>
                  <a:srgbClr val="002060"/>
                </a:solidFill>
              </a:rPr>
              <a:t>Poradenství </a:t>
            </a:r>
            <a:r>
              <a:rPr lang="cs-CZ" sz="1600" dirty="0" smtClean="0">
                <a:solidFill>
                  <a:srgbClr val="002060"/>
                </a:solidFill>
              </a:rPr>
              <a:t>v</a:t>
            </a:r>
            <a:r>
              <a:rPr lang="cs-CZ" sz="1600" dirty="0">
                <a:solidFill>
                  <a:srgbClr val="002060"/>
                </a:solidFill>
              </a:rPr>
              <a:t> sociálních službách lze podle předmětu poskytovaných poradenských činností rozdělit na </a:t>
            </a:r>
            <a:r>
              <a:rPr lang="cs-CZ" sz="1600" b="1" dirty="0">
                <a:solidFill>
                  <a:srgbClr val="002060"/>
                </a:solidFill>
              </a:rPr>
              <a:t>základní</a:t>
            </a:r>
            <a:r>
              <a:rPr lang="cs-CZ" sz="1600" dirty="0">
                <a:solidFill>
                  <a:srgbClr val="002060"/>
                </a:solidFill>
              </a:rPr>
              <a:t> a </a:t>
            </a:r>
            <a:r>
              <a:rPr lang="cs-CZ" sz="1600" b="1" dirty="0">
                <a:solidFill>
                  <a:srgbClr val="002060"/>
                </a:solidFill>
              </a:rPr>
              <a:t>odborné</a:t>
            </a:r>
            <a:r>
              <a:rPr lang="cs-CZ" sz="1600" dirty="0">
                <a:solidFill>
                  <a:srgbClr val="002060"/>
                </a:solidFill>
              </a:rPr>
              <a:t>. Do odborných sociálně poradenských služeb proniká </a:t>
            </a:r>
            <a:r>
              <a:rPr lang="cs-CZ" sz="1600" i="1" dirty="0">
                <a:solidFill>
                  <a:srgbClr val="002060"/>
                </a:solidFill>
              </a:rPr>
              <a:t>manažerismus</a:t>
            </a:r>
            <a:r>
              <a:rPr lang="cs-CZ" sz="1600" dirty="0">
                <a:solidFill>
                  <a:srgbClr val="002060"/>
                </a:solidFill>
              </a:rPr>
              <a:t>, který se projevuje přizpůsobením jejich chodu tržním podmínkám a osobnímu provozu v pojetí </a:t>
            </a:r>
            <a:r>
              <a:rPr lang="cs-CZ" sz="1600" i="1" dirty="0" err="1">
                <a:solidFill>
                  <a:srgbClr val="002060"/>
                </a:solidFill>
              </a:rPr>
              <a:t>bysnysu</a:t>
            </a:r>
            <a:r>
              <a:rPr lang="cs-CZ" sz="1600" dirty="0">
                <a:solidFill>
                  <a:srgbClr val="002060"/>
                </a:solidFill>
              </a:rPr>
              <a:t>. </a:t>
            </a:r>
            <a:r>
              <a:rPr lang="cs-CZ" sz="1600" dirty="0" smtClean="0">
                <a:solidFill>
                  <a:srgbClr val="002060"/>
                </a:solidFill>
              </a:rPr>
              <a:t>Kultura </a:t>
            </a:r>
            <a:r>
              <a:rPr lang="cs-CZ" sz="1600" dirty="0">
                <a:solidFill>
                  <a:srgbClr val="002060"/>
                </a:solidFill>
              </a:rPr>
              <a:t>poradenství v sociálních službách je ovlivněna celkovou kulturou organizace. Ovlivňuje kulturu přístupu ke klientům, kvalitu managementu sociálně poradenských služeb, vliv počtu poradenských pracovníků a náklady na využívání sociálně poradenských služeb</a:t>
            </a:r>
            <a:r>
              <a:rPr lang="cs-CZ" sz="1600">
                <a:solidFill>
                  <a:srgbClr val="002060"/>
                </a:solidFill>
              </a:rPr>
              <a:t>. </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ÚVOD </a:t>
            </a:r>
          </a:p>
          <a:p>
            <a:pPr lvl="0"/>
            <a:r>
              <a:rPr lang="cs-CZ" sz="3000" b="1" cap="all" dirty="0" smtClean="0">
                <a:solidFill>
                  <a:schemeClr val="bg1">
                    <a:lumMod val="95000"/>
                  </a:schemeClr>
                </a:solidFill>
              </a:rPr>
              <a:t>DO PORADENSTVÍ </a:t>
            </a:r>
          </a:p>
          <a:p>
            <a:pPr lvl="0"/>
            <a:r>
              <a:rPr lang="cs-CZ" sz="3000" b="1" cap="all" dirty="0" smtClean="0">
                <a:solidFill>
                  <a:schemeClr val="bg1">
                    <a:lumMod val="95000"/>
                  </a:schemeClr>
                </a:solidFill>
              </a:rPr>
              <a:t>V SOCIÁLNÁÍCH SLUŽBÁCH</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366471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pPr lvl="0" algn="just"/>
            <a:r>
              <a:rPr lang="cs-CZ" sz="1600" dirty="0">
                <a:solidFill>
                  <a:srgbClr val="002060"/>
                </a:solidFill>
              </a:rPr>
              <a:t>popsat předmět poradenství v sociálních službách;</a:t>
            </a:r>
          </a:p>
          <a:p>
            <a:pPr lvl="0" algn="just"/>
            <a:r>
              <a:rPr lang="cs-CZ" sz="1600" dirty="0">
                <a:solidFill>
                  <a:srgbClr val="002060"/>
                </a:solidFill>
              </a:rPr>
              <a:t>definovat základní a odborné sociální poradenství;</a:t>
            </a:r>
          </a:p>
          <a:p>
            <a:pPr lvl="0" algn="just"/>
            <a:r>
              <a:rPr lang="cs-CZ" sz="1600" dirty="0">
                <a:solidFill>
                  <a:srgbClr val="002060"/>
                </a:solidFill>
              </a:rPr>
              <a:t>specifikovat všední a strategická dilemata sociálních manažerů;</a:t>
            </a:r>
          </a:p>
          <a:p>
            <a:pPr lvl="0" algn="just"/>
            <a:r>
              <a:rPr lang="cs-CZ" sz="1600" dirty="0">
                <a:solidFill>
                  <a:srgbClr val="002060"/>
                </a:solidFill>
              </a:rPr>
              <a:t>rozlišovat ideologii a pravidla jednání poradců v sociálních </a:t>
            </a:r>
            <a:r>
              <a:rPr lang="cs-CZ" sz="1600" dirty="0" smtClean="0">
                <a:solidFill>
                  <a:srgbClr val="002060"/>
                </a:solidFill>
              </a:rPr>
              <a:t>službách.</a:t>
            </a:r>
            <a:endParaRPr lang="cs-CZ" sz="1600" dirty="0">
              <a:solidFill>
                <a:srgbClr val="002060"/>
              </a:solidFill>
            </a:endParaRPr>
          </a:p>
          <a:p>
            <a:endParaRPr lang="cs-CZ"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507703"/>
          </a:xfrm>
        </p:spPr>
        <p:txBody>
          <a:bodyPr/>
          <a:lstStyle/>
          <a:p>
            <a:r>
              <a:rPr lang="cs-CZ" b="1" dirty="0" smtClean="0">
                <a:solidFill>
                  <a:srgbClr val="002060"/>
                </a:solidFill>
              </a:rPr>
              <a:t>Předmět poradenství v sociálních službách</a:t>
            </a:r>
            <a:r>
              <a:rPr lang="cs-CZ" dirty="0" smtClean="0">
                <a:solidFill>
                  <a:srgbClr val="002060"/>
                </a:solidFill>
              </a:rPr>
              <a:t/>
            </a:r>
            <a:br>
              <a:rPr lang="cs-CZ" dirty="0" smtClean="0">
                <a:solidFill>
                  <a:srgbClr val="002060"/>
                </a:solidFill>
              </a:rPr>
            </a:br>
            <a:r>
              <a:rPr lang="cs-CZ" dirty="0" smtClean="0"/>
              <a:t/>
            </a:r>
            <a:br>
              <a:rPr lang="cs-CZ" dirty="0" smtClean="0"/>
            </a:br>
            <a:r>
              <a:rPr lang="cs-CZ" dirty="0" smtClean="0"/>
              <a:t/>
            </a:r>
            <a:br>
              <a:rPr lang="cs-CZ" dirty="0" smtClean="0"/>
            </a:br>
            <a:r>
              <a:rPr lang="cs-CZ" dirty="0" smtClean="0"/>
              <a:t>Vznikaly poradny </a:t>
            </a:r>
            <a:r>
              <a:rPr lang="cs-CZ" dirty="0"/>
              <a:t>pro volbu povolání, poradny pro matky </a:t>
            </a:r>
            <a:r>
              <a:rPr lang="cs-CZ" dirty="0" smtClean="0"/>
              <a:t/>
            </a:r>
            <a:br>
              <a:rPr lang="cs-CZ" dirty="0" smtClean="0"/>
            </a:br>
            <a:r>
              <a:rPr lang="cs-CZ" dirty="0" smtClean="0"/>
              <a:t>s</a:t>
            </a:r>
            <a:r>
              <a:rPr lang="cs-CZ" dirty="0"/>
              <a:t> dětmi, poradny pro duševní zdraví a poradny pro </a:t>
            </a:r>
            <a:r>
              <a:rPr lang="cs-CZ" i="1" dirty="0"/>
              <a:t>úchylné </a:t>
            </a:r>
            <a:r>
              <a:rPr lang="cs-CZ" i="1" dirty="0" smtClean="0"/>
              <a:t>děti</a:t>
            </a:r>
            <a:r>
              <a:rPr lang="cs-CZ" dirty="0" smtClean="0"/>
              <a:t>. </a:t>
            </a:r>
            <a:r>
              <a:rPr lang="cs-CZ" dirty="0"/>
              <a:t/>
            </a:r>
            <a:br>
              <a:rPr lang="cs-CZ" dirty="0"/>
            </a:br>
            <a:r>
              <a:rPr lang="cs-CZ" dirty="0" smtClean="0"/>
              <a:t/>
            </a:r>
            <a:br>
              <a:rPr lang="cs-CZ" dirty="0" smtClean="0"/>
            </a:br>
            <a:r>
              <a:rPr lang="cs-CZ" dirty="0" smtClean="0"/>
              <a:t>Uvedené </a:t>
            </a:r>
            <a:r>
              <a:rPr lang="cs-CZ" dirty="0"/>
              <a:t>změny měly </a:t>
            </a:r>
            <a:r>
              <a:rPr lang="cs-CZ" dirty="0" smtClean="0"/>
              <a:t>politickou </a:t>
            </a:r>
            <a:r>
              <a:rPr lang="cs-CZ" dirty="0"/>
              <a:t>podporu, kterou dokumentují Zenklovy teze (1927), pozdějšího pražského primátora, k zásadám pro poskytnutí chudinské péče</a:t>
            </a:r>
            <a:r>
              <a:rPr lang="cs-CZ" dirty="0" smtClean="0"/>
              <a:t>:</a:t>
            </a:r>
            <a:br>
              <a:rPr lang="cs-CZ" dirty="0" smtClean="0"/>
            </a:br>
            <a:endParaRPr lang="cs-CZ"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24736" cy="507703"/>
          </a:xfrm>
        </p:spPr>
        <p:txBody>
          <a:bodyPr/>
          <a:lstStyle/>
          <a:p>
            <a:r>
              <a:rPr lang="cs-CZ" b="1" dirty="0" smtClean="0">
                <a:solidFill>
                  <a:srgbClr val="002060"/>
                </a:solidFill>
              </a:rPr>
              <a:t>Předmět poradenství v sociálních službách</a:t>
            </a:r>
            <a:endParaRPr lang="cs-CZ" b="1" dirty="0">
              <a:solidFill>
                <a:srgbClr val="002060"/>
              </a:solidFill>
            </a:endParaRPr>
          </a:p>
        </p:txBody>
      </p:sp>
      <p:sp>
        <p:nvSpPr>
          <p:cNvPr id="3" name="Obdélník 2"/>
          <p:cNvSpPr/>
          <p:nvPr/>
        </p:nvSpPr>
        <p:spPr>
          <a:xfrm>
            <a:off x="0" y="1279089"/>
            <a:ext cx="9144000" cy="2677656"/>
          </a:xfrm>
          <a:prstGeom prst="rect">
            <a:avLst/>
          </a:prstGeom>
        </p:spPr>
        <p:txBody>
          <a:bodyPr wrap="square">
            <a:spAutoFit/>
          </a:bodyPr>
          <a:lstStyle/>
          <a:p>
            <a:r>
              <a:rPr lang="cs-CZ" sz="2400" i="1" dirty="0"/>
              <a:t>Všude v provádění úkolů sociální péče zachovati čistý, lidský poměr člověka k člověku, bratra k bratru, všemožně dbáti taktu a šetrnosti, nedopustiti se ničeho, co by druhého ponížilo nebo urazilo. </a:t>
            </a:r>
            <a:endParaRPr lang="cs-CZ" sz="2400" i="1" dirty="0" smtClean="0"/>
          </a:p>
          <a:p>
            <a:endParaRPr lang="cs-CZ" sz="2400" i="1" dirty="0"/>
          </a:p>
          <a:p>
            <a:r>
              <a:rPr lang="cs-CZ" sz="2400" i="1" dirty="0" smtClean="0"/>
              <a:t>Míti </a:t>
            </a:r>
            <a:r>
              <a:rPr lang="cs-CZ" sz="2400" i="1" dirty="0"/>
              <a:t>otevřené oči, sluch i srdce, nestrpěti bídy a utrpení, křivdy a bezpráví, ale všude, ze všech sil hned pomáhati. Býti člověkem!</a:t>
            </a:r>
            <a:r>
              <a:rPr lang="cs-CZ" sz="2400" dirty="0"/>
              <a:t/>
            </a:r>
            <a:br>
              <a:rPr lang="cs-CZ" sz="2400" dirty="0"/>
            </a:br>
            <a:endParaRPr lang="cs-CZ" sz="2400" dirty="0"/>
          </a:p>
        </p:txBody>
      </p:sp>
    </p:spTree>
    <p:extLst>
      <p:ext uri="{BB962C8B-B14F-4D97-AF65-F5344CB8AC3E}">
        <p14:creationId xmlns:p14="http://schemas.microsoft.com/office/powerpoint/2010/main" val="275939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536504"/>
          </a:xfrm>
        </p:spPr>
        <p:txBody>
          <a:bodyPr/>
          <a:lstStyle/>
          <a:p>
            <a:r>
              <a:rPr lang="cs-CZ" b="1" dirty="0" smtClean="0">
                <a:solidFill>
                  <a:srgbClr val="002060"/>
                </a:solidFill>
              </a:rPr>
              <a:t>Standardy </a:t>
            </a:r>
            <a:r>
              <a:rPr lang="cs-CZ" b="1" dirty="0">
                <a:solidFill>
                  <a:srgbClr val="002060"/>
                </a:solidFill>
              </a:rPr>
              <a:t>kvality sociálních </a:t>
            </a:r>
            <a:r>
              <a:rPr lang="cs-CZ" b="1" dirty="0" smtClean="0">
                <a:solidFill>
                  <a:srgbClr val="002060"/>
                </a:solidFill>
              </a:rPr>
              <a:t>služeb</a:t>
            </a:r>
            <a:r>
              <a:rPr lang="cs-CZ" dirty="0" smtClean="0"/>
              <a:t/>
            </a:r>
            <a:br>
              <a:rPr lang="cs-CZ" dirty="0" smtClean="0"/>
            </a:br>
            <a:r>
              <a:rPr lang="cs-CZ" dirty="0"/>
              <a:t/>
            </a:r>
            <a:br>
              <a:rPr lang="cs-CZ" dirty="0"/>
            </a:br>
            <a:r>
              <a:rPr lang="cs-CZ" dirty="0" smtClean="0"/>
              <a:t>Významná pomůcka </a:t>
            </a:r>
            <a:r>
              <a:rPr lang="cs-CZ" dirty="0"/>
              <a:t>a </a:t>
            </a:r>
            <a:r>
              <a:rPr lang="cs-CZ" dirty="0" smtClean="0"/>
              <a:t>inovativní faktor </a:t>
            </a:r>
            <a:r>
              <a:rPr lang="cs-CZ" dirty="0"/>
              <a:t>pro specifikaci sociálních </a:t>
            </a:r>
            <a:r>
              <a:rPr lang="cs-CZ" dirty="0" smtClean="0"/>
              <a:t>služeb</a:t>
            </a:r>
            <a:br>
              <a:rPr lang="cs-CZ" dirty="0" smtClean="0"/>
            </a:br>
            <a:r>
              <a:rPr lang="cs-CZ" dirty="0"/>
              <a:t/>
            </a:r>
            <a:br>
              <a:rPr lang="cs-CZ" dirty="0"/>
            </a:br>
            <a:r>
              <a:rPr lang="cs-CZ" dirty="0" smtClean="0"/>
              <a:t/>
            </a:r>
            <a:br>
              <a:rPr lang="cs-CZ" dirty="0" smtClean="0"/>
            </a:br>
            <a:r>
              <a:rPr lang="cs-CZ" i="1" dirty="0" smtClean="0"/>
              <a:t>Standardy </a:t>
            </a:r>
            <a:r>
              <a:rPr lang="cs-CZ" i="1" dirty="0"/>
              <a:t>byly až do přijetí zákona č. 108/2006 Sb., o sociálních službách pojímány pouze jako doporučená pomůcka. </a:t>
            </a:r>
            <a:r>
              <a:rPr lang="cs-CZ" i="1" dirty="0" smtClean="0"/>
              <a:t/>
            </a:r>
            <a:br>
              <a:rPr lang="cs-CZ" i="1" dirty="0" smtClean="0"/>
            </a:br>
            <a:r>
              <a:rPr lang="cs-CZ" i="1" dirty="0" smtClean="0"/>
              <a:t/>
            </a:r>
            <a:br>
              <a:rPr lang="cs-CZ" i="1" dirty="0" smtClean="0"/>
            </a:br>
            <a:r>
              <a:rPr lang="cs-CZ" i="1" dirty="0"/>
              <a:t/>
            </a:r>
            <a:br>
              <a:rPr lang="cs-CZ" i="1" dirty="0"/>
            </a:br>
            <a:r>
              <a:rPr lang="cs-CZ" i="1" dirty="0" smtClean="0"/>
              <a:t>Ukázalo </a:t>
            </a:r>
            <a:r>
              <a:rPr lang="cs-CZ" i="1" dirty="0"/>
              <a:t>se, že některá zařízení je začala reflektovat, ale většina organizací až do přijetí uvedeného zákona je nebrala na vědomí.</a:t>
            </a:r>
            <a:r>
              <a:rPr lang="cs-CZ" dirty="0"/>
              <a:t/>
            </a:r>
            <a:br>
              <a:rPr lang="cs-CZ" dirty="0"/>
            </a:br>
            <a:r>
              <a:rPr lang="cs-CZ" dirty="0" smtClean="0"/>
              <a:t> </a:t>
            </a:r>
            <a:br>
              <a:rPr lang="cs-CZ" dirty="0" smtClean="0"/>
            </a:br>
            <a:r>
              <a:rPr lang="cs-CZ" dirty="0"/>
              <a:t/>
            </a:r>
            <a:br>
              <a:rPr lang="cs-CZ" dirty="0"/>
            </a:br>
            <a:endParaRPr lang="cs-CZ" dirty="0"/>
          </a:p>
        </p:txBody>
      </p:sp>
    </p:spTree>
    <p:extLst>
      <p:ext uri="{BB962C8B-B14F-4D97-AF65-F5344CB8AC3E}">
        <p14:creationId xmlns:p14="http://schemas.microsoft.com/office/powerpoint/2010/main" val="4916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4731990"/>
          </a:xfrm>
        </p:spPr>
        <p:txBody>
          <a:bodyPr/>
          <a:lstStyle/>
          <a:p>
            <a:r>
              <a:rPr lang="cs-CZ" b="1" dirty="0" smtClean="0">
                <a:solidFill>
                  <a:srgbClr val="002060"/>
                </a:solidFill>
              </a:rPr>
              <a:t>Základní </a:t>
            </a:r>
            <a:r>
              <a:rPr lang="cs-CZ" b="1" dirty="0">
                <a:solidFill>
                  <a:srgbClr val="002060"/>
                </a:solidFill>
              </a:rPr>
              <a:t>sociální poradenství</a:t>
            </a:r>
            <a:r>
              <a:rPr lang="cs-CZ" dirty="0">
                <a:solidFill>
                  <a:srgbClr val="002060"/>
                </a:solidFill>
              </a:rPr>
              <a:t> </a:t>
            </a:r>
            <a:r>
              <a:rPr lang="cs-CZ" dirty="0" smtClean="0">
                <a:solidFill>
                  <a:srgbClr val="002060"/>
                </a:solidFill>
              </a:rPr>
              <a:t/>
            </a:r>
            <a:br>
              <a:rPr lang="cs-CZ" dirty="0" smtClean="0">
                <a:solidFill>
                  <a:srgbClr val="002060"/>
                </a:solidFill>
              </a:rPr>
            </a:br>
            <a:r>
              <a:rPr lang="cs-CZ" dirty="0"/>
              <a:t/>
            </a:r>
            <a:br>
              <a:rPr lang="cs-CZ" dirty="0"/>
            </a:br>
            <a:r>
              <a:rPr lang="cs-CZ" dirty="0"/>
              <a:t>P</a:t>
            </a:r>
            <a:r>
              <a:rPr lang="cs-CZ" dirty="0" smtClean="0"/>
              <a:t>oskytuje </a:t>
            </a:r>
            <a:r>
              <a:rPr lang="cs-CZ" dirty="0"/>
              <a:t>osobám potřebné </a:t>
            </a:r>
            <a:r>
              <a:rPr lang="cs-CZ" dirty="0" smtClean="0"/>
              <a:t>informace </a:t>
            </a:r>
            <a:r>
              <a:rPr lang="cs-CZ" dirty="0"/>
              <a:t>přispívající k řešení </a:t>
            </a:r>
            <a:r>
              <a:rPr lang="cs-CZ" dirty="0" smtClean="0"/>
              <a:t/>
            </a:r>
            <a:br>
              <a:rPr lang="cs-CZ" dirty="0" smtClean="0"/>
            </a:br>
            <a:r>
              <a:rPr lang="cs-CZ" dirty="0" smtClean="0"/>
              <a:t>jejich </a:t>
            </a:r>
            <a:r>
              <a:rPr lang="cs-CZ" dirty="0"/>
              <a:t>nepříznivé sociální situace</a:t>
            </a:r>
            <a:r>
              <a:rPr lang="cs-CZ" dirty="0" smtClean="0"/>
              <a:t>.</a:t>
            </a:r>
            <a:br>
              <a:rPr lang="cs-CZ" dirty="0" smtClean="0"/>
            </a:br>
            <a:r>
              <a:rPr lang="cs-CZ" dirty="0" smtClean="0"/>
              <a:t/>
            </a:r>
            <a:br>
              <a:rPr lang="cs-CZ" dirty="0" smtClean="0"/>
            </a:br>
            <a:r>
              <a:rPr lang="cs-CZ" dirty="0" smtClean="0"/>
              <a:t>1) Odborné </a:t>
            </a:r>
            <a:r>
              <a:rPr lang="cs-CZ" dirty="0"/>
              <a:t>sociální </a:t>
            </a:r>
            <a:r>
              <a:rPr lang="cs-CZ" dirty="0" smtClean="0"/>
              <a:t>poradenství</a:t>
            </a:r>
            <a:br>
              <a:rPr lang="cs-CZ" dirty="0" smtClean="0"/>
            </a:br>
            <a:r>
              <a:rPr lang="cs-CZ" dirty="0" smtClean="0"/>
              <a:t>2) Občanské poradny – dluhové poradenství</a:t>
            </a:r>
            <a:br>
              <a:rPr lang="cs-CZ" dirty="0" smtClean="0"/>
            </a:br>
            <a:r>
              <a:rPr lang="cs-CZ" dirty="0" smtClean="0"/>
              <a:t>3) Manželské </a:t>
            </a:r>
            <a:r>
              <a:rPr lang="cs-CZ" dirty="0"/>
              <a:t>a rodinné </a:t>
            </a:r>
            <a:r>
              <a:rPr lang="cs-CZ" dirty="0" smtClean="0"/>
              <a:t>poradny</a:t>
            </a:r>
            <a:br>
              <a:rPr lang="cs-CZ" dirty="0" smtClean="0"/>
            </a:br>
            <a:r>
              <a:rPr lang="cs-CZ" dirty="0" smtClean="0"/>
              <a:t>4) Poradny </a:t>
            </a:r>
            <a:r>
              <a:rPr lang="cs-CZ" dirty="0"/>
              <a:t>pro oběti trestných činů a domácího </a:t>
            </a:r>
            <a:r>
              <a:rPr lang="cs-CZ" dirty="0" smtClean="0"/>
              <a:t>násilí</a:t>
            </a:r>
            <a:br>
              <a:rPr lang="cs-CZ" dirty="0" smtClean="0"/>
            </a:br>
            <a:r>
              <a:rPr lang="cs-CZ" dirty="0" smtClean="0"/>
              <a:t>5) Poradny </a:t>
            </a:r>
            <a:r>
              <a:rPr lang="cs-CZ" dirty="0"/>
              <a:t>pro osoby se zdravotním </a:t>
            </a:r>
            <a:r>
              <a:rPr lang="cs-CZ" dirty="0" smtClean="0"/>
              <a:t>postižením</a:t>
            </a:r>
            <a:br>
              <a:rPr lang="cs-CZ" dirty="0" smtClean="0"/>
            </a:br>
            <a:r>
              <a:rPr lang="cs-CZ" dirty="0" smtClean="0"/>
              <a:t>6) Poradny </a:t>
            </a:r>
            <a:r>
              <a:rPr lang="cs-CZ" dirty="0"/>
              <a:t>pro seniory</a:t>
            </a:r>
          </a:p>
        </p:txBody>
      </p:sp>
    </p:spTree>
    <p:extLst>
      <p:ext uri="{BB962C8B-B14F-4D97-AF65-F5344CB8AC3E}">
        <p14:creationId xmlns:p14="http://schemas.microsoft.com/office/powerpoint/2010/main" val="2279152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9144000" cy="4948014"/>
          </a:xfrm>
        </p:spPr>
        <p:txBody>
          <a:bodyPr/>
          <a:lstStyle/>
          <a:p>
            <a:r>
              <a:rPr lang="cs-CZ" b="1" dirty="0" smtClean="0">
                <a:solidFill>
                  <a:srgbClr val="002060"/>
                </a:solidFill>
              </a:rPr>
              <a:t>Odborné sociální </a:t>
            </a:r>
            <a:r>
              <a:rPr lang="cs-CZ" b="1" dirty="0">
                <a:solidFill>
                  <a:srgbClr val="002060"/>
                </a:solidFill>
              </a:rPr>
              <a:t>poradenství </a:t>
            </a:r>
            <a:r>
              <a:rPr lang="cs-CZ" dirty="0" smtClean="0"/>
              <a:t/>
            </a:r>
            <a:br>
              <a:rPr lang="cs-CZ" dirty="0" smtClean="0"/>
            </a:br>
            <a:r>
              <a:rPr lang="cs-CZ" dirty="0"/>
              <a:t/>
            </a:r>
            <a:br>
              <a:rPr lang="cs-CZ" dirty="0"/>
            </a:br>
            <a:r>
              <a:rPr lang="cs-CZ" dirty="0" smtClean="0"/>
              <a:t/>
            </a:r>
            <a:br>
              <a:rPr lang="cs-CZ" dirty="0" smtClean="0"/>
            </a:br>
            <a:r>
              <a:rPr lang="cs-CZ" dirty="0" smtClean="0"/>
              <a:t>1) zprostředkování </a:t>
            </a:r>
            <a:r>
              <a:rPr lang="cs-CZ" dirty="0"/>
              <a:t>kontaktu </a:t>
            </a:r>
            <a:r>
              <a:rPr lang="cs-CZ" dirty="0" smtClean="0"/>
              <a:t>klienta se </a:t>
            </a:r>
            <a:r>
              <a:rPr lang="cs-CZ" dirty="0"/>
              <a:t>společenským </a:t>
            </a:r>
            <a:r>
              <a:rPr lang="cs-CZ" dirty="0" smtClean="0"/>
              <a:t>prostředím</a:t>
            </a:r>
            <a:br>
              <a:rPr lang="cs-CZ" dirty="0" smtClean="0"/>
            </a:br>
            <a:r>
              <a:rPr lang="cs-CZ" dirty="0"/>
              <a:t/>
            </a:r>
            <a:br>
              <a:rPr lang="cs-CZ" dirty="0"/>
            </a:br>
            <a:r>
              <a:rPr lang="cs-CZ" dirty="0" smtClean="0"/>
              <a:t>2) zprostředkování </a:t>
            </a:r>
            <a:r>
              <a:rPr lang="cs-CZ" dirty="0"/>
              <a:t>navazujících </a:t>
            </a:r>
            <a:r>
              <a:rPr lang="cs-CZ" dirty="0" smtClean="0"/>
              <a:t>služeb pro klienta</a:t>
            </a:r>
            <a:br>
              <a:rPr lang="cs-CZ" dirty="0" smtClean="0"/>
            </a:br>
            <a:r>
              <a:rPr lang="cs-CZ" dirty="0"/>
              <a:t/>
            </a:r>
            <a:br>
              <a:rPr lang="cs-CZ" dirty="0"/>
            </a:br>
            <a:r>
              <a:rPr lang="cs-CZ" dirty="0" smtClean="0"/>
              <a:t>3) sociálně </a:t>
            </a:r>
            <a:r>
              <a:rPr lang="cs-CZ" dirty="0"/>
              <a:t>terapeutické </a:t>
            </a:r>
            <a:r>
              <a:rPr lang="cs-CZ" dirty="0" smtClean="0"/>
              <a:t>činnosti pro klienty</a:t>
            </a:r>
            <a:r>
              <a:rPr lang="cs-CZ" dirty="0"/>
              <a:t/>
            </a:r>
            <a:br>
              <a:rPr lang="cs-CZ" dirty="0"/>
            </a:br>
            <a:endParaRPr lang="cs-CZ" dirty="0"/>
          </a:p>
        </p:txBody>
      </p:sp>
    </p:spTree>
    <p:extLst>
      <p:ext uri="{BB962C8B-B14F-4D97-AF65-F5344CB8AC3E}">
        <p14:creationId xmlns:p14="http://schemas.microsoft.com/office/powerpoint/2010/main" val="1965031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2060"/>
                </a:solidFill>
              </a:rPr>
              <a:t>Odborné sociální poradenství</a:t>
            </a:r>
            <a:endParaRPr lang="cs-CZ" b="1" dirty="0">
              <a:solidFill>
                <a:srgbClr val="002060"/>
              </a:solidFill>
            </a:endParaRPr>
          </a:p>
        </p:txBody>
      </p:sp>
      <p:sp>
        <p:nvSpPr>
          <p:cNvPr id="3" name="Obdélník 2"/>
          <p:cNvSpPr/>
          <p:nvPr/>
        </p:nvSpPr>
        <p:spPr>
          <a:xfrm>
            <a:off x="0" y="1694587"/>
            <a:ext cx="9036496" cy="2308324"/>
          </a:xfrm>
          <a:prstGeom prst="rect">
            <a:avLst/>
          </a:prstGeom>
        </p:spPr>
        <p:txBody>
          <a:bodyPr wrap="square">
            <a:spAutoFit/>
          </a:bodyPr>
          <a:lstStyle/>
          <a:p>
            <a:pPr algn="just"/>
            <a:r>
              <a:rPr lang="cs-CZ" sz="2400" dirty="0"/>
              <a:t>4) poskytnutí poradenství v oblastech orientace v sociálních systémech práva, psychologie a v oblasti vzdělávání; tato základní činnost může být zajišťována poskytováním poradenství alespoň ve dvou z těchto </a:t>
            </a:r>
            <a:r>
              <a:rPr lang="cs-CZ" sz="2400" dirty="0" smtClean="0"/>
              <a:t>oblastí</a:t>
            </a:r>
          </a:p>
          <a:p>
            <a:pPr algn="just"/>
            <a:r>
              <a:rPr lang="cs-CZ" sz="2400" dirty="0"/>
              <a:t/>
            </a:r>
            <a:br>
              <a:rPr lang="cs-CZ" sz="2400" dirty="0"/>
            </a:br>
            <a:endParaRPr lang="cs-CZ" sz="2400" dirty="0"/>
          </a:p>
        </p:txBody>
      </p:sp>
    </p:spTree>
    <p:extLst>
      <p:ext uri="{BB962C8B-B14F-4D97-AF65-F5344CB8AC3E}">
        <p14:creationId xmlns:p14="http://schemas.microsoft.com/office/powerpoint/2010/main" val="93480241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2412</TotalTime>
  <Words>254</Words>
  <Application>Microsoft Office PowerPoint</Application>
  <PresentationFormat>Předvádění na obrazovce (16:9)</PresentationFormat>
  <Paragraphs>64</Paragraphs>
  <Slides>20</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Times New Roman</vt:lpstr>
      <vt:lpstr>SLU</vt:lpstr>
      <vt:lpstr>Název prezentace</vt:lpstr>
      <vt:lpstr>Prezentace aplikace PowerPoint</vt:lpstr>
      <vt:lpstr>Prezentace aplikace PowerPoint</vt:lpstr>
      <vt:lpstr>Předmět poradenství v sociálních službách   Vznikaly poradny pro volbu povolání, poradny pro matky  s dětmi, poradny pro duševní zdraví a poradny pro úchylné děti.   Uvedené změny měly politickou podporu, kterou dokumentují Zenklovy teze (1927), pozdějšího pražského primátora, k zásadám pro poskytnutí chudinské péče: </vt:lpstr>
      <vt:lpstr>Předmět poradenství v sociálních službách</vt:lpstr>
      <vt:lpstr>Standardy kvality sociálních služeb  Významná pomůcka a inovativní faktor pro specifikaci sociálních služeb   Standardy byly až do přijetí zákona č. 108/2006 Sb., o sociálních službách pojímány pouze jako doporučená pomůcka.    Ukázalo se, že některá zařízení je začala reflektovat, ale většina organizací až do přijetí uvedeného zákona je nebrala na vědomí.    </vt:lpstr>
      <vt:lpstr>Základní sociální poradenství   Poskytuje osobám potřebné informace přispívající k řešení  jejich nepříznivé sociální situace.  1) Odborné sociální poradenství 2) Občanské poradny – dluhové poradenství 3) Manželské a rodinné poradny 4) Poradny pro oběti trestných činů a domácího násilí 5) Poradny pro osoby se zdravotním postižením 6) Poradny pro seniory</vt:lpstr>
      <vt:lpstr>Odborné sociální poradenství    1) zprostředkování kontaktu klienta se společenským prostředím  2) zprostředkování navazujících služeb pro klienta  3) sociálně terapeutické činnosti pro klienty </vt:lpstr>
      <vt:lpstr>Odborné sociální poradenství</vt:lpstr>
      <vt:lpstr>Odborné sociální poradenství</vt:lpstr>
      <vt:lpstr>  Ideologie organizace upozorňuje na předpoklad,  že lidé bývají soudržnější a jednají koordinovaněji,  přisuzují-li událostem pracovního života podobné významy.    K tomu dochází, když spolupracovníci mají podobné představy o základních prvcích ideologie organizace, mezi které patří:  </vt:lpstr>
      <vt:lpstr>Základní prvky ideologie organizace</vt:lpstr>
      <vt:lpstr>  V Anglii se stali podle Howa ideologickým hegemonem organizací sociálních služeb profesionální manažeři.   Sociální pracovníci nepřesvědčili veřejnost, že disponují dovednostmi, které jsou pro potenciální uživatele sociálních služeb cenné nebo obtížně pochopitelné.   </vt:lpstr>
      <vt:lpstr>Ideologické klima</vt:lpstr>
      <vt:lpstr>Všední dilemata manažerů  1) mezi komplexními a zjednodušenými cíli 2) mezi množstvím klientů a kvalitou poskytovaných sociálních služeb 3) mezi rovnocenným přístupem ke všem klientům a upřednostněním některého z nich 4) mezi jednostranností a symetrií ve vztazích s klienty 5) mezi procedurálním a situačním přístupem k problémům klienta 6) mezi poskytováním materiální a nemateriální pomoci 7) mezi snahou zasáhnout včas a obavou z unáhleného zásahu</vt:lpstr>
      <vt:lpstr>Strategická dilemata manažerů  1) Pracovníci organizace dávají přednost cílům, které jsou určeny na základě bezprostředního poznání případu. 2) Pracovníci organizace dávají přednost cílům, které jsou určeny na základě zprostředkovaného poznání případu, 3) Pracovníci organizace sami zjišťují, jak pravidla a společenské instituce ovlivňují životní podmínky klientů. 4) Pracovníci organizace v zájmu realizace cílů určených na základě zprostředkovaného poznání, reformují pravidla přístupu klientů k sociálním službám.</vt:lpstr>
      <vt:lpstr>Obsah Standardů kvality sociálních služeb   1) Procedurální standardy mají kritéria definující cíle a způsoby poskytování sociálních služeb, ochranu práv uživatelů sociálních služeb, jednání se zájemcem o sociální službu, dohodu o poskytnutí sociálních služeb, plánování a průběh poskytovaných sociálních služeb, osobní údaje, stížnosti na kvalitu nebo způsob poskytování sociálních služeb a návaznost na další zdroje (spolupráce).  </vt:lpstr>
      <vt:lpstr>Obsah standardů sociálních služeb</vt:lpstr>
      <vt:lpstr>Obsah standardů sociálních služeb</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66</cp:revision>
  <cp:lastPrinted>2018-03-27T09:30:31Z</cp:lastPrinted>
  <dcterms:created xsi:type="dcterms:W3CDTF">2016-07-06T15:42:34Z</dcterms:created>
  <dcterms:modified xsi:type="dcterms:W3CDTF">2019-03-12T13:31:39Z</dcterms:modified>
</cp:coreProperties>
</file>