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9" r:id="rId3"/>
    <p:sldId id="258" r:id="rId4"/>
    <p:sldId id="283" r:id="rId5"/>
    <p:sldId id="288" r:id="rId6"/>
    <p:sldId id="289" r:id="rId7"/>
    <p:sldId id="290" r:id="rId8"/>
    <p:sldId id="291" r:id="rId9"/>
    <p:sldId id="292" r:id="rId10"/>
    <p:sldId id="284" r:id="rId11"/>
    <p:sldId id="293" r:id="rId12"/>
    <p:sldId id="294" r:id="rId13"/>
    <p:sldId id="285" r:id="rId14"/>
    <p:sldId id="286" r:id="rId15"/>
    <p:sldId id="287" r:id="rId16"/>
    <p:sldId id="295" r:id="rId17"/>
    <p:sldId id="296" r:id="rId18"/>
    <p:sldId id="297" r:id="rId19"/>
    <p:sldId id="281" r:id="rId2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5.6.2019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5.6.2019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PORADENSTVÍ V SOCIÁLNÍCH SLUŽBÁCH</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Mgr. Dagmar Svobodová,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solidFill>
                  <a:srgbClr val="002060"/>
                </a:solidFill>
              </a:rPr>
              <a:t>Co dává smysl?</a:t>
            </a:r>
            <a:br>
              <a:rPr lang="cs-CZ" b="1" dirty="0" smtClean="0">
                <a:solidFill>
                  <a:srgbClr val="002060"/>
                </a:solidFill>
              </a:rPr>
            </a:br>
            <a:r>
              <a:rPr lang="cs-CZ" b="1" dirty="0"/>
              <a:t/>
            </a:r>
            <a:br>
              <a:rPr lang="cs-CZ" b="1" dirty="0"/>
            </a:br>
            <a:r>
              <a:rPr lang="cs-CZ" dirty="0" smtClean="0"/>
              <a:t>Žít </a:t>
            </a:r>
            <a:r>
              <a:rPr lang="cs-CZ" dirty="0"/>
              <a:t>v souladu se sebou sama. </a:t>
            </a:r>
            <a:r>
              <a:rPr lang="cs-CZ" dirty="0" smtClean="0"/>
              <a:t/>
            </a:r>
            <a:br>
              <a:rPr lang="cs-CZ" dirty="0" smtClean="0"/>
            </a:br>
            <a:r>
              <a:rPr lang="cs-CZ" dirty="0"/>
              <a:t/>
            </a:r>
            <a:br>
              <a:rPr lang="cs-CZ" dirty="0"/>
            </a:br>
            <a:r>
              <a:rPr lang="cs-CZ" dirty="0"/>
              <a:t>Žít v souladu s druhými lidmi</a:t>
            </a:r>
            <a:r>
              <a:rPr lang="cs-CZ" dirty="0" smtClean="0"/>
              <a:t>.</a:t>
            </a:r>
            <a:br>
              <a:rPr lang="cs-CZ" dirty="0" smtClean="0"/>
            </a:br>
            <a:r>
              <a:rPr lang="cs-CZ" dirty="0"/>
              <a:t/>
            </a:r>
            <a:br>
              <a:rPr lang="cs-CZ" dirty="0"/>
            </a:br>
            <a:r>
              <a:rPr lang="cs-CZ" dirty="0"/>
              <a:t>Žít v souladu s životem na Zemi. </a:t>
            </a:r>
            <a:r>
              <a:rPr lang="cs-CZ" dirty="0" smtClean="0"/>
              <a:t/>
            </a:r>
            <a:br>
              <a:rPr lang="cs-CZ" dirty="0" smtClean="0"/>
            </a:br>
            <a:r>
              <a:rPr lang="cs-CZ" dirty="0"/>
              <a:t/>
            </a:r>
            <a:br>
              <a:rPr lang="cs-CZ" dirty="0"/>
            </a:br>
            <a:r>
              <a:rPr lang="cs-CZ" dirty="0"/>
              <a:t>Sjednocení energie přináší harmonizaci a synergii. </a:t>
            </a:r>
            <a:r>
              <a:rPr lang="cs-CZ" dirty="0" smtClean="0"/>
              <a:t/>
            </a:r>
            <a:br>
              <a:rPr lang="cs-CZ" dirty="0" smtClean="0"/>
            </a:br>
            <a:r>
              <a:rPr lang="cs-CZ" dirty="0"/>
              <a:t/>
            </a:r>
            <a:br>
              <a:rPr lang="cs-CZ" dirty="0"/>
            </a:br>
            <a:r>
              <a:rPr lang="cs-CZ" dirty="0"/>
              <a:t>Bohatí mají dlouhodobou strategii finančního plánování. </a:t>
            </a:r>
          </a:p>
        </p:txBody>
      </p:sp>
    </p:spTree>
    <p:extLst>
      <p:ext uri="{BB962C8B-B14F-4D97-AF65-F5344CB8AC3E}">
        <p14:creationId xmlns:p14="http://schemas.microsoft.com/office/powerpoint/2010/main" val="1965031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5143500"/>
          </a:xfrm>
        </p:spPr>
        <p:txBody>
          <a:bodyPr/>
          <a:lstStyle/>
          <a:p>
            <a:pPr lvl="0"/>
            <a:r>
              <a:rPr lang="cs-CZ" b="1" dirty="0" smtClean="0">
                <a:solidFill>
                  <a:srgbClr val="002060"/>
                </a:solidFill>
              </a:rPr>
              <a:t>Lidské </a:t>
            </a:r>
            <a:r>
              <a:rPr lang="cs-CZ" b="1" dirty="0">
                <a:solidFill>
                  <a:srgbClr val="002060"/>
                </a:solidFill>
              </a:rPr>
              <a:t>zákony </a:t>
            </a:r>
            <a:r>
              <a:rPr lang="cs-CZ" dirty="0" smtClean="0"/>
              <a:t/>
            </a:r>
            <a:br>
              <a:rPr lang="cs-CZ" dirty="0" smtClean="0"/>
            </a:br>
            <a:r>
              <a:rPr lang="cs-CZ" dirty="0" smtClean="0"/>
              <a:t/>
            </a:r>
            <a:br>
              <a:rPr lang="cs-CZ" dirty="0" smtClean="0"/>
            </a:br>
            <a:r>
              <a:rPr lang="cs-CZ" dirty="0" smtClean="0"/>
              <a:t>Bohatí </a:t>
            </a:r>
            <a:r>
              <a:rPr lang="cs-CZ" dirty="0"/>
              <a:t>mají dlouhodobou strategii finančního plánování. </a:t>
            </a:r>
            <a:r>
              <a:rPr lang="cs-CZ" dirty="0" smtClean="0"/>
              <a:t/>
            </a:r>
            <a:br>
              <a:rPr lang="cs-CZ" dirty="0" smtClean="0"/>
            </a:br>
            <a:r>
              <a:rPr lang="cs-CZ" dirty="0" smtClean="0"/>
              <a:t>Lidé</a:t>
            </a:r>
            <a:r>
              <a:rPr lang="cs-CZ" dirty="0"/>
              <a:t>, kteří peníze získali vlastním úsilím, mají jasnou vizi. Vědí, co chtějí, a mají vytvořenou jasnou strategii, jak toho dosáhnout. Nechybí jim rozvaha ani odvaha, protože byli a jsou ve svém úsilí vytrvalí.</a:t>
            </a:r>
            <a:br>
              <a:rPr lang="cs-CZ" dirty="0"/>
            </a:br>
            <a:r>
              <a:rPr lang="cs-CZ" dirty="0" smtClean="0"/>
              <a:t/>
            </a:r>
            <a:br>
              <a:rPr lang="cs-CZ" dirty="0" smtClean="0"/>
            </a:br>
            <a:r>
              <a:rPr lang="cs-CZ" dirty="0" smtClean="0"/>
              <a:t>Organizaci </a:t>
            </a:r>
            <a:r>
              <a:rPr lang="cs-CZ" dirty="0"/>
              <a:t>času.</a:t>
            </a:r>
            <a:br>
              <a:rPr lang="cs-CZ" dirty="0"/>
            </a:br>
            <a:r>
              <a:rPr lang="cs-CZ" dirty="0" smtClean="0"/>
              <a:t/>
            </a:r>
            <a:br>
              <a:rPr lang="cs-CZ" dirty="0" smtClean="0"/>
            </a:br>
            <a:r>
              <a:rPr lang="cs-CZ" dirty="0" smtClean="0"/>
              <a:t>Management </a:t>
            </a:r>
            <a:r>
              <a:rPr lang="cs-CZ" dirty="0"/>
              <a:t>hotovosti peněz.</a:t>
            </a:r>
            <a:br>
              <a:rPr lang="cs-CZ" dirty="0"/>
            </a:br>
            <a:r>
              <a:rPr lang="cs-CZ" dirty="0" smtClean="0"/>
              <a:t/>
            </a:r>
            <a:br>
              <a:rPr lang="cs-CZ" dirty="0" smtClean="0"/>
            </a:br>
            <a:r>
              <a:rPr lang="cs-CZ" dirty="0" smtClean="0"/>
              <a:t>Marketing </a:t>
            </a:r>
            <a:r>
              <a:rPr lang="cs-CZ" dirty="0"/>
              <a:t>a daně</a:t>
            </a:r>
            <a:r>
              <a:rPr lang="cs-CZ" dirty="0" smtClean="0"/>
              <a:t>.</a:t>
            </a:r>
            <a:br>
              <a:rPr lang="cs-CZ" dirty="0" smtClean="0"/>
            </a:br>
            <a:r>
              <a:rPr lang="cs-CZ" dirty="0"/>
              <a:t/>
            </a:r>
            <a:br>
              <a:rPr lang="cs-CZ" dirty="0"/>
            </a:br>
            <a:r>
              <a:rPr lang="cs-CZ" dirty="0"/>
              <a:t>Podnikatelské plány.</a:t>
            </a:r>
            <a:br>
              <a:rPr lang="cs-CZ" dirty="0"/>
            </a:br>
            <a:endParaRPr lang="cs-CZ" dirty="0"/>
          </a:p>
        </p:txBody>
      </p:sp>
    </p:spTree>
    <p:extLst>
      <p:ext uri="{BB962C8B-B14F-4D97-AF65-F5344CB8AC3E}">
        <p14:creationId xmlns:p14="http://schemas.microsoft.com/office/powerpoint/2010/main" val="4259147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pPr lvl="0"/>
            <a:r>
              <a:rPr lang="cs-CZ" b="1" dirty="0">
                <a:solidFill>
                  <a:srgbClr val="002060"/>
                </a:solidFill>
              </a:rPr>
              <a:t>Duchovní zákony </a:t>
            </a:r>
            <a:r>
              <a:rPr lang="cs-CZ" b="1" dirty="0" smtClean="0">
                <a:solidFill>
                  <a:srgbClr val="002060"/>
                </a:solidFill>
              </a:rPr>
              <a:t/>
            </a:r>
            <a:br>
              <a:rPr lang="cs-CZ" b="1" dirty="0" smtClean="0">
                <a:solidFill>
                  <a:srgbClr val="002060"/>
                </a:solidFill>
              </a:rPr>
            </a:br>
            <a:r>
              <a:rPr lang="cs-CZ" dirty="0" smtClean="0"/>
              <a:t>Ovlivňují</a:t>
            </a:r>
            <a:r>
              <a:rPr lang="cs-CZ" dirty="0"/>
              <a:t>, jak s penězi hospodaříme, abychom se s nimi cítili </a:t>
            </a:r>
            <a:r>
              <a:rPr lang="cs-CZ" dirty="0" smtClean="0"/>
              <a:t/>
            </a:r>
            <a:br>
              <a:rPr lang="cs-CZ" dirty="0" smtClean="0"/>
            </a:br>
            <a:r>
              <a:rPr lang="cs-CZ" dirty="0" smtClean="0"/>
              <a:t>přirozeně</a:t>
            </a:r>
            <a:r>
              <a:rPr lang="cs-CZ" dirty="0"/>
              <a:t>. </a:t>
            </a:r>
            <a:br>
              <a:rPr lang="cs-CZ" dirty="0"/>
            </a:br>
            <a:r>
              <a:rPr lang="cs-CZ" dirty="0" smtClean="0"/>
              <a:t>1) Zdrojem </a:t>
            </a:r>
            <a:r>
              <a:rPr lang="cs-CZ" dirty="0"/>
              <a:t>své hojnosti jsme sami.</a:t>
            </a:r>
            <a:br>
              <a:rPr lang="cs-CZ" dirty="0"/>
            </a:br>
            <a:r>
              <a:rPr lang="cs-CZ" dirty="0" smtClean="0"/>
              <a:t>2) Zůstat </a:t>
            </a:r>
            <a:r>
              <a:rPr lang="cs-CZ" dirty="0"/>
              <a:t>chudý není přednost.</a:t>
            </a:r>
            <a:br>
              <a:rPr lang="cs-CZ" dirty="0"/>
            </a:br>
            <a:r>
              <a:rPr lang="cs-CZ" dirty="0"/>
              <a:t>3</a:t>
            </a:r>
            <a:r>
              <a:rPr lang="cs-CZ" dirty="0" smtClean="0"/>
              <a:t>) Hojnost </a:t>
            </a:r>
            <a:r>
              <a:rPr lang="cs-CZ" dirty="0"/>
              <a:t>pomáhá dostat smysluplná životní poslání do vnějšího světa.</a:t>
            </a:r>
            <a:br>
              <a:rPr lang="cs-CZ" dirty="0"/>
            </a:br>
            <a:r>
              <a:rPr lang="cs-CZ" dirty="0" smtClean="0"/>
              <a:t>4) Peníze </a:t>
            </a:r>
            <a:r>
              <a:rPr lang="cs-CZ" dirty="0"/>
              <a:t>mají velkou sílu, protože mohou pomáhat vytvářet dobré věci (význam myšlenek).</a:t>
            </a:r>
            <a:br>
              <a:rPr lang="cs-CZ" dirty="0"/>
            </a:br>
            <a:r>
              <a:rPr lang="cs-CZ" dirty="0"/>
              <a:t>5</a:t>
            </a:r>
            <a:r>
              <a:rPr lang="cs-CZ" dirty="0" smtClean="0"/>
              <a:t>) Na </a:t>
            </a:r>
            <a:r>
              <a:rPr lang="cs-CZ" dirty="0"/>
              <a:t>cokoliv se soustředíme a jsme-li schopni pro to něco udělat, to dostaneme zpět, protože energie následuje myšlenku.</a:t>
            </a:r>
            <a:br>
              <a:rPr lang="cs-CZ" dirty="0"/>
            </a:br>
            <a:r>
              <a:rPr lang="cs-CZ" dirty="0"/>
              <a:t>6</a:t>
            </a:r>
            <a:r>
              <a:rPr lang="cs-CZ" dirty="0" smtClean="0"/>
              <a:t>) Finanční </a:t>
            </a:r>
            <a:r>
              <a:rPr lang="cs-CZ" dirty="0"/>
              <a:t>vynalézavost je účinný nástroj, kterým vytváříme a aplikujeme proaktivní způsoby zacházení s penězi a posilujeme finanční energii.</a:t>
            </a:r>
            <a:br>
              <a:rPr lang="cs-CZ" dirty="0"/>
            </a:br>
            <a:endParaRPr lang="cs-CZ" dirty="0"/>
          </a:p>
        </p:txBody>
      </p:sp>
    </p:spTree>
    <p:extLst>
      <p:ext uri="{BB962C8B-B14F-4D97-AF65-F5344CB8AC3E}">
        <p14:creationId xmlns:p14="http://schemas.microsoft.com/office/powerpoint/2010/main" val="3226792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t>Dynamický finanční duch</a:t>
            </a:r>
            <a:r>
              <a:rPr lang="cs-CZ" dirty="0" smtClean="0"/>
              <a:t/>
            </a:r>
            <a:br>
              <a:rPr lang="cs-CZ" dirty="0" smtClean="0"/>
            </a:br>
            <a:r>
              <a:rPr lang="cs-CZ" dirty="0"/>
              <a:t/>
            </a:r>
            <a:br>
              <a:rPr lang="cs-CZ" dirty="0"/>
            </a:br>
            <a:r>
              <a:rPr lang="cs-CZ" i="1" dirty="0"/>
              <a:t>N</a:t>
            </a:r>
            <a:r>
              <a:rPr lang="cs-CZ" i="1" dirty="0" smtClean="0"/>
              <a:t>erespektuje </a:t>
            </a:r>
            <a:r>
              <a:rPr lang="cs-CZ" b="1" dirty="0"/>
              <a:t>nerozhodnou</a:t>
            </a:r>
            <a:r>
              <a:rPr lang="cs-CZ" dirty="0"/>
              <a:t> </a:t>
            </a:r>
            <a:r>
              <a:rPr lang="cs-CZ" b="1" dirty="0"/>
              <a:t>osobnost</a:t>
            </a:r>
            <a:r>
              <a:rPr lang="cs-CZ" dirty="0"/>
              <a:t>, protože nesnáší přílišný klid, stav bez pohybu, umrtvení a zmrazení. Není mu sympatická hrabivost a neimponuje mu neprůbojnost v otázkách financi. Nesympatizuje s lehkovážným finančním hazardem a gamblerstvím. Nepodporuje práci pouze pro peníze, kde vyhasíná životní energie, ztrácí se čas a odcizuje se pocit smysluplnosti, radosti a hrdosti z práce. Nemá rád, pokud by se měl nechat doběhnout podvodníky.</a:t>
            </a:r>
          </a:p>
        </p:txBody>
      </p:sp>
    </p:spTree>
    <p:extLst>
      <p:ext uri="{BB962C8B-B14F-4D97-AF65-F5344CB8AC3E}">
        <p14:creationId xmlns:p14="http://schemas.microsoft.com/office/powerpoint/2010/main" val="2989826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solidFill>
                  <a:srgbClr val="002060"/>
                </a:solidFill>
              </a:rPr>
              <a:t>Dynamický finanční duch</a:t>
            </a:r>
            <a:br>
              <a:rPr lang="cs-CZ" b="1" dirty="0" smtClean="0">
                <a:solidFill>
                  <a:srgbClr val="002060"/>
                </a:solidFill>
              </a:rPr>
            </a:br>
            <a:r>
              <a:rPr lang="cs-CZ" dirty="0"/>
              <a:t/>
            </a:r>
            <a:br>
              <a:rPr lang="cs-CZ" dirty="0"/>
            </a:br>
            <a:r>
              <a:rPr lang="cs-CZ" i="1" dirty="0"/>
              <a:t>R</a:t>
            </a:r>
            <a:r>
              <a:rPr lang="cs-CZ" i="1" dirty="0" smtClean="0"/>
              <a:t>espektuje</a:t>
            </a:r>
            <a:r>
              <a:rPr lang="cs-CZ" dirty="0" smtClean="0"/>
              <a:t> </a:t>
            </a:r>
            <a:r>
              <a:rPr lang="cs-CZ" b="1" dirty="0"/>
              <a:t>silnou osobnost</a:t>
            </a:r>
            <a:r>
              <a:rPr lang="cs-CZ" dirty="0"/>
              <a:t>, protože miluje pohyb, odvahu, dění, dynamiku, rychlost, bystrost a finanční inteligenci. Podporuje obchod, výměnu, touží po zábavě, hravosti a flexibilitě. Má zájem se sdružovat, posiluje, rád prochází mnoha změnami, potřebuje, uvolněnost, lehkost a samostatnost.</a:t>
            </a:r>
          </a:p>
        </p:txBody>
      </p:sp>
    </p:spTree>
    <p:extLst>
      <p:ext uri="{BB962C8B-B14F-4D97-AF65-F5344CB8AC3E}">
        <p14:creationId xmlns:p14="http://schemas.microsoft.com/office/powerpoint/2010/main" val="3651434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7740352" cy="4948014"/>
          </a:xfrm>
        </p:spPr>
        <p:txBody>
          <a:bodyPr/>
          <a:lstStyle/>
          <a:p>
            <a:r>
              <a:rPr lang="cs-CZ" b="1" dirty="0" smtClean="0">
                <a:solidFill>
                  <a:srgbClr val="002060"/>
                </a:solidFill>
              </a:rPr>
              <a:t>Dobročinnost</a:t>
            </a:r>
            <a:r>
              <a:rPr lang="cs-CZ" dirty="0" smtClean="0"/>
              <a:t/>
            </a:r>
            <a:br>
              <a:rPr lang="cs-CZ" dirty="0" smtClean="0"/>
            </a:br>
            <a:r>
              <a:rPr lang="cs-CZ" dirty="0"/>
              <a:t/>
            </a:r>
            <a:br>
              <a:rPr lang="cs-CZ" dirty="0"/>
            </a:br>
            <a:r>
              <a:rPr lang="cs-CZ" dirty="0"/>
              <a:t>polarity dávání a </a:t>
            </a:r>
            <a:r>
              <a:rPr lang="cs-CZ" dirty="0" smtClean="0"/>
              <a:t>přijímání</a:t>
            </a:r>
            <a:br>
              <a:rPr lang="cs-CZ" dirty="0" smtClean="0"/>
            </a:br>
            <a:r>
              <a:rPr lang="cs-CZ" b="1" dirty="0"/>
              <a:t/>
            </a:r>
            <a:br>
              <a:rPr lang="cs-CZ" b="1" dirty="0"/>
            </a:br>
            <a:r>
              <a:rPr lang="cs-CZ" dirty="0"/>
              <a:t>Slovo </a:t>
            </a:r>
            <a:r>
              <a:rPr lang="cs-CZ" b="1" dirty="0"/>
              <a:t>charita</a:t>
            </a:r>
            <a:r>
              <a:rPr lang="cs-CZ" dirty="0"/>
              <a:t> pochází ze slova </a:t>
            </a:r>
            <a:r>
              <a:rPr lang="cs-CZ" b="1" dirty="0" err="1"/>
              <a:t>caritas</a:t>
            </a:r>
            <a:r>
              <a:rPr lang="cs-CZ" dirty="0"/>
              <a:t>, což znamená </a:t>
            </a:r>
            <a:r>
              <a:rPr lang="cs-CZ" b="1" dirty="0"/>
              <a:t>láska</a:t>
            </a:r>
            <a:r>
              <a:rPr lang="cs-CZ" dirty="0"/>
              <a:t>. </a:t>
            </a:r>
            <a:r>
              <a:rPr lang="cs-CZ" dirty="0" smtClean="0"/>
              <a:t/>
            </a:r>
            <a:br>
              <a:rPr lang="cs-CZ" dirty="0" smtClean="0"/>
            </a:br>
            <a:r>
              <a:rPr lang="cs-CZ" dirty="0"/>
              <a:t/>
            </a:r>
            <a:br>
              <a:rPr lang="cs-CZ" dirty="0"/>
            </a:br>
            <a:r>
              <a:rPr lang="cs-CZ" dirty="0" smtClean="0"/>
              <a:t>Dobro </a:t>
            </a:r>
            <a:r>
              <a:rPr lang="cs-CZ" dirty="0"/>
              <a:t>je možné tvořit moudře, ale dobro je také možno páchat. Ne nadarmo se říká, </a:t>
            </a:r>
            <a:r>
              <a:rPr lang="cs-CZ" i="1" dirty="0"/>
              <a:t>že cesta do pekel je dlážděna dobrými skutky</a:t>
            </a:r>
            <a:r>
              <a:rPr lang="cs-CZ" dirty="0"/>
              <a:t>.</a:t>
            </a:r>
          </a:p>
        </p:txBody>
      </p:sp>
    </p:spTree>
    <p:extLst>
      <p:ext uri="{BB962C8B-B14F-4D97-AF65-F5344CB8AC3E}">
        <p14:creationId xmlns:p14="http://schemas.microsoft.com/office/powerpoint/2010/main" val="3751022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95486"/>
            <a:ext cx="7632848" cy="4948014"/>
          </a:xfrm>
        </p:spPr>
        <p:txBody>
          <a:bodyPr/>
          <a:lstStyle/>
          <a:p>
            <a:r>
              <a:rPr lang="cs-CZ" b="1" dirty="0"/>
              <a:t>Darovat můžeme jen to, co sami vlastníme. </a:t>
            </a:r>
            <a:r>
              <a:rPr lang="cs-CZ" b="1" dirty="0" smtClean="0"/>
              <a:t/>
            </a:r>
            <a:br>
              <a:rPr lang="cs-CZ" b="1" dirty="0" smtClean="0"/>
            </a:br>
            <a:r>
              <a:rPr lang="cs-CZ" b="1" dirty="0"/>
              <a:t/>
            </a:r>
            <a:br>
              <a:rPr lang="cs-CZ" b="1" dirty="0"/>
            </a:br>
            <a:r>
              <a:rPr lang="cs-CZ" b="1" dirty="0"/>
              <a:t>Indikátorem zdravého způsobu za­cházení s penězi je, že lidé skutečně jednají podle vlastní vůle, která je doprovázena hlubokou vnitřní spokojeností</a:t>
            </a:r>
            <a:r>
              <a:rPr lang="cs-CZ" dirty="0"/>
              <a:t>. </a:t>
            </a:r>
            <a:r>
              <a:rPr lang="cs-CZ" dirty="0" smtClean="0"/>
              <a:t/>
            </a:r>
            <a:br>
              <a:rPr lang="cs-CZ" dirty="0" smtClean="0"/>
            </a:br>
            <a:r>
              <a:rPr lang="cs-CZ" dirty="0"/>
              <a:t/>
            </a:r>
            <a:br>
              <a:rPr lang="cs-CZ" dirty="0"/>
            </a:br>
            <a:r>
              <a:rPr lang="cs-CZ" b="1" dirty="0"/>
              <a:t>Dej světu, co chceš získat sám. </a:t>
            </a:r>
            <a:r>
              <a:rPr lang="cs-CZ" b="1" dirty="0" smtClean="0"/>
              <a:t/>
            </a:r>
            <a:br>
              <a:rPr lang="cs-CZ" b="1" dirty="0" smtClean="0"/>
            </a:br>
            <a:r>
              <a:rPr lang="cs-CZ" b="1" dirty="0"/>
              <a:t/>
            </a:r>
            <a:br>
              <a:rPr lang="cs-CZ" b="1" dirty="0"/>
            </a:br>
            <a:r>
              <a:rPr lang="cs-CZ" b="1" dirty="0"/>
              <a:t>Dávat, darovat, posloužit, pomoci</a:t>
            </a:r>
            <a:r>
              <a:rPr lang="cs-CZ" dirty="0"/>
              <a:t> je tajemstvím nadbytku</a:t>
            </a:r>
          </a:p>
        </p:txBody>
      </p:sp>
    </p:spTree>
    <p:extLst>
      <p:ext uri="{BB962C8B-B14F-4D97-AF65-F5344CB8AC3E}">
        <p14:creationId xmlns:p14="http://schemas.microsoft.com/office/powerpoint/2010/main" val="2332134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7668344" cy="4680520"/>
          </a:xfrm>
        </p:spPr>
        <p:txBody>
          <a:bodyPr/>
          <a:lstStyle/>
          <a:p>
            <a:r>
              <a:rPr lang="cs-CZ" b="1" dirty="0"/>
              <a:t>Miliony korun v bance bez radosti a dobročinnosti jsou stavem chudoby</a:t>
            </a:r>
            <a:r>
              <a:rPr lang="cs-CZ" dirty="0"/>
              <a:t>. </a:t>
            </a:r>
            <a:r>
              <a:rPr lang="cs-CZ" dirty="0" smtClean="0"/>
              <a:t/>
            </a:r>
            <a:br>
              <a:rPr lang="cs-CZ" dirty="0" smtClean="0"/>
            </a:br>
            <a:r>
              <a:rPr lang="cs-CZ" dirty="0"/>
              <a:t/>
            </a:r>
            <a:br>
              <a:rPr lang="cs-CZ" dirty="0"/>
            </a:br>
            <a:r>
              <a:rPr lang="cs-CZ" b="1" dirty="0"/>
              <a:t>Velkorysost, šlechet­nost a dobročinnost jsou pro růst peněz vhodné podmínky</a:t>
            </a:r>
            <a:r>
              <a:rPr lang="cs-CZ" dirty="0"/>
              <a:t>. </a:t>
            </a:r>
            <a:r>
              <a:rPr lang="cs-CZ" dirty="0" smtClean="0"/>
              <a:t/>
            </a:r>
            <a:br>
              <a:rPr lang="cs-CZ" dirty="0" smtClean="0"/>
            </a:br>
            <a:r>
              <a:rPr lang="cs-CZ" dirty="0"/>
              <a:t/>
            </a:r>
            <a:br>
              <a:rPr lang="cs-CZ" dirty="0"/>
            </a:br>
            <a:r>
              <a:rPr lang="cs-CZ" b="1" dirty="0"/>
              <a:t>Peníze nejsou ani dobré ani špatné, protože jsou výrazem energie a mají ducha. </a:t>
            </a:r>
            <a:endParaRPr lang="cs-CZ" dirty="0"/>
          </a:p>
        </p:txBody>
      </p:sp>
    </p:spTree>
    <p:extLst>
      <p:ext uri="{BB962C8B-B14F-4D97-AF65-F5344CB8AC3E}">
        <p14:creationId xmlns:p14="http://schemas.microsoft.com/office/powerpoint/2010/main" val="307676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704856" cy="4536504"/>
          </a:xfrm>
        </p:spPr>
        <p:txBody>
          <a:bodyPr/>
          <a:lstStyle/>
          <a:p>
            <a:r>
              <a:rPr lang="cs-CZ" b="1" dirty="0">
                <a:solidFill>
                  <a:srgbClr val="002060"/>
                </a:solidFill>
              </a:rPr>
              <a:t>Finanční gramotnost</a:t>
            </a:r>
            <a:r>
              <a:rPr lang="cs-CZ" dirty="0">
                <a:solidFill>
                  <a:srgbClr val="002060"/>
                </a:solidFill>
              </a:rPr>
              <a:t> </a:t>
            </a:r>
            <a:r>
              <a:rPr lang="cs-CZ" dirty="0" smtClean="0">
                <a:solidFill>
                  <a:srgbClr val="002060"/>
                </a:solidFill>
              </a:rPr>
              <a:t/>
            </a:r>
            <a:br>
              <a:rPr lang="cs-CZ" dirty="0" smtClean="0">
                <a:solidFill>
                  <a:srgbClr val="002060"/>
                </a:solidFill>
              </a:rPr>
            </a:br>
            <a:r>
              <a:rPr lang="cs-CZ" dirty="0"/>
              <a:t/>
            </a:r>
            <a:br>
              <a:rPr lang="cs-CZ" dirty="0"/>
            </a:br>
            <a:r>
              <a:rPr lang="cs-CZ" dirty="0" smtClean="0"/>
              <a:t>je </a:t>
            </a:r>
            <a:r>
              <a:rPr lang="cs-CZ" dirty="0"/>
              <a:t>soubor znalostí a dovedností, které člověku umožňují porozumět financím a správně s nimi zacházet v různých životních situacích. Tento soubor ovšem není pevně definován a konkrétní definice finanční gramotnosti se ve světě různí. Finanční gramotnost nemá žádnou konkrétně stanovenou metu, podle které lze říci, že člověk je nebo není finančně gramotný. Nějak je finančně gramotný každý, podstatná je </a:t>
            </a:r>
            <a:r>
              <a:rPr lang="cs-CZ" i="1" dirty="0"/>
              <a:t>míra</a:t>
            </a:r>
            <a:r>
              <a:rPr lang="cs-CZ" dirty="0"/>
              <a:t> skutečné finanční gramotnosti člověka.</a:t>
            </a:r>
          </a:p>
        </p:txBody>
      </p:sp>
    </p:spTree>
    <p:extLst>
      <p:ext uri="{BB962C8B-B14F-4D97-AF65-F5344CB8AC3E}">
        <p14:creationId xmlns:p14="http://schemas.microsoft.com/office/powerpoint/2010/main" val="2291622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054135"/>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600" dirty="0">
                <a:solidFill>
                  <a:srgbClr val="002060"/>
                </a:solidFill>
              </a:rPr>
              <a:t>Dobře hospodařit a neplýtvat je důležité. Změna ve způsobu finančního myšlení o penězích na dobročinné účely je z předchozích výroků patrná. O síle myšlenky a peněz jako SLUŽBY rozhodují zákony peněz. Pravá hojnost znamená mít všechno pro své životní poslání. Přesně na to totiž potřebujeme lásku k penězům, finanční vynalézavost a dynamického finančního ducha.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smtClean="0">
                <a:solidFill>
                  <a:schemeClr val="bg1"/>
                </a:solidFill>
              </a:rPr>
              <a:t>Finanční gramotnost </a:t>
            </a:r>
            <a:r>
              <a:rPr lang="pl-PL" sz="3000" b="1" smtClean="0">
                <a:solidFill>
                  <a:schemeClr val="bg1"/>
                </a:solidFill>
              </a:rPr>
              <a:t>jako </a:t>
            </a:r>
            <a:r>
              <a:rPr lang="pl-PL" sz="3000" b="1" smtClean="0">
                <a:solidFill>
                  <a:schemeClr val="bg1"/>
                </a:solidFill>
              </a:rPr>
              <a:t>sociální </a:t>
            </a:r>
            <a:r>
              <a:rPr lang="pl-PL" sz="3000" b="1" dirty="0" smtClean="0">
                <a:solidFill>
                  <a:schemeClr val="bg1"/>
                </a:solidFill>
              </a:rPr>
              <a:t>prevence</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2"/>
            <a:ext cx="3604568" cy="3458601"/>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solidFill>
                  <a:srgbClr val="002060"/>
                </a:solidFill>
                <a:cs typeface="Arial" panose="020B0604020202020204" pitchFamily="34" charset="0"/>
              </a:rPr>
              <a:t>L</a:t>
            </a:r>
            <a:r>
              <a:rPr lang="cs-CZ" sz="1800" b="1" dirty="0" smtClean="0">
                <a:solidFill>
                  <a:srgbClr val="002060"/>
                </a:solidFill>
                <a:cs typeface="Arial" panose="020B0604020202020204" pitchFamily="34" charset="0"/>
              </a:rPr>
              <a:t>áska k penězům jako finanční energie</a:t>
            </a:r>
          </a:p>
          <a:p>
            <a:pPr marL="0" indent="0" algn="just">
              <a:buNone/>
            </a:pPr>
            <a:r>
              <a:rPr lang="cs-CZ" sz="1800" b="1" dirty="0" smtClean="0">
                <a:solidFill>
                  <a:srgbClr val="002060"/>
                </a:solidFill>
                <a:cs typeface="Arial" panose="020B0604020202020204" pitchFamily="34" charset="0"/>
              </a:rPr>
              <a:t>Ekonomické myšlení podle sociální stratifikace</a:t>
            </a:r>
          </a:p>
          <a:p>
            <a:pPr marL="0" indent="0" algn="just">
              <a:buNone/>
            </a:pPr>
            <a:r>
              <a:rPr lang="cs-CZ" sz="1800" b="1" dirty="0" smtClean="0">
                <a:solidFill>
                  <a:srgbClr val="002060"/>
                </a:solidFill>
                <a:cs typeface="Arial" panose="020B0604020202020204" pitchFamily="34" charset="0"/>
              </a:rPr>
              <a:t>Finanční vynalézavost a zacházení s penězi</a:t>
            </a:r>
          </a:p>
          <a:p>
            <a:pPr marL="0" indent="0" algn="just">
              <a:buNone/>
            </a:pPr>
            <a:r>
              <a:rPr lang="cs-CZ" sz="1800" b="1" dirty="0" smtClean="0">
                <a:solidFill>
                  <a:srgbClr val="002060"/>
                </a:solidFill>
                <a:cs typeface="Arial" panose="020B0604020202020204" pitchFamily="34" charset="0"/>
              </a:rPr>
              <a:t>Lidské a duchovní zákony peněz</a:t>
            </a:r>
          </a:p>
          <a:p>
            <a:pPr marL="0" indent="0" algn="just">
              <a:buNone/>
            </a:pPr>
            <a:r>
              <a:rPr lang="cs-CZ" sz="1800" b="1" dirty="0" smtClean="0">
                <a:solidFill>
                  <a:srgbClr val="002060"/>
                </a:solidFill>
                <a:cs typeface="Arial" panose="020B0604020202020204" pitchFamily="34" charset="0"/>
              </a:rPr>
              <a:t>Formování dynamického finančního ducha</a:t>
            </a:r>
          </a:p>
          <a:p>
            <a:pPr marL="0" indent="0" algn="just">
              <a:buNone/>
            </a:pPr>
            <a:r>
              <a:rPr lang="cs-CZ" sz="1800" b="1" dirty="0" smtClean="0">
                <a:solidFill>
                  <a:srgbClr val="002060"/>
                </a:solidFill>
                <a:cs typeface="Arial" panose="020B0604020202020204" pitchFamily="34" charset="0"/>
              </a:rPr>
              <a:t>Význam dobročinnosti</a:t>
            </a:r>
            <a:endParaRPr lang="cs-CZ" sz="1800" b="1" dirty="0">
              <a:solidFill>
                <a:srgbClr val="002060"/>
              </a:solidFill>
              <a:cs typeface="Arial" panose="020B0604020202020204" pitchFamily="34" charset="0"/>
            </a:endParaRPr>
          </a:p>
          <a:p>
            <a:pPr marL="0" indent="0" algn="just">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smtClean="0">
                <a:solidFill>
                  <a:schemeClr val="bg1">
                    <a:lumMod val="95000"/>
                  </a:schemeClr>
                </a:solidFill>
              </a:rPr>
              <a:t>FINANČNÍ GRAMOTNOST </a:t>
            </a:r>
          </a:p>
          <a:p>
            <a:pPr lvl="0"/>
            <a:r>
              <a:rPr lang="cs-CZ" sz="3000" b="1" cap="all" dirty="0" smtClean="0">
                <a:solidFill>
                  <a:schemeClr val="bg1">
                    <a:lumMod val="95000"/>
                  </a:schemeClr>
                </a:solidFill>
              </a:rPr>
              <a:t>JAKO </a:t>
            </a:r>
          </a:p>
          <a:p>
            <a:pPr lvl="0"/>
            <a:r>
              <a:rPr lang="cs-CZ" sz="3000" b="1" cap="all" dirty="0" smtClean="0">
                <a:solidFill>
                  <a:schemeClr val="bg1">
                    <a:lumMod val="95000"/>
                  </a:schemeClr>
                </a:solidFill>
              </a:rPr>
              <a:t>SOCIÁLNÍ PREVENCE</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540454"/>
            <a:ext cx="3680324" cy="432030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r>
              <a:rPr lang="cs-CZ" sz="1800" b="1" i="1" dirty="0" smtClean="0">
                <a:solidFill>
                  <a:srgbClr val="002060"/>
                </a:solidFill>
              </a:rPr>
              <a:t>:</a:t>
            </a:r>
          </a:p>
          <a:p>
            <a:pPr lvl="0" algn="just"/>
            <a:r>
              <a:rPr lang="cs-CZ" sz="1800" dirty="0">
                <a:solidFill>
                  <a:srgbClr val="002060"/>
                </a:solidFill>
              </a:rPr>
              <a:t>vysvětlit lásku k penězům jako finanční energii;</a:t>
            </a:r>
          </a:p>
          <a:p>
            <a:pPr lvl="0" algn="just"/>
            <a:r>
              <a:rPr lang="cs-CZ" sz="1800" dirty="0">
                <a:solidFill>
                  <a:srgbClr val="002060"/>
                </a:solidFill>
              </a:rPr>
              <a:t>demonstrovat vlastní finanční vynalézavost;</a:t>
            </a:r>
          </a:p>
          <a:p>
            <a:pPr lvl="0" algn="just"/>
            <a:r>
              <a:rPr lang="cs-CZ" sz="1800" dirty="0">
                <a:solidFill>
                  <a:srgbClr val="002060"/>
                </a:solidFill>
              </a:rPr>
              <a:t>strukturovat rozdíly v ekonomickém myšlení lidí podle sociálního statusu;</a:t>
            </a:r>
          </a:p>
          <a:p>
            <a:pPr lvl="0" algn="just"/>
            <a:r>
              <a:rPr lang="cs-CZ" sz="1800" dirty="0">
                <a:solidFill>
                  <a:srgbClr val="002060"/>
                </a:solidFill>
              </a:rPr>
              <a:t>synergicky používat lidské a duchovní zákony peněz;</a:t>
            </a:r>
          </a:p>
          <a:p>
            <a:pPr lvl="0" algn="just"/>
            <a:r>
              <a:rPr lang="cs-CZ" sz="1800" dirty="0">
                <a:solidFill>
                  <a:srgbClr val="002060"/>
                </a:solidFill>
              </a:rPr>
              <a:t>aplikovat dynamického finančního ducha;</a:t>
            </a:r>
          </a:p>
          <a:p>
            <a:pPr lvl="0" algn="just"/>
            <a:r>
              <a:rPr lang="cs-CZ" sz="1800" dirty="0">
                <a:solidFill>
                  <a:srgbClr val="002060"/>
                </a:solidFill>
              </a:rPr>
              <a:t>modifikovat přístup k dobrovolnictví a dobročinnosti.</a:t>
            </a:r>
          </a:p>
          <a:p>
            <a:pPr marL="0" indent="0" algn="just">
              <a:buNone/>
            </a:pPr>
            <a:endParaRPr lang="cs-CZ" sz="1800" b="1" i="1" dirty="0">
              <a:solidFill>
                <a:srgbClr val="002060"/>
              </a:solidFill>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036496" cy="4948014"/>
          </a:xfrm>
        </p:spPr>
        <p:txBody>
          <a:bodyPr/>
          <a:lstStyle/>
          <a:p>
            <a:r>
              <a:rPr lang="cs-CZ" b="1" dirty="0">
                <a:solidFill>
                  <a:srgbClr val="002060"/>
                </a:solidFill>
              </a:rPr>
              <a:t>Láska k penězům jako finanční energie</a:t>
            </a:r>
            <a:br>
              <a:rPr lang="cs-CZ" b="1" dirty="0">
                <a:solidFill>
                  <a:srgbClr val="002060"/>
                </a:solidFill>
              </a:rPr>
            </a:br>
            <a:r>
              <a:rPr lang="cs-CZ" b="1" dirty="0" smtClean="0"/>
              <a:t/>
            </a:r>
            <a:br>
              <a:rPr lang="cs-CZ" b="1" dirty="0" smtClean="0"/>
            </a:br>
            <a:r>
              <a:rPr lang="cs-CZ" dirty="0"/>
              <a:t>Bohatství člověka neurčuje, co v životě vlastní, nýbrž, co miluje</a:t>
            </a:r>
            <a:r>
              <a:rPr lang="cs-CZ" dirty="0" smtClean="0"/>
              <a:t>.</a:t>
            </a:r>
            <a:br>
              <a:rPr lang="cs-CZ" dirty="0" smtClean="0"/>
            </a:br>
            <a:r>
              <a:rPr lang="cs-CZ" dirty="0" smtClean="0"/>
              <a:t/>
            </a:r>
            <a:br>
              <a:rPr lang="cs-CZ" dirty="0" smtClean="0"/>
            </a:br>
            <a:r>
              <a:rPr lang="cs-CZ" dirty="0"/>
              <a:t>Všechno, co lze za darované nebo odevzdané peníze v budoucnosti získat, nese vysokou energetickou kvalitu, která nám bude dobře sloužit</a:t>
            </a:r>
            <a:r>
              <a:rPr lang="cs-CZ" dirty="0" smtClean="0"/>
              <a:t>.</a:t>
            </a:r>
            <a:br>
              <a:rPr lang="cs-CZ" dirty="0" smtClean="0"/>
            </a:br>
            <a:r>
              <a:rPr lang="cs-CZ" dirty="0" smtClean="0"/>
              <a:t/>
            </a:r>
            <a:br>
              <a:rPr lang="cs-CZ" dirty="0" smtClean="0"/>
            </a:br>
            <a:r>
              <a:rPr lang="cs-CZ" dirty="0"/>
              <a:t>První podstatou vděčnosti je, že umožňuje získávat více souhlasu do budoucnosti. </a:t>
            </a:r>
            <a:r>
              <a:rPr lang="cs-CZ" dirty="0" smtClean="0"/>
              <a:t/>
            </a:r>
            <a:br>
              <a:rPr lang="cs-CZ" dirty="0" smtClean="0"/>
            </a:br>
            <a:r>
              <a:rPr lang="cs-CZ" dirty="0" smtClean="0"/>
              <a:t/>
            </a:r>
            <a:br>
              <a:rPr lang="cs-CZ" dirty="0" smtClean="0"/>
            </a:br>
            <a:r>
              <a:rPr lang="cs-CZ" dirty="0"/>
              <a:t>Druhou podstatou vděčnosti je pomoc zbavovat se znepokojujících myšlenek. </a:t>
            </a:r>
          </a:p>
        </p:txBody>
      </p:sp>
    </p:spTree>
    <p:extLst>
      <p:ext uri="{BB962C8B-B14F-4D97-AF65-F5344CB8AC3E}">
        <p14:creationId xmlns:p14="http://schemas.microsoft.com/office/powerpoint/2010/main" val="57960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solidFill>
                  <a:srgbClr val="002060"/>
                </a:solidFill>
              </a:rPr>
              <a:t>Ekonomické </a:t>
            </a:r>
            <a:r>
              <a:rPr lang="cs-CZ" b="1" dirty="0">
                <a:solidFill>
                  <a:srgbClr val="002060"/>
                </a:solidFill>
              </a:rPr>
              <a:t>myšlení podle sociální stratifikace</a:t>
            </a:r>
            <a:br>
              <a:rPr lang="cs-CZ" b="1" dirty="0">
                <a:solidFill>
                  <a:srgbClr val="002060"/>
                </a:solidFill>
              </a:rPr>
            </a:br>
            <a:r>
              <a:rPr lang="cs-CZ" b="1" dirty="0" smtClean="0"/>
              <a:t/>
            </a:r>
            <a:br>
              <a:rPr lang="cs-CZ" b="1" dirty="0" smtClean="0"/>
            </a:br>
            <a:r>
              <a:rPr lang="cs-CZ" dirty="0"/>
              <a:t>Každý jedinec je obdařený myšlením a časem. S každou korunou, kterou dostane do ruky, ovlivňuje svůj sociální status:</a:t>
            </a:r>
            <a:br>
              <a:rPr lang="cs-CZ" dirty="0"/>
            </a:br>
            <a:r>
              <a:rPr lang="cs-CZ" dirty="0" smtClean="0"/>
              <a:t/>
            </a:r>
            <a:br>
              <a:rPr lang="cs-CZ" dirty="0" smtClean="0"/>
            </a:br>
            <a:r>
              <a:rPr lang="cs-CZ" dirty="0" smtClean="0"/>
              <a:t>Jedinec </a:t>
            </a:r>
            <a:r>
              <a:rPr lang="cs-CZ" dirty="0"/>
              <a:t>může peníze pošetile utratit – chudoba.</a:t>
            </a:r>
            <a:br>
              <a:rPr lang="cs-CZ" dirty="0"/>
            </a:br>
            <a:r>
              <a:rPr lang="cs-CZ" dirty="0"/>
              <a:t>Jedinec může peníze utratit na pasivech – střední třída.</a:t>
            </a:r>
            <a:br>
              <a:rPr lang="cs-CZ" dirty="0"/>
            </a:br>
            <a:r>
              <a:rPr lang="cs-CZ" dirty="0"/>
              <a:t>Jedinec může peníze utratit na aktivech – bohatství</a:t>
            </a:r>
            <a:r>
              <a:rPr lang="cs-CZ" dirty="0" smtClean="0"/>
              <a:t>.</a:t>
            </a:r>
            <a:br>
              <a:rPr lang="cs-CZ" dirty="0" smtClean="0"/>
            </a:br>
            <a:r>
              <a:rPr lang="cs-CZ" dirty="0" smtClean="0"/>
              <a:t/>
            </a:r>
            <a:br>
              <a:rPr lang="cs-CZ" dirty="0" smtClean="0"/>
            </a:br>
            <a:r>
              <a:rPr lang="cs-CZ" b="1" dirty="0" smtClean="0"/>
              <a:t>Zámožnost</a:t>
            </a:r>
            <a:r>
              <a:rPr lang="cs-CZ" dirty="0" smtClean="0"/>
              <a:t> </a:t>
            </a:r>
            <a:r>
              <a:rPr lang="cs-CZ" dirty="0"/>
              <a:t>jedince spočívá v hojnosti jeho možností a v </a:t>
            </a:r>
            <a:r>
              <a:rPr lang="cs-CZ" b="1" dirty="0"/>
              <a:t>hojnosti</a:t>
            </a:r>
            <a:r>
              <a:rPr lang="cs-CZ" dirty="0"/>
              <a:t> jeho moci. </a:t>
            </a:r>
            <a:br>
              <a:rPr lang="cs-CZ" dirty="0"/>
            </a:br>
            <a:r>
              <a:rPr lang="cs-CZ" b="1" dirty="0"/>
              <a:t>Hojnost přináší jedinci jako majiteli zodpovědnost a mění jeho </a:t>
            </a:r>
            <a:r>
              <a:rPr lang="cs-CZ" b="1" dirty="0" smtClean="0"/>
              <a:t>postavení.</a:t>
            </a:r>
            <a:endParaRPr lang="cs-CZ" dirty="0"/>
          </a:p>
        </p:txBody>
      </p:sp>
    </p:spTree>
    <p:extLst>
      <p:ext uri="{BB962C8B-B14F-4D97-AF65-F5344CB8AC3E}">
        <p14:creationId xmlns:p14="http://schemas.microsoft.com/office/powerpoint/2010/main" val="4180265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t>Bezmocným </a:t>
            </a:r>
            <a:r>
              <a:rPr lang="cs-CZ" b="1" dirty="0"/>
              <a:t>se lze stát snadno přes negativní myšlenky </a:t>
            </a:r>
            <a:r>
              <a:rPr lang="cs-CZ" b="1" dirty="0" smtClean="0"/>
              <a:t/>
            </a:r>
            <a:br>
              <a:rPr lang="cs-CZ" b="1" dirty="0" smtClean="0"/>
            </a:br>
            <a:r>
              <a:rPr lang="cs-CZ" b="1" dirty="0" smtClean="0"/>
              <a:t>a pocity.</a:t>
            </a:r>
            <a:br>
              <a:rPr lang="cs-CZ" b="1" dirty="0" smtClean="0"/>
            </a:br>
            <a:r>
              <a:rPr lang="cs-CZ" b="1" dirty="0"/>
              <a:t/>
            </a:r>
            <a:br>
              <a:rPr lang="cs-CZ" b="1" dirty="0"/>
            </a:br>
            <a:r>
              <a:rPr lang="cs-CZ" dirty="0"/>
              <a:t>Pocit strachu, pochybností, stálé starosti </a:t>
            </a:r>
            <a:r>
              <a:rPr lang="cs-CZ" dirty="0" smtClean="0"/>
              <a:t/>
            </a:r>
            <a:br>
              <a:rPr lang="cs-CZ" dirty="0" smtClean="0"/>
            </a:br>
            <a:r>
              <a:rPr lang="cs-CZ" dirty="0"/>
              <a:t/>
            </a:r>
            <a:br>
              <a:rPr lang="cs-CZ" dirty="0"/>
            </a:br>
            <a:r>
              <a:rPr lang="cs-CZ" dirty="0"/>
              <a:t>Pocit hříchu a provinění </a:t>
            </a:r>
            <a:r>
              <a:rPr lang="cs-CZ" dirty="0" smtClean="0"/>
              <a:t/>
            </a:r>
            <a:br>
              <a:rPr lang="cs-CZ" dirty="0" smtClean="0"/>
            </a:br>
            <a:r>
              <a:rPr lang="cs-CZ" dirty="0"/>
              <a:t/>
            </a:r>
            <a:br>
              <a:rPr lang="cs-CZ" dirty="0"/>
            </a:br>
            <a:r>
              <a:rPr lang="cs-CZ" dirty="0"/>
              <a:t>Obviňovat - svalovat odpovědnost ze sebe </a:t>
            </a:r>
            <a:r>
              <a:rPr lang="cs-CZ" dirty="0" smtClean="0"/>
              <a:t/>
            </a:r>
            <a:br>
              <a:rPr lang="cs-CZ" dirty="0" smtClean="0"/>
            </a:br>
            <a:r>
              <a:rPr lang="cs-CZ" dirty="0"/>
              <a:t/>
            </a:r>
            <a:br>
              <a:rPr lang="cs-CZ" dirty="0"/>
            </a:br>
            <a:r>
              <a:rPr lang="cs-CZ" dirty="0"/>
              <a:t>Právo posuzovat, vměšovat se </a:t>
            </a:r>
            <a:r>
              <a:rPr lang="cs-CZ" dirty="0" smtClean="0"/>
              <a:t/>
            </a:r>
            <a:br>
              <a:rPr lang="cs-CZ" dirty="0" smtClean="0"/>
            </a:br>
            <a:r>
              <a:rPr lang="cs-CZ" dirty="0" smtClean="0"/>
              <a:t/>
            </a:r>
            <a:br>
              <a:rPr lang="cs-CZ" dirty="0" smtClean="0"/>
            </a:br>
            <a:r>
              <a:rPr lang="cs-CZ" dirty="0"/>
              <a:t>Neschopnost či neochota myslet samostatně a logicky </a:t>
            </a:r>
            <a:br>
              <a:rPr lang="cs-CZ" dirty="0"/>
            </a:br>
            <a:r>
              <a:rPr lang="cs-CZ" dirty="0"/>
              <a:t/>
            </a:r>
            <a:br>
              <a:rPr lang="cs-CZ" dirty="0"/>
            </a:br>
            <a:endParaRPr lang="cs-CZ" dirty="0"/>
          </a:p>
        </p:txBody>
      </p:sp>
    </p:spTree>
    <p:extLst>
      <p:ext uri="{BB962C8B-B14F-4D97-AF65-F5344CB8AC3E}">
        <p14:creationId xmlns:p14="http://schemas.microsoft.com/office/powerpoint/2010/main" val="298104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a:solidFill>
                  <a:srgbClr val="002060"/>
                </a:solidFill>
              </a:rPr>
              <a:t>Finanční vynalézavost </a:t>
            </a:r>
            <a:r>
              <a:rPr lang="cs-CZ" b="1" dirty="0" smtClean="0">
                <a:solidFill>
                  <a:srgbClr val="002060"/>
                </a:solidFill>
              </a:rPr>
              <a:t> </a:t>
            </a:r>
            <a:r>
              <a:rPr lang="cs-CZ" b="1" dirty="0" smtClean="0"/>
              <a:t/>
            </a:r>
            <a:br>
              <a:rPr lang="cs-CZ" b="1" dirty="0" smtClean="0"/>
            </a:br>
            <a:r>
              <a:rPr lang="cs-CZ" b="1" dirty="0"/>
              <a:t/>
            </a:r>
            <a:br>
              <a:rPr lang="cs-CZ" b="1" dirty="0"/>
            </a:br>
            <a:r>
              <a:rPr lang="cs-CZ" b="1" dirty="0"/>
              <a:t>T</a:t>
            </a:r>
            <a:r>
              <a:rPr lang="cs-CZ" b="1" dirty="0" smtClean="0"/>
              <a:t>vořivé představivost </a:t>
            </a:r>
            <a:r>
              <a:rPr lang="cs-CZ" b="1" dirty="0"/>
              <a:t>je osobitý způsob, jak zacházet s penězi. </a:t>
            </a:r>
            <a:r>
              <a:rPr lang="cs-CZ" b="1" dirty="0" smtClean="0"/>
              <a:t/>
            </a:r>
            <a:br>
              <a:rPr lang="cs-CZ" b="1" dirty="0" smtClean="0"/>
            </a:br>
            <a:r>
              <a:rPr lang="cs-CZ" b="1" dirty="0" smtClean="0"/>
              <a:t/>
            </a:r>
            <a:br>
              <a:rPr lang="cs-CZ" b="1" dirty="0" smtClean="0"/>
            </a:br>
            <a:r>
              <a:rPr lang="cs-CZ" b="1" dirty="0" smtClean="0"/>
              <a:t>Co </a:t>
            </a:r>
            <a:r>
              <a:rPr lang="cs-CZ" b="1" dirty="0"/>
              <a:t>finančně vynalézavého jedince charakterizuje a jaký je? </a:t>
            </a:r>
            <a:r>
              <a:rPr lang="cs-CZ" b="1" dirty="0" smtClean="0"/>
              <a:t/>
            </a:r>
            <a:br>
              <a:rPr lang="cs-CZ" b="1" dirty="0" smtClean="0"/>
            </a:br>
            <a:r>
              <a:rPr lang="cs-CZ" b="1" dirty="0"/>
              <a:t/>
            </a:r>
            <a:br>
              <a:rPr lang="cs-CZ" b="1" dirty="0"/>
            </a:br>
            <a:r>
              <a:rPr lang="cs-CZ" dirty="0" smtClean="0"/>
              <a:t>Má </a:t>
            </a:r>
            <a:r>
              <a:rPr lang="cs-CZ" dirty="0"/>
              <a:t>pružnou mysl, bohaté nápady, je všímavý, vnímavý a citlivý s intenzivním prožíváním. Umí se do finanční aktivity nejen ponořit, ale umí být v danou chvíli pozorovatelem s hodnocením lidí, událostí, věcí, vnímá vnitřní řád v chaotickém prostředí a má vnitřní motivaci smysluplně s financemi zacházet. </a:t>
            </a:r>
          </a:p>
        </p:txBody>
      </p:sp>
    </p:spTree>
    <p:extLst>
      <p:ext uri="{BB962C8B-B14F-4D97-AF65-F5344CB8AC3E}">
        <p14:creationId xmlns:p14="http://schemas.microsoft.com/office/powerpoint/2010/main" val="144556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solidFill>
                  <a:srgbClr val="002060"/>
                </a:solidFill>
              </a:rPr>
              <a:t>Typologie </a:t>
            </a:r>
            <a:r>
              <a:rPr lang="cs-CZ" b="1" dirty="0">
                <a:solidFill>
                  <a:srgbClr val="002060"/>
                </a:solidFill>
              </a:rPr>
              <a:t>sociálního </a:t>
            </a:r>
            <a:r>
              <a:rPr lang="cs-CZ" b="1" dirty="0" smtClean="0">
                <a:solidFill>
                  <a:srgbClr val="002060"/>
                </a:solidFill>
              </a:rPr>
              <a:t>státu podle zacházení s penězi</a:t>
            </a:r>
            <a:br>
              <a:rPr lang="cs-CZ" b="1" dirty="0" smtClean="0">
                <a:solidFill>
                  <a:srgbClr val="002060"/>
                </a:solidFill>
              </a:rPr>
            </a:br>
            <a:r>
              <a:rPr lang="cs-CZ" dirty="0" smtClean="0"/>
              <a:t/>
            </a:r>
            <a:br>
              <a:rPr lang="cs-CZ" dirty="0" smtClean="0"/>
            </a:br>
            <a:r>
              <a:rPr lang="cs-CZ" dirty="0" smtClean="0"/>
              <a:t>1) </a:t>
            </a:r>
            <a:r>
              <a:rPr lang="cs-CZ" b="1" dirty="0" smtClean="0"/>
              <a:t>Socialistický </a:t>
            </a:r>
            <a:r>
              <a:rPr lang="cs-CZ" b="1" dirty="0"/>
              <a:t>stát</a:t>
            </a:r>
            <a:r>
              <a:rPr lang="cs-CZ" dirty="0"/>
              <a:t> si bere za úkol zajistit lidem statky </a:t>
            </a:r>
            <a:r>
              <a:rPr lang="cs-CZ" dirty="0" smtClean="0"/>
              <a:t/>
            </a:r>
            <a:br>
              <a:rPr lang="cs-CZ" dirty="0" smtClean="0"/>
            </a:br>
            <a:r>
              <a:rPr lang="cs-CZ" dirty="0" smtClean="0"/>
              <a:t>a </a:t>
            </a:r>
            <a:r>
              <a:rPr lang="cs-CZ" dirty="0"/>
              <a:t>služby, které sám vyprodukuje.</a:t>
            </a:r>
            <a:br>
              <a:rPr lang="cs-CZ" dirty="0"/>
            </a:br>
            <a:r>
              <a:rPr lang="cs-CZ" dirty="0" smtClean="0"/>
              <a:t>2) </a:t>
            </a:r>
            <a:r>
              <a:rPr lang="cs-CZ" b="1" dirty="0" smtClean="0"/>
              <a:t>Transferový </a:t>
            </a:r>
            <a:r>
              <a:rPr lang="cs-CZ" b="1" dirty="0"/>
              <a:t>stát</a:t>
            </a:r>
            <a:r>
              <a:rPr lang="cs-CZ" dirty="0"/>
              <a:t> statky a služby neposkytuje lidem bezprostředně</a:t>
            </a:r>
            <a:r>
              <a:rPr lang="cs-CZ" dirty="0" smtClean="0"/>
              <a:t>,</a:t>
            </a:r>
            <a:br>
              <a:rPr lang="cs-CZ" dirty="0" smtClean="0"/>
            </a:br>
            <a:r>
              <a:rPr lang="cs-CZ" dirty="0" smtClean="0"/>
              <a:t>ale </a:t>
            </a:r>
            <a:r>
              <a:rPr lang="cs-CZ" dirty="0"/>
              <a:t>vybírá daně od jedněch, aby je v podobě sociální pomoci převedl na druhé. </a:t>
            </a:r>
            <a:br>
              <a:rPr lang="cs-CZ" dirty="0"/>
            </a:br>
            <a:r>
              <a:rPr lang="cs-CZ" dirty="0"/>
              <a:t>Transferový stát má dvě podoby. První podobou je </a:t>
            </a:r>
            <a:r>
              <a:rPr lang="cs-CZ" b="1" dirty="0"/>
              <a:t>stát blahobytu</a:t>
            </a:r>
            <a:r>
              <a:rPr lang="cs-CZ" dirty="0"/>
              <a:t>, kde se transfer sociální pomoci provádí podle jasně definovaných normativních zásad ustavených v zákonodárném procesu. Druhou podobou je </a:t>
            </a:r>
            <a:r>
              <a:rPr lang="cs-CZ" b="1" dirty="0" err="1"/>
              <a:t>přemílací</a:t>
            </a:r>
            <a:r>
              <a:rPr lang="cs-CZ" b="1" dirty="0"/>
              <a:t> stát</a:t>
            </a:r>
            <a:r>
              <a:rPr lang="cs-CZ" dirty="0"/>
              <a:t> (</a:t>
            </a:r>
            <a:r>
              <a:rPr lang="cs-CZ" dirty="0" err="1"/>
              <a:t>churning</a:t>
            </a:r>
            <a:r>
              <a:rPr lang="cs-CZ" dirty="0"/>
              <a:t> </a:t>
            </a:r>
            <a:r>
              <a:rPr lang="cs-CZ" dirty="0" err="1"/>
              <a:t>state</a:t>
            </a:r>
            <a:r>
              <a:rPr lang="cs-CZ" dirty="0"/>
              <a:t>), kde o výšce daní – od koho se vybírají, komu a jak transferují – rozhoduje negociační síla zájmových skupin. </a:t>
            </a:r>
          </a:p>
        </p:txBody>
      </p:sp>
    </p:spTree>
    <p:extLst>
      <p:ext uri="{BB962C8B-B14F-4D97-AF65-F5344CB8AC3E}">
        <p14:creationId xmlns:p14="http://schemas.microsoft.com/office/powerpoint/2010/main" val="2157983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a:solidFill>
                  <a:srgbClr val="002060"/>
                </a:solidFill>
              </a:rPr>
              <a:t>Lidské a duchovní zákony peněz </a:t>
            </a:r>
            <a:r>
              <a:rPr lang="cs-CZ" b="1" dirty="0" smtClean="0">
                <a:solidFill>
                  <a:srgbClr val="002060"/>
                </a:solidFill>
              </a:rPr>
              <a:t/>
            </a:r>
            <a:br>
              <a:rPr lang="cs-CZ" b="1" dirty="0" smtClean="0">
                <a:solidFill>
                  <a:srgbClr val="002060"/>
                </a:solidFill>
              </a:rPr>
            </a:br>
            <a:r>
              <a:rPr lang="cs-CZ" dirty="0"/>
              <a:t/>
            </a:r>
            <a:br>
              <a:rPr lang="cs-CZ" dirty="0"/>
            </a:br>
            <a:r>
              <a:rPr lang="cs-CZ" dirty="0"/>
              <a:t>Lidské a duchovní zákony odstraňují </a:t>
            </a:r>
            <a:r>
              <a:rPr lang="cs-CZ" b="1" dirty="0"/>
              <a:t>chaos </a:t>
            </a:r>
            <a:r>
              <a:rPr lang="cs-CZ" dirty="0"/>
              <a:t>a</a:t>
            </a:r>
            <a:r>
              <a:rPr lang="cs-CZ" b="1" dirty="0"/>
              <a:t> přinášejí řád</a:t>
            </a:r>
            <a:r>
              <a:rPr lang="cs-CZ" dirty="0"/>
              <a:t>, což je pravidelný rytmus, na který se lze spolehnout. </a:t>
            </a:r>
            <a:r>
              <a:rPr lang="cs-CZ" dirty="0" smtClean="0"/>
              <a:t/>
            </a:r>
            <a:br>
              <a:rPr lang="cs-CZ" dirty="0" smtClean="0"/>
            </a:br>
            <a:r>
              <a:rPr lang="cs-CZ" dirty="0"/>
              <a:t/>
            </a:r>
            <a:br>
              <a:rPr lang="cs-CZ" dirty="0"/>
            </a:br>
            <a:r>
              <a:rPr lang="cs-CZ" dirty="0" smtClean="0"/>
              <a:t>Stejné </a:t>
            </a:r>
            <a:r>
              <a:rPr lang="cs-CZ" dirty="0"/>
              <a:t>je to s lidskými hodnotami. </a:t>
            </a:r>
            <a:r>
              <a:rPr lang="cs-CZ" dirty="0" smtClean="0"/>
              <a:t/>
            </a:r>
            <a:br>
              <a:rPr lang="cs-CZ" dirty="0" smtClean="0"/>
            </a:br>
            <a:r>
              <a:rPr lang="cs-CZ" dirty="0"/>
              <a:t/>
            </a:r>
            <a:br>
              <a:rPr lang="cs-CZ" dirty="0"/>
            </a:br>
            <a:r>
              <a:rPr lang="cs-CZ" dirty="0" smtClean="0"/>
              <a:t>Jsou </a:t>
            </a:r>
            <a:r>
              <a:rPr lang="cs-CZ" dirty="0"/>
              <a:t>hodnoty, na které se můžeme spolehnout. </a:t>
            </a:r>
            <a:r>
              <a:rPr lang="cs-CZ" i="1" dirty="0"/>
              <a:t>Smysl pro pravdu, smysl pro čest, integrita, férové jednání, odvaha, pokora, víra, touha.</a:t>
            </a:r>
            <a:r>
              <a:rPr lang="cs-CZ" dirty="0"/>
              <a:t> Absence základních životních hodnot způsobuje zmatek a chaos v mezilidských vztazích.</a:t>
            </a:r>
          </a:p>
        </p:txBody>
      </p:sp>
    </p:spTree>
    <p:extLst>
      <p:ext uri="{BB962C8B-B14F-4D97-AF65-F5344CB8AC3E}">
        <p14:creationId xmlns:p14="http://schemas.microsoft.com/office/powerpoint/2010/main" val="63149128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2360</TotalTime>
  <Words>202</Words>
  <Application>Microsoft Office PowerPoint</Application>
  <PresentationFormat>Předvádění na obrazovce (16:9)</PresentationFormat>
  <Paragraphs>55</Paragraphs>
  <Slides>19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Times New Roman</vt:lpstr>
      <vt:lpstr>SLU</vt:lpstr>
      <vt:lpstr>Název prezentace</vt:lpstr>
      <vt:lpstr>Prezentace aplikace PowerPoint</vt:lpstr>
      <vt:lpstr>Prezentace aplikace PowerPoint</vt:lpstr>
      <vt:lpstr>Láska k penězům jako finanční energie  Bohatství člověka neurčuje, co v životě vlastní, nýbrž, co miluje.  Všechno, co lze za darované nebo odevzdané peníze v budoucnosti získat, nese vysokou energetickou kvalitu, která nám bude dobře sloužit.  První podstatou vděčnosti je, že umožňuje získávat více souhlasu do budoucnosti.   Druhou podstatou vděčnosti je pomoc zbavovat se znepokojujících myšlenek. </vt:lpstr>
      <vt:lpstr>Ekonomické myšlení podle sociální stratifikace  Každý jedinec je obdařený myšlením a časem. S každou korunou, kterou dostane do ruky, ovlivňuje svůj sociální status:  Jedinec může peníze pošetile utratit – chudoba. Jedinec může peníze utratit na pasivech – střední třída. Jedinec může peníze utratit na aktivech – bohatství.  Zámožnost jedince spočívá v hojnosti jeho možností a v hojnosti jeho moci.  Hojnost přináší jedinci jako majiteli zodpovědnost a mění jeho postavení.</vt:lpstr>
      <vt:lpstr>Bezmocným se lze stát snadno přes negativní myšlenky  a pocity.  Pocit strachu, pochybností, stálé starosti   Pocit hříchu a provinění   Obviňovat - svalovat odpovědnost ze sebe   Právo posuzovat, vměšovat se   Neschopnost či neochota myslet samostatně a logicky   </vt:lpstr>
      <vt:lpstr>Finanční vynalézavost    Tvořivé představivost je osobitý způsob, jak zacházet s penězi.   Co finančně vynalézavého jedince charakterizuje a jaký je?   Má pružnou mysl, bohaté nápady, je všímavý, vnímavý a citlivý s intenzivním prožíváním. Umí se do finanční aktivity nejen ponořit, ale umí být v danou chvíli pozorovatelem s hodnocením lidí, událostí, věcí, vnímá vnitřní řád v chaotickém prostředí a má vnitřní motivaci smysluplně s financemi zacházet. </vt:lpstr>
      <vt:lpstr>Typologie sociálního státu podle zacházení s penězi  1) Socialistický stát si bere za úkol zajistit lidem statky  a služby, které sám vyprodukuje. 2) Transferový stát statky a služby neposkytuje lidem bezprostředně, ale vybírá daně od jedněch, aby je v podobě sociální pomoci převedl na druhé.  Transferový stát má dvě podoby. První podobou je stát blahobytu, kde se transfer sociální pomoci provádí podle jasně definovaných normativních zásad ustavených v zákonodárném procesu. Druhou podobou je přemílací stát (churning state), kde o výšce daní – od koho se vybírají, komu a jak transferují – rozhoduje negociační síla zájmových skupin. </vt:lpstr>
      <vt:lpstr>Lidské a duchovní zákony peněz   Lidské a duchovní zákony odstraňují chaos a přinášejí řád, což je pravidelný rytmus, na který se lze spolehnout.   Stejné je to s lidskými hodnotami.   Jsou hodnoty, na které se můžeme spolehnout. Smysl pro pravdu, smysl pro čest, integrita, férové jednání, odvaha, pokora, víra, touha. Absence základních životních hodnot způsobuje zmatek a chaos v mezilidských vztazích.</vt:lpstr>
      <vt:lpstr>Co dává smysl?  Žít v souladu se sebou sama.   Žít v souladu s druhými lidmi.  Žít v souladu s životem na Zemi.   Sjednocení energie přináší harmonizaci a synergii.   Bohatí mají dlouhodobou strategii finančního plánování. </vt:lpstr>
      <vt:lpstr>Lidské zákony   Bohatí mají dlouhodobou strategii finančního plánování.  Lidé, kteří peníze získali vlastním úsilím, mají jasnou vizi. Vědí, co chtějí, a mají vytvořenou jasnou strategii, jak toho dosáhnout. Nechybí jim rozvaha ani odvaha, protože byli a jsou ve svém úsilí vytrvalí.  Organizaci času.  Management hotovosti peněz.  Marketing a daně.  Podnikatelské plány. </vt:lpstr>
      <vt:lpstr>Duchovní zákony  Ovlivňují, jak s penězi hospodaříme, abychom se s nimi cítili  přirozeně.  1) Zdrojem své hojnosti jsme sami. 2) Zůstat chudý není přednost. 3) Hojnost pomáhá dostat smysluplná životní poslání do vnějšího světa. 4) Peníze mají velkou sílu, protože mohou pomáhat vytvářet dobré věci (význam myšlenek). 5) Na cokoliv se soustředíme a jsme-li schopni pro to něco udělat, to dostaneme zpět, protože energie následuje myšlenku. 6) Finanční vynalézavost je účinný nástroj, kterým vytváříme a aplikujeme proaktivní způsoby zacházení s penězi a posilujeme finanční energii. </vt:lpstr>
      <vt:lpstr>Dynamický finanční duch  Nerespektuje nerozhodnou osobnost, protože nesnáší přílišný klid, stav bez pohybu, umrtvení a zmrazení. Není mu sympatická hrabivost a neimponuje mu neprůbojnost v otázkách financi. Nesympatizuje s lehkovážným finančním hazardem a gamblerstvím. Nepodporuje práci pouze pro peníze, kde vyhasíná životní energie, ztrácí se čas a odcizuje se pocit smysluplnosti, radosti a hrdosti z práce. Nemá rád, pokud by se měl nechat doběhnout podvodníky.</vt:lpstr>
      <vt:lpstr>Dynamický finanční duch  Respektuje silnou osobnost, protože miluje pohyb, odvahu, dění, dynamiku, rychlost, bystrost a finanční inteligenci. Podporuje obchod, výměnu, touží po zábavě, hravosti a flexibilitě. Má zájem se sdružovat, posiluje, rád prochází mnoha změnami, potřebuje, uvolněnost, lehkost a samostatnost.</vt:lpstr>
      <vt:lpstr>Dobročinnost  polarity dávání a přijímání  Slovo charita pochází ze slova caritas, což znamená láska.   Dobro je možné tvořit moudře, ale dobro je také možno páchat. Ne nadarmo se říká, že cesta do pekel je dlážděna dobrými skutky.</vt:lpstr>
      <vt:lpstr>Darovat můžeme jen to, co sami vlastníme.   Indikátorem zdravého způsobu za­cházení s penězi je, že lidé skutečně jednají podle vlastní vůle, která je doprovázena hlubokou vnitřní spokojeností.   Dej světu, co chceš získat sám.   Dávat, darovat, posloužit, pomoci je tajemstvím nadbytku</vt:lpstr>
      <vt:lpstr>Miliony korun v bance bez radosti a dobročinnosti jsou stavem chudoby.   Velkorysost, šlechet­nost a dobročinnost jsou pro růst peněz vhodné podmínky.   Peníze nejsou ani dobré ani špatné, protože jsou výrazem energie a mají ducha. </vt:lpstr>
      <vt:lpstr>Finanční gramotnost   je soubor znalostí a dovedností, které člověku umožňují porozumět financím a správně s nimi zacházet v různých životních situacích. Tento soubor ovšem není pevně definován a konkrétní definice finanční gramotnosti se ve světě různí. Finanční gramotnost nemá žádnou konkrétně stanovenou metu, podle které lze říci, že člověk je nebo není finančně gramotný. Nějak je finančně gramotný každý, podstatná je míra skutečné finanční gramotnosti člověka.</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svobodovad</cp:lastModifiedBy>
  <cp:revision>54</cp:revision>
  <cp:lastPrinted>2018-03-27T09:30:31Z</cp:lastPrinted>
  <dcterms:created xsi:type="dcterms:W3CDTF">2016-07-06T15:42:34Z</dcterms:created>
  <dcterms:modified xsi:type="dcterms:W3CDTF">2019-06-05T12:40:54Z</dcterms:modified>
</cp:coreProperties>
</file>