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9" r:id="rId3"/>
    <p:sldId id="258" r:id="rId4"/>
    <p:sldId id="283" r:id="rId5"/>
    <p:sldId id="284" r:id="rId6"/>
    <p:sldId id="288" r:id="rId7"/>
    <p:sldId id="289" r:id="rId8"/>
    <p:sldId id="290" r:id="rId9"/>
    <p:sldId id="291" r:id="rId10"/>
    <p:sldId id="293" r:id="rId11"/>
    <p:sldId id="294" r:id="rId12"/>
    <p:sldId id="295" r:id="rId13"/>
    <p:sldId id="292" r:id="rId14"/>
    <p:sldId id="285" r:id="rId15"/>
    <p:sldId id="286" r:id="rId16"/>
    <p:sldId id="287" r:id="rId17"/>
    <p:sldId id="296" r:id="rId18"/>
    <p:sldId id="297" r:id="rId19"/>
    <p:sldId id="281" r:id="rId20"/>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14" y="58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30.11.2018</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30.11.2018</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smtClean="0">
                <a:ln w="0"/>
                <a:solidFill>
                  <a:schemeClr val="bg1"/>
                </a:solidFill>
                <a:effectLst>
                  <a:outerShdw blurRad="38100" dist="19050" dir="2700000" algn="tl" rotWithShape="0">
                    <a:schemeClr val="dk1">
                      <a:alpha val="40000"/>
                    </a:schemeClr>
                  </a:outerShdw>
                </a:effectLst>
              </a:rPr>
              <a:t>FINANČNÍ KOMPETENCE KLIENTŮ </a:t>
            </a:r>
          </a:p>
          <a:p>
            <a:pPr algn="ctr"/>
            <a:r>
              <a:rPr lang="cs-CZ" b="1" dirty="0" smtClean="0">
                <a:ln w="0"/>
                <a:solidFill>
                  <a:schemeClr val="bg1"/>
                </a:solidFill>
                <a:effectLst>
                  <a:outerShdw blurRad="38100" dist="19050" dir="2700000" algn="tl" rotWithShape="0">
                    <a:schemeClr val="dk1">
                      <a:alpha val="40000"/>
                    </a:schemeClr>
                  </a:outerShdw>
                </a:effectLst>
              </a:rPr>
              <a:t>JAKO UŽIVATELŮ SOCIÁLNÍCH SLUŽEB</a:t>
            </a:r>
            <a:endParaRPr lang="cs-CZ" b="1" dirty="0" smtClean="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Mgr</a:t>
            </a:r>
            <a:r>
              <a:rPr lang="cs-CZ" b="1" dirty="0" smtClean="0">
                <a:ln w="0"/>
                <a:solidFill>
                  <a:schemeClr val="bg1"/>
                </a:solidFill>
                <a:effectLst>
                  <a:outerShdw blurRad="38100" dist="19050" dir="2700000" algn="tl" rotWithShape="0">
                    <a:schemeClr val="dk1">
                      <a:alpha val="40000"/>
                    </a:schemeClr>
                  </a:outerShdw>
                </a:effectLst>
              </a:rPr>
              <a:t>. </a:t>
            </a:r>
            <a:r>
              <a:rPr lang="cs-CZ" b="1" dirty="0" smtClean="0">
                <a:ln w="0"/>
                <a:solidFill>
                  <a:schemeClr val="bg1"/>
                </a:solidFill>
                <a:effectLst>
                  <a:outerShdw blurRad="38100" dist="19050" dir="2700000" algn="tl" rotWithShape="0">
                    <a:schemeClr val="dk1">
                      <a:alpha val="40000"/>
                    </a:schemeClr>
                  </a:outerShdw>
                </a:effectLst>
              </a:rPr>
              <a:t>Dagmar Svobodová</a:t>
            </a:r>
            <a:r>
              <a:rPr lang="cs-CZ" b="1" dirty="0" smtClean="0">
                <a:ln w="0"/>
                <a:solidFill>
                  <a:schemeClr val="bg1"/>
                </a:solidFill>
                <a:effectLst>
                  <a:outerShdw blurRad="38100" dist="19050" dir="2700000" algn="tl" rotWithShape="0">
                    <a:schemeClr val="dk1">
                      <a:alpha val="40000"/>
                    </a:schemeClr>
                  </a:outerShdw>
                </a:effectLst>
              </a:rPr>
              <a:t>, </a:t>
            </a:r>
            <a:r>
              <a:rPr lang="cs-CZ" b="1" dirty="0" smtClean="0">
                <a:ln w="0"/>
                <a:solidFill>
                  <a:schemeClr val="bg1"/>
                </a:solidFill>
                <a:effectLst>
                  <a:outerShdw blurRad="38100" dist="19050" dir="2700000" algn="tl" rotWithShape="0">
                    <a:schemeClr val="dk1">
                      <a:alpha val="40000"/>
                    </a:schemeClr>
                  </a:outerShdw>
                </a:effectLst>
              </a:rPr>
              <a:t>Ph.D.</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948014"/>
          </a:xfrm>
        </p:spPr>
        <p:txBody>
          <a:bodyPr/>
          <a:lstStyle/>
          <a:p>
            <a:r>
              <a:rPr lang="cs-CZ" b="1" dirty="0">
                <a:solidFill>
                  <a:srgbClr val="002060"/>
                </a:solidFill>
              </a:rPr>
              <a:t>Finanční problémy v digitálním věku</a:t>
            </a:r>
            <a:br>
              <a:rPr lang="cs-CZ" b="1" dirty="0">
                <a:solidFill>
                  <a:srgbClr val="002060"/>
                </a:solidFill>
              </a:rPr>
            </a:br>
            <a:r>
              <a:rPr lang="cs-CZ" dirty="0"/>
              <a:t/>
            </a:r>
            <a:br>
              <a:rPr lang="cs-CZ" dirty="0"/>
            </a:br>
            <a:r>
              <a:rPr lang="cs-CZ" dirty="0"/>
              <a:t>Vzniknou </a:t>
            </a:r>
            <a:r>
              <a:rPr lang="cs-CZ" i="1" dirty="0"/>
              <a:t>chytré továrny</a:t>
            </a:r>
            <a:r>
              <a:rPr lang="cs-CZ" dirty="0"/>
              <a:t>, které budou využívat kyberneticko-fyzikální systémy. Převezmou jednoduché činnosti, které vykonávali lidé. Změní se pracovní trh a bude ohrožena zaměstnanost osob, které počítače s řídícími/rozhodovacími systémy a robotické systémy nahradí. Diagnostické lékařské a právnické systémy, vyšší kvalifikace nebo universální výrobní linky nahradí pracovníky s nižší kvalifikací.</a:t>
            </a:r>
          </a:p>
        </p:txBody>
      </p:sp>
    </p:spTree>
    <p:extLst>
      <p:ext uri="{BB962C8B-B14F-4D97-AF65-F5344CB8AC3E}">
        <p14:creationId xmlns:p14="http://schemas.microsoft.com/office/powerpoint/2010/main" val="1971455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948014"/>
          </a:xfrm>
        </p:spPr>
        <p:txBody>
          <a:bodyPr/>
          <a:lstStyle/>
          <a:p>
            <a:r>
              <a:rPr lang="cs-CZ" i="1" dirty="0" smtClean="0"/>
              <a:t/>
            </a:r>
            <a:br>
              <a:rPr lang="cs-CZ" i="1" dirty="0" smtClean="0"/>
            </a:br>
            <a:r>
              <a:rPr lang="cs-CZ" i="1" dirty="0"/>
              <a:t/>
            </a:r>
            <a:br>
              <a:rPr lang="cs-CZ" i="1" dirty="0"/>
            </a:br>
            <a:r>
              <a:rPr lang="cs-CZ" dirty="0"/>
              <a:t>Koncepci</a:t>
            </a:r>
            <a:r>
              <a:rPr lang="cs-CZ" b="1" dirty="0"/>
              <a:t> </a:t>
            </a:r>
            <a:r>
              <a:rPr lang="cs-CZ" dirty="0"/>
              <a:t>digitalizace tvoří </a:t>
            </a:r>
            <a:r>
              <a:rPr lang="cs-CZ" i="1" dirty="0"/>
              <a:t>kyberneticko-fyzikální systémy</a:t>
            </a:r>
            <a:r>
              <a:rPr lang="cs-CZ" dirty="0"/>
              <a:t>, </a:t>
            </a:r>
            <a:r>
              <a:rPr lang="cs-CZ" i="1" dirty="0"/>
              <a:t>Internet věcí </a:t>
            </a:r>
            <a:r>
              <a:rPr lang="cs-CZ" dirty="0"/>
              <a:t>a </a:t>
            </a:r>
            <a:r>
              <a:rPr lang="cs-CZ" i="1" dirty="0"/>
              <a:t>Internet služeb</a:t>
            </a:r>
            <a:r>
              <a:rPr lang="cs-CZ" dirty="0"/>
              <a:t>, </a:t>
            </a:r>
            <a:r>
              <a:rPr lang="cs-CZ" i="1" dirty="0"/>
              <a:t>digitální ekonomika</a:t>
            </a:r>
            <a:r>
              <a:rPr lang="cs-CZ" dirty="0"/>
              <a:t> a </a:t>
            </a:r>
            <a:r>
              <a:rPr lang="cs-CZ" i="1" dirty="0"/>
              <a:t>práce strojů</a:t>
            </a:r>
            <a:r>
              <a:rPr lang="cs-CZ" dirty="0"/>
              <a:t>.</a:t>
            </a:r>
            <a:r>
              <a:rPr lang="cs-CZ" b="1" dirty="0"/>
              <a:t> </a:t>
            </a:r>
            <a:r>
              <a:rPr lang="cs-CZ" i="1" dirty="0"/>
              <a:t>Internet věcí</a:t>
            </a:r>
            <a:r>
              <a:rPr lang="cs-CZ" b="1" dirty="0"/>
              <a:t> </a:t>
            </a:r>
            <a:r>
              <a:rPr lang="cs-CZ" dirty="0"/>
              <a:t>je systém, ve kterém budou objekty řízeny na dálku a navzájem spolu interagovat.</a:t>
            </a:r>
            <a:br>
              <a:rPr lang="cs-CZ" dirty="0"/>
            </a:br>
            <a:r>
              <a:rPr lang="cs-CZ" dirty="0"/>
              <a:t/>
            </a:r>
            <a:br>
              <a:rPr lang="cs-CZ" dirty="0"/>
            </a:br>
            <a:r>
              <a:rPr lang="cs-CZ" i="1" dirty="0" smtClean="0"/>
              <a:t/>
            </a:r>
            <a:br>
              <a:rPr lang="cs-CZ" i="1" dirty="0" smtClean="0"/>
            </a:br>
            <a:r>
              <a:rPr lang="cs-CZ" i="1" dirty="0" smtClean="0"/>
              <a:t>Digitální </a:t>
            </a:r>
            <a:r>
              <a:rPr lang="cs-CZ" i="1" dirty="0"/>
              <a:t>ekonomika</a:t>
            </a:r>
            <a:r>
              <a:rPr lang="cs-CZ" b="1" dirty="0"/>
              <a:t> </a:t>
            </a:r>
            <a:r>
              <a:rPr lang="cs-CZ" dirty="0"/>
              <a:t>umožní aktivity z běžného života přesunout na Internet při snížení nákladů a zvýšení pohodlí.</a:t>
            </a:r>
            <a:r>
              <a:rPr lang="cs-CZ" b="1" dirty="0"/>
              <a:t> </a:t>
            </a:r>
            <a:r>
              <a:rPr lang="cs-CZ" i="1" dirty="0"/>
              <a:t>Práce strojů</a:t>
            </a:r>
            <a:r>
              <a:rPr lang="cs-CZ" dirty="0"/>
              <a:t> podle ekonomické teorie způsobí strukturální nezaměstnanost </a:t>
            </a:r>
            <a:r>
              <a:rPr lang="cs-CZ" i="1" dirty="0"/>
              <a:t>zastaráváním</a:t>
            </a:r>
            <a:r>
              <a:rPr lang="cs-CZ" dirty="0"/>
              <a:t> pracovních míst</a:t>
            </a:r>
          </a:p>
        </p:txBody>
      </p:sp>
      <p:sp>
        <p:nvSpPr>
          <p:cNvPr id="3" name="Obdélník 2"/>
          <p:cNvSpPr/>
          <p:nvPr/>
        </p:nvSpPr>
        <p:spPr>
          <a:xfrm>
            <a:off x="2286000" y="1833086"/>
            <a:ext cx="4572000" cy="369332"/>
          </a:xfrm>
          <a:prstGeom prst="rect">
            <a:avLst/>
          </a:prstGeom>
        </p:spPr>
        <p:txBody>
          <a:bodyPr>
            <a:spAutoFit/>
          </a:bodyPr>
          <a:lstStyle/>
          <a:p>
            <a:r>
              <a:rPr lang="cs-CZ" dirty="0" smtClean="0"/>
              <a:t>.</a:t>
            </a:r>
            <a:endParaRPr lang="cs-CZ" dirty="0"/>
          </a:p>
        </p:txBody>
      </p:sp>
    </p:spTree>
    <p:extLst>
      <p:ext uri="{BB962C8B-B14F-4D97-AF65-F5344CB8AC3E}">
        <p14:creationId xmlns:p14="http://schemas.microsoft.com/office/powerpoint/2010/main" val="317069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344816" cy="4608512"/>
          </a:xfrm>
        </p:spPr>
        <p:txBody>
          <a:bodyPr/>
          <a:lstStyle/>
          <a:p>
            <a:r>
              <a:rPr lang="cs-CZ" dirty="0"/>
              <a:t>Spotřebitelé se přesunou ke kvalitnějšímu zboží, což přinese odklon </a:t>
            </a:r>
            <a:r>
              <a:rPr lang="cs-CZ" dirty="0" smtClean="0"/>
              <a:t>od fordismu</a:t>
            </a:r>
            <a:r>
              <a:rPr lang="cs-CZ" dirty="0" smtClean="0">
                <a:solidFill>
                  <a:srgbClr val="002060"/>
                </a:solidFill>
              </a:rPr>
              <a:t>.</a:t>
            </a:r>
            <a:r>
              <a:rPr lang="cs-CZ" dirty="0" smtClean="0"/>
              <a:t> </a:t>
            </a:r>
            <a:br>
              <a:rPr lang="cs-CZ" dirty="0" smtClean="0"/>
            </a:br>
            <a:r>
              <a:rPr lang="cs-CZ" dirty="0"/>
              <a:t/>
            </a:r>
            <a:br>
              <a:rPr lang="cs-CZ" dirty="0"/>
            </a:br>
            <a:r>
              <a:rPr lang="cs-CZ" dirty="0"/>
              <a:t>D</a:t>
            </a:r>
            <a:r>
              <a:rPr lang="cs-CZ" dirty="0" smtClean="0"/>
              <a:t>igitalizace </a:t>
            </a:r>
            <a:r>
              <a:rPr lang="cs-CZ" dirty="0"/>
              <a:t>přinese výrobu s nulovými </a:t>
            </a:r>
            <a:r>
              <a:rPr lang="cs-CZ" dirty="0" smtClean="0"/>
              <a:t>mezními náklady. </a:t>
            </a:r>
            <a:br>
              <a:rPr lang="cs-CZ" dirty="0" smtClean="0"/>
            </a:br>
            <a:r>
              <a:rPr lang="cs-CZ" dirty="0"/>
              <a:t/>
            </a:r>
            <a:br>
              <a:rPr lang="cs-CZ" dirty="0"/>
            </a:br>
            <a:r>
              <a:rPr lang="cs-CZ" dirty="0" smtClean="0"/>
              <a:t>Nejvyšší </a:t>
            </a:r>
            <a:r>
              <a:rPr lang="cs-CZ" dirty="0"/>
              <a:t>náklady spojené s výrobou budou potřebné na postavení výrobního zařízení. </a:t>
            </a:r>
            <a:r>
              <a:rPr lang="cs-CZ" dirty="0" smtClean="0"/>
              <a:t/>
            </a:r>
            <a:br>
              <a:rPr lang="cs-CZ" dirty="0" smtClean="0"/>
            </a:br>
            <a:r>
              <a:rPr lang="cs-CZ" dirty="0"/>
              <a:t/>
            </a:r>
            <a:br>
              <a:rPr lang="cs-CZ" dirty="0"/>
            </a:br>
            <a:r>
              <a:rPr lang="cs-CZ" dirty="0" smtClean="0"/>
              <a:t>Podaří-li </a:t>
            </a:r>
            <a:r>
              <a:rPr lang="cs-CZ" dirty="0"/>
              <a:t>se implementovat zásady </a:t>
            </a:r>
            <a:r>
              <a:rPr lang="cs-CZ" dirty="0" smtClean="0"/>
              <a:t>cirkulární ekonomiky a </a:t>
            </a:r>
            <a:r>
              <a:rPr lang="cs-CZ" dirty="0"/>
              <a:t>přeorientovat energetiku na obnovitelné zdroje, náklady na další vyrobenou jednotku v plně automatizovaných továrnách žádné </a:t>
            </a:r>
            <a:r>
              <a:rPr lang="cs-CZ" dirty="0" smtClean="0"/>
              <a:t>nebudou.</a:t>
            </a:r>
            <a:endParaRPr lang="cs-CZ" dirty="0"/>
          </a:p>
        </p:txBody>
      </p:sp>
    </p:spTree>
    <p:extLst>
      <p:ext uri="{BB962C8B-B14F-4D97-AF65-F5344CB8AC3E}">
        <p14:creationId xmlns:p14="http://schemas.microsoft.com/office/powerpoint/2010/main" val="4064745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608512"/>
          </a:xfrm>
        </p:spPr>
        <p:txBody>
          <a:bodyPr/>
          <a:lstStyle/>
          <a:p>
            <a:r>
              <a:rPr lang="cs-CZ" b="1" i="1" dirty="0">
                <a:solidFill>
                  <a:srgbClr val="002060"/>
                </a:solidFill>
              </a:rPr>
              <a:t>Jak zvládat nároky klientů a jak pracovat s mentalitou náročného klienta</a:t>
            </a:r>
            <a:r>
              <a:rPr lang="cs-CZ" b="1" i="1" dirty="0" smtClean="0">
                <a:solidFill>
                  <a:srgbClr val="002060"/>
                </a:solidFill>
              </a:rPr>
              <a:t>?</a:t>
            </a:r>
            <a:br>
              <a:rPr lang="cs-CZ" b="1" i="1" dirty="0" smtClean="0">
                <a:solidFill>
                  <a:srgbClr val="002060"/>
                </a:solidFill>
              </a:rPr>
            </a:br>
            <a:r>
              <a:rPr lang="cs-CZ" b="1" i="1" dirty="0">
                <a:solidFill>
                  <a:srgbClr val="002060"/>
                </a:solidFill>
              </a:rPr>
              <a:t/>
            </a:r>
            <a:br>
              <a:rPr lang="cs-CZ" b="1" i="1" dirty="0">
                <a:solidFill>
                  <a:srgbClr val="002060"/>
                </a:solidFill>
              </a:rPr>
            </a:br>
            <a:r>
              <a:rPr lang="cs-CZ" dirty="0"/>
              <a:t>Chtějí všechno rychle, nejlépe hned, tvrdě vyjednávají o ceně, zabývají se detaily, kritizují nedostatky, mění zadání a požadavky, píšou dlouhé emaily a čekají odpovědi a často telefonují</a:t>
            </a:r>
            <a:r>
              <a:rPr lang="cs-CZ" dirty="0" smtClean="0"/>
              <a:t>.</a:t>
            </a:r>
            <a:br>
              <a:rPr lang="cs-CZ" dirty="0" smtClean="0"/>
            </a:br>
            <a:r>
              <a:rPr lang="cs-CZ" dirty="0" smtClean="0"/>
              <a:t/>
            </a:r>
            <a:br>
              <a:rPr lang="cs-CZ" dirty="0" smtClean="0"/>
            </a:br>
            <a:r>
              <a:rPr lang="cs-CZ" b="1" dirty="0"/>
              <a:t>Musí být tedy splněny tři </a:t>
            </a:r>
            <a:r>
              <a:rPr lang="cs-CZ" b="1" dirty="0" smtClean="0"/>
              <a:t>podmínky</a:t>
            </a:r>
            <a:r>
              <a:rPr lang="cs-CZ" b="1" dirty="0"/>
              <a:t/>
            </a:r>
            <a:br>
              <a:rPr lang="cs-CZ" b="1" dirty="0"/>
            </a:br>
            <a:r>
              <a:rPr lang="cs-CZ" dirty="0"/>
              <a:t>Jednat o akceptovatelném </a:t>
            </a:r>
            <a:r>
              <a:rPr lang="cs-CZ" dirty="0">
                <a:solidFill>
                  <a:srgbClr val="307871"/>
                </a:solidFill>
              </a:rPr>
              <a:t>termínu a ceně.</a:t>
            </a:r>
            <a:br>
              <a:rPr lang="cs-CZ" dirty="0">
                <a:solidFill>
                  <a:srgbClr val="307871"/>
                </a:solidFill>
              </a:rPr>
            </a:br>
            <a:r>
              <a:rPr lang="cs-CZ" dirty="0" smtClean="0"/>
              <a:t>Odvést špičkovou práci, </a:t>
            </a:r>
            <a:r>
              <a:rPr lang="cs-CZ" dirty="0"/>
              <a:t>která vyhoví nárokům.</a:t>
            </a:r>
            <a:br>
              <a:rPr lang="cs-CZ" dirty="0"/>
            </a:br>
            <a:r>
              <a:rPr lang="cs-CZ" dirty="0"/>
              <a:t>Kultivovat </a:t>
            </a:r>
            <a:r>
              <a:rPr lang="cs-CZ" dirty="0" smtClean="0"/>
              <a:t>nezávislost a</a:t>
            </a:r>
            <a:r>
              <a:rPr lang="cs-CZ" dirty="0"/>
              <a:t> držet časovou rezervu.</a:t>
            </a:r>
            <a:br>
              <a:rPr lang="cs-CZ" dirty="0"/>
            </a:br>
            <a:endParaRPr lang="cs-CZ" dirty="0"/>
          </a:p>
        </p:txBody>
      </p:sp>
    </p:spTree>
    <p:extLst>
      <p:ext uri="{BB962C8B-B14F-4D97-AF65-F5344CB8AC3E}">
        <p14:creationId xmlns:p14="http://schemas.microsoft.com/office/powerpoint/2010/main" val="325884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0"/>
            <a:ext cx="7416824" cy="5143500"/>
          </a:xfrm>
        </p:spPr>
        <p:txBody>
          <a:bodyPr/>
          <a:lstStyle/>
          <a:p>
            <a:r>
              <a:rPr lang="cs-CZ" b="1" dirty="0" smtClean="0">
                <a:solidFill>
                  <a:srgbClr val="002060"/>
                </a:solidFill>
              </a:rPr>
              <a:t>Nová úroveň vědomí a hospodaření domácností</a:t>
            </a:r>
            <a:br>
              <a:rPr lang="cs-CZ" b="1" dirty="0" smtClean="0">
                <a:solidFill>
                  <a:srgbClr val="002060"/>
                </a:solidFill>
              </a:rPr>
            </a:br>
            <a:r>
              <a:rPr lang="cs-CZ" b="1" dirty="0" smtClean="0">
                <a:solidFill>
                  <a:srgbClr val="002060"/>
                </a:solidFill>
              </a:rPr>
              <a:t/>
            </a:r>
            <a:br>
              <a:rPr lang="cs-CZ" b="1" dirty="0" smtClean="0">
                <a:solidFill>
                  <a:srgbClr val="002060"/>
                </a:solidFill>
              </a:rPr>
            </a:br>
            <a:r>
              <a:rPr lang="cs-CZ" dirty="0" smtClean="0"/>
              <a:t>Překročit </a:t>
            </a:r>
            <a:r>
              <a:rPr lang="cs-CZ" dirty="0"/>
              <a:t>omezující přesvědčení a vzorce chování, odstranit vnitřní překážky, rozvinout talent a nadání jsou podle Paulínové (2009) základními předpoklady </a:t>
            </a:r>
            <a:r>
              <a:rPr lang="cs-CZ" i="1" dirty="0"/>
              <a:t>nové úrovně vědomí</a:t>
            </a:r>
            <a:r>
              <a:rPr lang="cs-CZ" dirty="0"/>
              <a:t> při zacházení s penězi. Jedinými konkurenčními výhodami v zacházení s penězi jsou vzdělání a reagování na změny, které jsou však pro mnoho z nás nepohodlné. </a:t>
            </a:r>
            <a:r>
              <a:rPr lang="cs-CZ" dirty="0" smtClean="0"/>
              <a:t/>
            </a:r>
            <a:br>
              <a:rPr lang="cs-CZ" dirty="0" smtClean="0"/>
            </a:br>
            <a:r>
              <a:rPr lang="cs-CZ" dirty="0"/>
              <a:t/>
            </a:r>
            <a:br>
              <a:rPr lang="cs-CZ" dirty="0"/>
            </a:br>
            <a:r>
              <a:rPr lang="cs-CZ" i="1" dirty="0"/>
              <a:t>Schopnost bystrého </a:t>
            </a:r>
            <a:r>
              <a:rPr lang="cs-CZ" i="1" dirty="0" smtClean="0"/>
              <a:t>úsudku</a:t>
            </a:r>
            <a:br>
              <a:rPr lang="cs-CZ" i="1" dirty="0" smtClean="0"/>
            </a:br>
            <a:r>
              <a:rPr lang="cs-CZ" i="1" dirty="0" smtClean="0"/>
              <a:t>Energetický průtok hojnosti</a:t>
            </a:r>
            <a:br>
              <a:rPr lang="cs-CZ" i="1" dirty="0" smtClean="0"/>
            </a:br>
            <a:r>
              <a:rPr lang="cs-CZ" i="1" dirty="0" smtClean="0"/>
              <a:t>Vrozený talent </a:t>
            </a:r>
            <a:r>
              <a:rPr lang="cs-CZ" dirty="0" smtClean="0"/>
              <a:t>a </a:t>
            </a:r>
            <a:r>
              <a:rPr lang="cs-CZ" i="1" dirty="0" smtClean="0"/>
              <a:t>pevná </a:t>
            </a:r>
            <a:r>
              <a:rPr lang="cs-CZ" i="1" dirty="0"/>
              <a:t>vůle</a:t>
            </a:r>
            <a:endParaRPr lang="cs-CZ" dirty="0"/>
          </a:p>
        </p:txBody>
      </p:sp>
    </p:spTree>
    <p:extLst>
      <p:ext uri="{BB962C8B-B14F-4D97-AF65-F5344CB8AC3E}">
        <p14:creationId xmlns:p14="http://schemas.microsoft.com/office/powerpoint/2010/main" val="2989826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920880" cy="4536504"/>
          </a:xfrm>
        </p:spPr>
        <p:txBody>
          <a:bodyPr/>
          <a:lstStyle/>
          <a:p>
            <a:r>
              <a:rPr lang="cs-CZ" dirty="0"/>
              <a:t>B</a:t>
            </a:r>
            <a:r>
              <a:rPr lang="cs-CZ" dirty="0" smtClean="0"/>
              <a:t>udoucnost </a:t>
            </a:r>
            <a:r>
              <a:rPr lang="cs-CZ" dirty="0"/>
              <a:t>patří velmi odlišnému druhu člověka s velmi odlišným druhem myšlení - tvůrcům a lidem s empatií, se vzorci rozpoznávacího vnímání a lidem se schopností chápat podstatu jevů. Tito lidé budou sklízet nejbohatší odměny společnosti a budou se dělit o její největší radosti</a:t>
            </a:r>
            <a:r>
              <a:rPr lang="cs-CZ" dirty="0" smtClean="0"/>
              <a:t>.</a:t>
            </a:r>
            <a:br>
              <a:rPr lang="cs-CZ" dirty="0" smtClean="0"/>
            </a:br>
            <a:r>
              <a:rPr lang="cs-CZ" dirty="0"/>
              <a:t/>
            </a:r>
            <a:br>
              <a:rPr lang="cs-CZ" dirty="0"/>
            </a:br>
            <a:r>
              <a:rPr lang="cs-CZ" i="1" dirty="0"/>
              <a:t>Jakým příkladem byli rodiče v otázkách finančního hospodaření</a:t>
            </a:r>
            <a:r>
              <a:rPr lang="cs-CZ" i="1" dirty="0" smtClean="0"/>
              <a:t>? </a:t>
            </a:r>
            <a:r>
              <a:rPr lang="cs-CZ" i="1" dirty="0"/>
              <a:t>Jakým způsobem rodiče doma hospodařili? Jak se mluvilo o lidech, kteří se měli dobře? Mluvili otevřeně, kolik peněz vydělávali? Kdo doma vedl hospodaření? Na co se šetřilo a kde se plýtvalo? Jak se mluvilo o práci a jak se komentovala výplata? Jak velký podíl peněz užili pro vlastní potěšení? </a:t>
            </a:r>
            <a:r>
              <a:rPr lang="cs-CZ" dirty="0"/>
              <a:t/>
            </a:r>
            <a:br>
              <a:rPr lang="cs-CZ" dirty="0"/>
            </a:br>
            <a:endParaRPr lang="cs-CZ" dirty="0"/>
          </a:p>
        </p:txBody>
      </p:sp>
    </p:spTree>
    <p:extLst>
      <p:ext uri="{BB962C8B-B14F-4D97-AF65-F5344CB8AC3E}">
        <p14:creationId xmlns:p14="http://schemas.microsoft.com/office/powerpoint/2010/main" val="36514344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7740352" cy="4731990"/>
          </a:xfrm>
        </p:spPr>
        <p:txBody>
          <a:bodyPr/>
          <a:lstStyle/>
          <a:p>
            <a:r>
              <a:rPr lang="cs-CZ" b="1" dirty="0" smtClean="0">
                <a:solidFill>
                  <a:srgbClr val="002060"/>
                </a:solidFill>
              </a:rPr>
              <a:t>Co děti potřebují zažít ve vztahu k penězům?</a:t>
            </a:r>
            <a:br>
              <a:rPr lang="cs-CZ" b="1" dirty="0" smtClean="0">
                <a:solidFill>
                  <a:srgbClr val="002060"/>
                </a:solidFill>
              </a:rPr>
            </a:br>
            <a:r>
              <a:rPr lang="cs-CZ" dirty="0" smtClean="0"/>
              <a:t/>
            </a:r>
            <a:br>
              <a:rPr lang="cs-CZ" dirty="0" smtClean="0"/>
            </a:br>
            <a:r>
              <a:rPr lang="cs-CZ" i="1" dirty="0" smtClean="0"/>
              <a:t>Když peníze ztratí, příště si na ně dají větší pozor. </a:t>
            </a:r>
            <a:br>
              <a:rPr lang="cs-CZ" i="1" dirty="0" smtClean="0"/>
            </a:br>
            <a:r>
              <a:rPr lang="cs-CZ" i="1" dirty="0" smtClean="0"/>
              <a:t/>
            </a:r>
            <a:br>
              <a:rPr lang="cs-CZ" i="1" dirty="0" smtClean="0"/>
            </a:br>
            <a:r>
              <a:rPr lang="cs-CZ" i="1" dirty="0" smtClean="0"/>
              <a:t>Když peníze půjčí, jeden kamarád je včas vrátí, ale druhý nevrátí. </a:t>
            </a:r>
            <a:br>
              <a:rPr lang="cs-CZ" i="1" dirty="0" smtClean="0"/>
            </a:br>
            <a:r>
              <a:rPr lang="cs-CZ" i="1" dirty="0" smtClean="0"/>
              <a:t/>
            </a:r>
            <a:br>
              <a:rPr lang="cs-CZ" i="1" dirty="0" smtClean="0"/>
            </a:br>
            <a:r>
              <a:rPr lang="cs-CZ" i="1" dirty="0" smtClean="0"/>
              <a:t>Peníze se dají našetřit, pak jsou větší možnosti nákupu.</a:t>
            </a:r>
            <a:br>
              <a:rPr lang="cs-CZ" i="1" dirty="0" smtClean="0"/>
            </a:br>
            <a:r>
              <a:rPr lang="cs-CZ" i="1" dirty="0" smtClean="0"/>
              <a:t/>
            </a:r>
            <a:br>
              <a:rPr lang="cs-CZ" i="1" dirty="0" smtClean="0"/>
            </a:br>
            <a:r>
              <a:rPr lang="cs-CZ" i="1" dirty="0" smtClean="0"/>
              <a:t>Peníze se dají promlsat, ale pak je z přemíry sladkého špatně. </a:t>
            </a:r>
            <a:br>
              <a:rPr lang="cs-CZ" i="1" dirty="0" smtClean="0"/>
            </a:br>
            <a:r>
              <a:rPr lang="cs-CZ" i="1" dirty="0" smtClean="0"/>
              <a:t/>
            </a:r>
            <a:br>
              <a:rPr lang="cs-CZ" i="1" dirty="0" smtClean="0"/>
            </a:br>
            <a:r>
              <a:rPr lang="cs-CZ" i="1" dirty="0" smtClean="0"/>
              <a:t>S penězi lze někomu pomoci a je to povznášející pocit. </a:t>
            </a:r>
            <a:br>
              <a:rPr lang="cs-CZ" i="1" dirty="0" smtClean="0"/>
            </a:br>
            <a:r>
              <a:rPr lang="cs-CZ" i="1" dirty="0"/>
              <a:t/>
            </a:r>
            <a:br>
              <a:rPr lang="cs-CZ" i="1" dirty="0"/>
            </a:br>
            <a:r>
              <a:rPr lang="cs-CZ" i="1" dirty="0" smtClean="0"/>
              <a:t>Za peníze lze koupit dárek a udělají radost. </a:t>
            </a:r>
            <a:r>
              <a:rPr lang="cs-CZ" dirty="0" smtClean="0"/>
              <a:t/>
            </a:r>
            <a:br>
              <a:rPr lang="cs-CZ" dirty="0" smtClean="0"/>
            </a:br>
            <a:endParaRPr lang="cs-CZ" dirty="0"/>
          </a:p>
        </p:txBody>
      </p:sp>
    </p:spTree>
    <p:extLst>
      <p:ext uri="{BB962C8B-B14F-4D97-AF65-F5344CB8AC3E}">
        <p14:creationId xmlns:p14="http://schemas.microsoft.com/office/powerpoint/2010/main" val="37510221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8892480" cy="4948014"/>
          </a:xfrm>
        </p:spPr>
        <p:txBody>
          <a:bodyPr/>
          <a:lstStyle/>
          <a:p>
            <a:r>
              <a:rPr lang="cs-CZ" b="1" dirty="0">
                <a:solidFill>
                  <a:srgbClr val="002060"/>
                </a:solidFill>
              </a:rPr>
              <a:t>C</a:t>
            </a:r>
            <a:r>
              <a:rPr lang="cs-CZ" b="1" dirty="0" smtClean="0">
                <a:solidFill>
                  <a:srgbClr val="002060"/>
                </a:solidFill>
              </a:rPr>
              <a:t>hybný osobní software klienta sociálních služeb</a:t>
            </a:r>
            <a:r>
              <a:rPr lang="cs-CZ" b="1" dirty="0" smtClean="0"/>
              <a:t/>
            </a:r>
            <a:br>
              <a:rPr lang="cs-CZ" b="1" dirty="0" smtClean="0"/>
            </a:br>
            <a:r>
              <a:rPr lang="cs-CZ" dirty="0"/>
              <a:t/>
            </a:r>
            <a:br>
              <a:rPr lang="cs-CZ" dirty="0"/>
            </a:br>
            <a:r>
              <a:rPr lang="cs-CZ" i="1" dirty="0" smtClean="0"/>
              <a:t>Nejčastěji </a:t>
            </a:r>
            <a:r>
              <a:rPr lang="cs-CZ" i="1" dirty="0"/>
              <a:t>lze získat negativní přesvědčení o penězích v dětském věku od rodičů, kteří přijali negativní rčení o penězích za svá. Žili v jiných společenských podmínkách a v danou dobu měla tato výchovná opatření opodstatnění. Negativní přesvědčení o penězích lze také získat prostřednictvím důležitých lidí s výraznou autoritou, kteří měli nebo stále mají výrazný vliv. Může je také způsobit člověk, který má evidentně hodně peněz a špatně se vůči svému okolí chová. Mohou se objevit jako důsledek vlastních negativních zkušeností s penězi nastřádaných během života.</a:t>
            </a:r>
            <a:endParaRPr lang="cs-CZ" dirty="0"/>
          </a:p>
        </p:txBody>
      </p:sp>
    </p:spTree>
    <p:extLst>
      <p:ext uri="{BB962C8B-B14F-4D97-AF65-F5344CB8AC3E}">
        <p14:creationId xmlns:p14="http://schemas.microsoft.com/office/powerpoint/2010/main" val="16006134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16824" cy="4948014"/>
          </a:xfrm>
        </p:spPr>
        <p:txBody>
          <a:bodyPr/>
          <a:lstStyle/>
          <a:p>
            <a:r>
              <a:rPr lang="cs-CZ" b="1" dirty="0" smtClean="0">
                <a:solidFill>
                  <a:srgbClr val="002060"/>
                </a:solidFill>
              </a:rPr>
              <a:t>Finanční svoboda</a:t>
            </a:r>
            <a:br>
              <a:rPr lang="cs-CZ" b="1" dirty="0" smtClean="0">
                <a:solidFill>
                  <a:srgbClr val="002060"/>
                </a:solidFill>
              </a:rPr>
            </a:br>
            <a:r>
              <a:rPr lang="cs-CZ" dirty="0"/>
              <a:t/>
            </a:r>
            <a:br>
              <a:rPr lang="cs-CZ" dirty="0"/>
            </a:br>
            <a:r>
              <a:rPr lang="cs-CZ" dirty="0" smtClean="0"/>
              <a:t>Finanční nezávislost – diverzifikovat finanční riziko</a:t>
            </a:r>
            <a:br>
              <a:rPr lang="cs-CZ" dirty="0" smtClean="0"/>
            </a:br>
            <a:r>
              <a:rPr lang="cs-CZ" dirty="0"/>
              <a:t/>
            </a:r>
            <a:br>
              <a:rPr lang="cs-CZ" dirty="0"/>
            </a:br>
            <a:r>
              <a:rPr lang="cs-CZ" b="1" dirty="0" smtClean="0"/>
              <a:t>Finanční desatero</a:t>
            </a:r>
            <a:br>
              <a:rPr lang="cs-CZ" b="1" dirty="0" smtClean="0"/>
            </a:br>
            <a:r>
              <a:rPr lang="cs-CZ" dirty="0" smtClean="0"/>
              <a:t/>
            </a:r>
            <a:br>
              <a:rPr lang="cs-CZ" dirty="0" smtClean="0"/>
            </a:br>
            <a:r>
              <a:rPr lang="cs-CZ" dirty="0"/>
              <a:t>Nic není zadarmo</a:t>
            </a:r>
            <a:r>
              <a:rPr lang="cs-CZ" dirty="0" smtClean="0"/>
              <a:t>. </a:t>
            </a:r>
            <a:r>
              <a:rPr lang="cs-CZ" dirty="0"/>
              <a:t>Mějte jasno. S kým jednáte? Finanční plán. Čtěte všechno! Pozor na nejasné smlouvy. Nevěřte vysokému výnosu. O investování se poraďte. Pojistěte si život. Chraňte svá data! </a:t>
            </a:r>
            <a:endParaRPr lang="cs-CZ" dirty="0"/>
          </a:p>
        </p:txBody>
      </p:sp>
    </p:spTree>
    <p:extLst>
      <p:ext uri="{BB962C8B-B14F-4D97-AF65-F5344CB8AC3E}">
        <p14:creationId xmlns:p14="http://schemas.microsoft.com/office/powerpoint/2010/main" val="3664301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a:t>
            </a:r>
            <a:r>
              <a:rPr lang="cs-CZ" sz="2100" b="1" kern="0" dirty="0" smtClean="0">
                <a:solidFill>
                  <a:srgbClr val="307871"/>
                </a:solidFill>
                <a:latin typeface="Times New Roman"/>
                <a:ea typeface="+mj-ea"/>
                <a:cs typeface="+mj-cs"/>
              </a:rPr>
              <a:t>přednášky</a:t>
            </a:r>
            <a:endParaRPr lang="en-GB" sz="2100" b="1" kern="0" dirty="0">
              <a:solidFill>
                <a:sysClr val="windowText" lastClr="000000"/>
              </a:solidFill>
            </a:endParaRPr>
          </a:p>
        </p:txBody>
      </p:sp>
      <p:sp>
        <p:nvSpPr>
          <p:cNvPr id="2" name="TextovéPole 1"/>
          <p:cNvSpPr txBox="1"/>
          <p:nvPr/>
        </p:nvSpPr>
        <p:spPr>
          <a:xfrm>
            <a:off x="87787" y="1148238"/>
            <a:ext cx="8796083" cy="1792798"/>
          </a:xfrm>
          <a:prstGeom prst="rect">
            <a:avLst/>
          </a:prstGeom>
          <a:solidFill>
            <a:schemeClr val="accent6">
              <a:lumMod val="40000"/>
              <a:lumOff val="60000"/>
            </a:schemeClr>
          </a:solidFill>
        </p:spPr>
        <p:txBody>
          <a:bodyPr wrap="square" lIns="68580" tIns="34290" rIns="68580" bIns="34290" rtlCol="0">
            <a:spAutoFit/>
          </a:bodyPr>
          <a:lstStyle/>
          <a:p>
            <a:pPr marL="257175" indent="-257175" algn="just">
              <a:buFont typeface="Arial" panose="020B0604020202020204" pitchFamily="34" charset="0"/>
              <a:buChar char="•"/>
            </a:pPr>
            <a:r>
              <a:rPr lang="cs-CZ" sz="1600" dirty="0">
                <a:solidFill>
                  <a:srgbClr val="002060"/>
                </a:solidFill>
              </a:rPr>
              <a:t>Osobní </a:t>
            </a:r>
            <a:r>
              <a:rPr lang="cs-CZ" sz="1600" b="1" dirty="0">
                <a:solidFill>
                  <a:srgbClr val="002060"/>
                </a:solidFill>
              </a:rPr>
              <a:t>finanční IQ</a:t>
            </a:r>
            <a:r>
              <a:rPr lang="cs-CZ" sz="1600" dirty="0">
                <a:solidFill>
                  <a:srgbClr val="002060"/>
                </a:solidFill>
              </a:rPr>
              <a:t> je ovlivněn způsobem myšlení a nazírání na finance, stejně jako na finanční budoucnost. Vyšší bohatství společnosti vytvoří podmínky pro zaměstnanost ve veřejném sektoru, neziskových organizacích a sociálních službách. Sociální výhodu jsou </a:t>
            </a:r>
            <a:r>
              <a:rPr lang="cs-CZ" sz="1600" i="1" dirty="0">
                <a:solidFill>
                  <a:srgbClr val="002060"/>
                </a:solidFill>
              </a:rPr>
              <a:t>bezúročné úvěry</a:t>
            </a:r>
            <a:r>
              <a:rPr lang="cs-CZ" sz="1600" dirty="0">
                <a:solidFill>
                  <a:srgbClr val="002060"/>
                </a:solidFill>
              </a:rPr>
              <a:t> určené rodinám s nízkými příjmy finančně podporované členským státem EU za účelem stimulace porodnosti. Děti již od útlého věku se mají učit s penězi zacházet. </a:t>
            </a:r>
            <a:r>
              <a:rPr lang="cs-CZ" sz="1600" i="1" dirty="0">
                <a:solidFill>
                  <a:srgbClr val="002060"/>
                </a:solidFill>
              </a:rPr>
              <a:t>Sebedestrukce je důsledkem osobních negativních zkušeností s penězi nastřádaných během života. </a:t>
            </a:r>
            <a:r>
              <a:rPr lang="cs-CZ" sz="1600" dirty="0">
                <a:solidFill>
                  <a:srgbClr val="002060"/>
                </a:solidFill>
              </a:rPr>
              <a:t>Finanční desatero jsou pravidla pro spotřebitele, jak bezpečně zacházet s penězi</a:t>
            </a:r>
            <a:r>
              <a:rPr lang="cs-CZ" sz="1600" dirty="0" smtClean="0">
                <a:solidFill>
                  <a:srgbClr val="002060"/>
                </a:solidFill>
              </a:rPr>
              <a:t>.</a:t>
            </a:r>
            <a:endParaRPr lang="cs-CZ" sz="1600" dirty="0">
              <a:solidFill>
                <a:srgbClr val="002060"/>
              </a:solidFill>
            </a:endParaRP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85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cs-CZ" sz="3000" b="1" dirty="0" smtClean="0">
                <a:solidFill>
                  <a:schemeClr val="bg1"/>
                </a:solidFill>
              </a:rPr>
              <a:t>Finanční kompetence klientů jako uživatelů sociálních služeb</a:t>
            </a:r>
            <a:endParaRPr lang="cs-CZ" sz="3000" b="1" dirty="0">
              <a:solidFill>
                <a:schemeClr val="bg1"/>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340100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smtClean="0">
                <a:solidFill>
                  <a:srgbClr val="002060"/>
                </a:solidFill>
                <a:cs typeface="Arial" panose="020B0604020202020204" pitchFamily="34" charset="0"/>
              </a:rPr>
              <a:t>Finanční IQ uživatele sociálních služeb</a:t>
            </a:r>
          </a:p>
          <a:p>
            <a:pPr marL="0" indent="0">
              <a:buNone/>
            </a:pPr>
            <a:r>
              <a:rPr lang="cs-CZ" sz="1800" b="1" dirty="0" smtClean="0">
                <a:solidFill>
                  <a:srgbClr val="002060"/>
                </a:solidFill>
                <a:cs typeface="Arial" panose="020B0604020202020204" pitchFamily="34" charset="0"/>
              </a:rPr>
              <a:t>Finanční problémy průmyslového a informačního věku</a:t>
            </a:r>
          </a:p>
          <a:p>
            <a:pPr marL="0" indent="0">
              <a:buNone/>
            </a:pPr>
            <a:r>
              <a:rPr lang="cs-CZ" sz="1800" b="1" dirty="0" smtClean="0">
                <a:solidFill>
                  <a:srgbClr val="002060"/>
                </a:solidFill>
                <a:cs typeface="Arial" panose="020B0604020202020204" pitchFamily="34" charset="0"/>
              </a:rPr>
              <a:t>Mentalita nároků klientů</a:t>
            </a:r>
          </a:p>
          <a:p>
            <a:pPr marL="0" indent="0">
              <a:buNone/>
            </a:pPr>
            <a:r>
              <a:rPr lang="cs-CZ" sz="1800" b="1" dirty="0" smtClean="0">
                <a:solidFill>
                  <a:srgbClr val="002060"/>
                </a:solidFill>
                <a:cs typeface="Arial" panose="020B0604020202020204" pitchFamily="34" charset="0"/>
              </a:rPr>
              <a:t>Nová úroveň vědomí a hospodaření domácností</a:t>
            </a:r>
          </a:p>
          <a:p>
            <a:pPr marL="0" indent="0">
              <a:buNone/>
            </a:pPr>
            <a:r>
              <a:rPr lang="cs-CZ" sz="1800" b="1" dirty="0" smtClean="0">
                <a:solidFill>
                  <a:srgbClr val="002060"/>
                </a:solidFill>
                <a:cs typeface="Arial" panose="020B0604020202020204" pitchFamily="34" charset="0"/>
              </a:rPr>
              <a:t>Sebedestruktivní software klienta</a:t>
            </a:r>
          </a:p>
          <a:p>
            <a:pPr marL="0" indent="0">
              <a:buNone/>
            </a:pPr>
            <a:r>
              <a:rPr lang="cs-CZ" sz="1800" b="1" dirty="0" smtClean="0">
                <a:solidFill>
                  <a:srgbClr val="002060"/>
                </a:solidFill>
                <a:cs typeface="Arial" panose="020B0604020202020204" pitchFamily="34" charset="0"/>
              </a:rPr>
              <a:t>Finanční svoboda a finanční desatero</a:t>
            </a: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r>
              <a:rPr lang="cs-CZ" sz="3000" b="1" cap="all" dirty="0" smtClean="0">
                <a:solidFill>
                  <a:schemeClr val="bg1">
                    <a:lumMod val="95000"/>
                  </a:schemeClr>
                </a:solidFill>
              </a:rPr>
              <a:t>FINANČNÍ KOMPETENCE KLIENTŮ </a:t>
            </a:r>
          </a:p>
          <a:p>
            <a:pPr lvl="0"/>
            <a:r>
              <a:rPr lang="cs-CZ" sz="3000" b="1" cap="all" dirty="0" smtClean="0">
                <a:solidFill>
                  <a:schemeClr val="bg1">
                    <a:lumMod val="95000"/>
                  </a:schemeClr>
                </a:solidFill>
              </a:rPr>
              <a:t>JAKO UŽIVATELŮ SOCIÁLNÍCH SLUŽEB</a:t>
            </a:r>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3664714"/>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a:t>
            </a:r>
            <a:r>
              <a:rPr lang="cs-CZ" sz="1800" b="1" i="1" dirty="0" smtClean="0">
                <a:solidFill>
                  <a:srgbClr val="002060"/>
                </a:solidFill>
              </a:rPr>
              <a:t>:</a:t>
            </a:r>
          </a:p>
          <a:p>
            <a:pPr lvl="0"/>
            <a:r>
              <a:rPr lang="cs-CZ" sz="1800" dirty="0">
                <a:solidFill>
                  <a:srgbClr val="002060"/>
                </a:solidFill>
              </a:rPr>
              <a:t>řešit finanční problémy současného průmyslového a informačního věku;</a:t>
            </a:r>
          </a:p>
          <a:p>
            <a:pPr lvl="0"/>
            <a:r>
              <a:rPr lang="cs-CZ" sz="1800" dirty="0">
                <a:solidFill>
                  <a:srgbClr val="002060"/>
                </a:solidFill>
              </a:rPr>
              <a:t>odstraňovat osobní sebedestruktivní software;</a:t>
            </a:r>
          </a:p>
          <a:p>
            <a:pPr lvl="0"/>
            <a:r>
              <a:rPr lang="cs-CZ" sz="1800" dirty="0">
                <a:solidFill>
                  <a:srgbClr val="002060"/>
                </a:solidFill>
              </a:rPr>
              <a:t>potlačovat nereálná očekávání sociálních výhod a jistého důchodu;</a:t>
            </a:r>
          </a:p>
          <a:p>
            <a:pPr lvl="0"/>
            <a:r>
              <a:rPr lang="cs-CZ" sz="1800" dirty="0">
                <a:solidFill>
                  <a:srgbClr val="002060"/>
                </a:solidFill>
              </a:rPr>
              <a:t>určit míru osobní finanční svobody;</a:t>
            </a:r>
          </a:p>
          <a:p>
            <a:pPr lvl="0"/>
            <a:r>
              <a:rPr lang="cs-CZ" sz="1800" dirty="0">
                <a:solidFill>
                  <a:srgbClr val="002060"/>
                </a:solidFill>
              </a:rPr>
              <a:t>používat pravidla finančního desatera;</a:t>
            </a:r>
          </a:p>
          <a:p>
            <a:pPr lvl="0"/>
            <a:r>
              <a:rPr lang="cs-CZ" sz="1800" dirty="0">
                <a:solidFill>
                  <a:srgbClr val="002060"/>
                </a:solidFill>
              </a:rPr>
              <a:t>ovlivňovat osobní úroveň finančního IQ.</a:t>
            </a:r>
          </a:p>
          <a:p>
            <a:endParaRPr lang="cs-CZ" sz="1800" dirty="0" smtClean="0">
              <a:solidFill>
                <a:srgbClr val="002060"/>
              </a:solidFill>
              <a:cs typeface="Times New Roman" panose="02020603050405020304" pitchFamily="18" charset="0"/>
            </a:endParaRP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95486"/>
            <a:ext cx="8892480" cy="4948014"/>
          </a:xfrm>
        </p:spPr>
        <p:txBody>
          <a:bodyPr/>
          <a:lstStyle/>
          <a:p>
            <a:r>
              <a:rPr lang="cs-CZ" b="1" dirty="0">
                <a:solidFill>
                  <a:srgbClr val="002060"/>
                </a:solidFill>
              </a:rPr>
              <a:t>Finanční IQ uživatele sociálních </a:t>
            </a:r>
            <a:r>
              <a:rPr lang="cs-CZ" b="1" dirty="0" smtClean="0">
                <a:solidFill>
                  <a:srgbClr val="002060"/>
                </a:solidFill>
              </a:rPr>
              <a:t>služeb</a:t>
            </a:r>
            <a:br>
              <a:rPr lang="cs-CZ" b="1" dirty="0" smtClean="0">
                <a:solidFill>
                  <a:srgbClr val="002060"/>
                </a:solidFill>
              </a:rPr>
            </a:br>
            <a:r>
              <a:rPr lang="cs-CZ" b="1" dirty="0">
                <a:solidFill>
                  <a:srgbClr val="307871"/>
                </a:solidFill>
              </a:rPr>
              <a:t/>
            </a:r>
            <a:br>
              <a:rPr lang="cs-CZ" b="1" dirty="0">
                <a:solidFill>
                  <a:srgbClr val="307871"/>
                </a:solidFill>
              </a:rPr>
            </a:br>
            <a:r>
              <a:rPr lang="cs-CZ" i="1" dirty="0" smtClean="0">
                <a:solidFill>
                  <a:srgbClr val="307871"/>
                </a:solidFill>
              </a:rPr>
              <a:t>Postup </a:t>
            </a:r>
            <a:r>
              <a:rPr lang="cs-CZ" i="1" dirty="0">
                <a:solidFill>
                  <a:srgbClr val="307871"/>
                </a:solidFill>
              </a:rPr>
              <a:t>člověka s nesprávným finančním myšlením. </a:t>
            </a:r>
            <a:r>
              <a:rPr lang="cs-CZ" dirty="0">
                <a:solidFill>
                  <a:srgbClr val="307871"/>
                </a:solidFill>
              </a:rPr>
              <a:t>Člověk s nesprávným finančním myšlením má určitou potřebu, kterou chce uspokojit. Nemá-li na uspokojení potřeby dostatek peněz, </a:t>
            </a:r>
            <a:r>
              <a:rPr lang="cs-CZ" i="1" dirty="0">
                <a:solidFill>
                  <a:srgbClr val="307871"/>
                </a:solidFill>
              </a:rPr>
              <a:t>vypůjčí si</a:t>
            </a:r>
            <a:r>
              <a:rPr lang="cs-CZ" dirty="0">
                <a:solidFill>
                  <a:srgbClr val="307871"/>
                </a:solidFill>
              </a:rPr>
              <a:t>. Potřeba je na chvíli uspokojena a člověk splácí dluh. Pak však vznikne nová potřeba, takže má další potřebu a chce jí uspokojit. Nemá stále dostatek peněz na její uspokojení, </a:t>
            </a:r>
            <a:r>
              <a:rPr lang="cs-CZ" i="1" dirty="0">
                <a:solidFill>
                  <a:srgbClr val="307871"/>
                </a:solidFill>
              </a:rPr>
              <a:t>vypůjčí si</a:t>
            </a:r>
            <a:r>
              <a:rPr lang="cs-CZ" b="1" dirty="0">
                <a:solidFill>
                  <a:srgbClr val="307871"/>
                </a:solidFill>
              </a:rPr>
              <a:t> </a:t>
            </a:r>
            <a:r>
              <a:rPr lang="cs-CZ" dirty="0">
                <a:solidFill>
                  <a:srgbClr val="307871"/>
                </a:solidFill>
              </a:rPr>
              <a:t>třeba za zvýšený úrok, aby byl uspokojen nebo vyřešil problém, který jej tlačí. Nová potřeba je uspokojena a člověk má další dluh. Začíná se bát, že nebude schopen své závazky splácet, protože se postupně stává předluženým a celý život je frustrován z nedostatku peněz.</a:t>
            </a:r>
            <a:r>
              <a:rPr lang="cs-CZ" dirty="0"/>
              <a:t/>
            </a:r>
            <a:br>
              <a:rPr lang="cs-CZ" dirty="0"/>
            </a:br>
            <a:endParaRPr lang="cs-CZ" dirty="0"/>
          </a:p>
        </p:txBody>
      </p:sp>
    </p:spTree>
    <p:extLst>
      <p:ext uri="{BB962C8B-B14F-4D97-AF65-F5344CB8AC3E}">
        <p14:creationId xmlns:p14="http://schemas.microsoft.com/office/powerpoint/2010/main" val="579603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0"/>
            <a:ext cx="9144000" cy="5143500"/>
          </a:xfrm>
        </p:spPr>
        <p:txBody>
          <a:bodyPr/>
          <a:lstStyle/>
          <a:p>
            <a:pPr lvl="1"/>
            <a:r>
              <a:rPr lang="cs-CZ" sz="2400" b="1" dirty="0" smtClean="0">
                <a:solidFill>
                  <a:srgbClr val="002060"/>
                </a:solidFill>
                <a:latin typeface="+mj-lt"/>
              </a:rPr>
              <a:t>Finanční IQ uživatele sociálních služeb</a:t>
            </a:r>
            <a:r>
              <a:rPr lang="cs-CZ" sz="2400" b="1" dirty="0" smtClean="0">
                <a:solidFill>
                  <a:srgbClr val="307871"/>
                </a:solidFill>
                <a:latin typeface="+mj-lt"/>
              </a:rPr>
              <a:t/>
            </a:r>
            <a:br>
              <a:rPr lang="cs-CZ" sz="2400" b="1" dirty="0" smtClean="0">
                <a:solidFill>
                  <a:srgbClr val="307871"/>
                </a:solidFill>
                <a:latin typeface="+mj-lt"/>
              </a:rPr>
            </a:br>
            <a:r>
              <a:rPr lang="cs-CZ" sz="2400" b="1" dirty="0" smtClean="0">
                <a:solidFill>
                  <a:srgbClr val="307871"/>
                </a:solidFill>
                <a:latin typeface="+mj-lt"/>
              </a:rPr>
              <a:t/>
            </a:r>
            <a:br>
              <a:rPr lang="cs-CZ" sz="2400" b="1" dirty="0" smtClean="0">
                <a:solidFill>
                  <a:srgbClr val="307871"/>
                </a:solidFill>
                <a:latin typeface="+mj-lt"/>
              </a:rPr>
            </a:br>
            <a:r>
              <a:rPr lang="cs-CZ" sz="2400" i="1" dirty="0" smtClean="0">
                <a:solidFill>
                  <a:srgbClr val="307871"/>
                </a:solidFill>
                <a:latin typeface="+mj-lt"/>
              </a:rPr>
              <a:t>Postup </a:t>
            </a:r>
            <a:r>
              <a:rPr lang="cs-CZ" sz="2400" i="1" dirty="0">
                <a:solidFill>
                  <a:srgbClr val="307871"/>
                </a:solidFill>
                <a:latin typeface="+mj-lt"/>
              </a:rPr>
              <a:t>člověka se správným finančním myšlením. </a:t>
            </a:r>
            <a:r>
              <a:rPr lang="cs-CZ" sz="2400" dirty="0">
                <a:solidFill>
                  <a:srgbClr val="307871"/>
                </a:solidFill>
                <a:latin typeface="+mj-lt"/>
              </a:rPr>
              <a:t>Člověk se správným finančním myšlením má určitou potřebu, kterou chce uspokojit. Pokud na to nemá nyní dostatek volných peněz, </a:t>
            </a:r>
            <a:r>
              <a:rPr lang="cs-CZ" sz="2400" i="1" dirty="0">
                <a:solidFill>
                  <a:srgbClr val="307871"/>
                </a:solidFill>
                <a:latin typeface="+mj-lt"/>
              </a:rPr>
              <a:t>nevypůjčí si</a:t>
            </a:r>
            <a:r>
              <a:rPr lang="cs-CZ" sz="2400" dirty="0">
                <a:solidFill>
                  <a:srgbClr val="307871"/>
                </a:solidFill>
                <a:latin typeface="+mj-lt"/>
              </a:rPr>
              <a:t>. Zbývají-li mu každý měsíc nějaké </a:t>
            </a:r>
            <a:r>
              <a:rPr lang="cs-CZ" sz="2400" i="1" dirty="0">
                <a:solidFill>
                  <a:srgbClr val="307871"/>
                </a:solidFill>
                <a:latin typeface="+mj-lt"/>
              </a:rPr>
              <a:t>volné peníze</a:t>
            </a:r>
            <a:r>
              <a:rPr lang="cs-CZ" sz="2400" dirty="0">
                <a:solidFill>
                  <a:srgbClr val="307871"/>
                </a:solidFill>
                <a:latin typeface="+mj-lt"/>
              </a:rPr>
              <a:t>. Investuje do aktiv přinášejících výnos. Po nějaké době jsou výnosy natolik velké, že může uspokojit a zvyšovat své potřeby. Člověk se správným finančním myšlením je bohatý a celý život vytváří dostatek peněz na uspokojování svých potřeb. Žije v klidu, bez stresu a může život vychutnávat. </a:t>
            </a:r>
            <a:r>
              <a:rPr lang="cs-CZ" sz="2400" dirty="0" smtClean="0">
                <a:solidFill>
                  <a:srgbClr val="307871"/>
                </a:solidFill>
                <a:latin typeface="+mj-lt"/>
              </a:rPr>
              <a:t>Příklad </a:t>
            </a:r>
            <a:r>
              <a:rPr lang="cs-CZ" sz="2400" dirty="0">
                <a:solidFill>
                  <a:srgbClr val="307871"/>
                </a:solidFill>
                <a:latin typeface="+mj-lt"/>
              </a:rPr>
              <a:t>správného finančního myšlení je jednoduchý, protože z něho vyplývá důležitost volných peněz a riziko si peníze neuváženě půjčovat. Ukazuje volné prostředky nejen k uspokojování potřeb, ale také vydělávají další peníze. </a:t>
            </a:r>
            <a:endParaRPr lang="cs-CZ" sz="2400" b="1" dirty="0">
              <a:solidFill>
                <a:srgbClr val="307871"/>
              </a:solidFill>
              <a:latin typeface="+mj-lt"/>
            </a:endParaRPr>
          </a:p>
        </p:txBody>
      </p:sp>
    </p:spTree>
    <p:extLst>
      <p:ext uri="{BB962C8B-B14F-4D97-AF65-F5344CB8AC3E}">
        <p14:creationId xmlns:p14="http://schemas.microsoft.com/office/powerpoint/2010/main" val="1965031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560840" cy="4536504"/>
          </a:xfrm>
        </p:spPr>
        <p:txBody>
          <a:bodyPr/>
          <a:lstStyle/>
          <a:p>
            <a:r>
              <a:rPr lang="cs-CZ" b="1" dirty="0">
                <a:solidFill>
                  <a:srgbClr val="002060"/>
                </a:solidFill>
              </a:rPr>
              <a:t>Chudý </a:t>
            </a:r>
            <a:r>
              <a:rPr lang="cs-CZ" dirty="0">
                <a:solidFill>
                  <a:srgbClr val="002060"/>
                </a:solidFill>
              </a:rPr>
              <a:t>a </a:t>
            </a:r>
            <a:r>
              <a:rPr lang="cs-CZ" b="1" dirty="0">
                <a:solidFill>
                  <a:srgbClr val="002060"/>
                </a:solidFill>
              </a:rPr>
              <a:t>finančně negramotný </a:t>
            </a:r>
            <a:r>
              <a:rPr lang="cs-CZ" dirty="0"/>
              <a:t>potřebuje vždy nutně a hned něco koupit a po uspokojení naléhavých potřeb mu zbývá bezcenná věc a dluhy. </a:t>
            </a:r>
            <a:r>
              <a:rPr lang="cs-CZ" dirty="0" smtClean="0"/>
              <a:t/>
            </a:r>
            <a:br>
              <a:rPr lang="cs-CZ" dirty="0" smtClean="0"/>
            </a:br>
            <a:r>
              <a:rPr lang="cs-CZ" dirty="0"/>
              <a:t/>
            </a:r>
            <a:br>
              <a:rPr lang="cs-CZ" dirty="0"/>
            </a:br>
            <a:r>
              <a:rPr lang="cs-CZ" b="1" dirty="0" smtClean="0">
                <a:solidFill>
                  <a:srgbClr val="002060"/>
                </a:solidFill>
              </a:rPr>
              <a:t>Bohatý </a:t>
            </a:r>
            <a:r>
              <a:rPr lang="cs-CZ" dirty="0">
                <a:solidFill>
                  <a:srgbClr val="002060"/>
                </a:solidFill>
              </a:rPr>
              <a:t>a</a:t>
            </a:r>
            <a:r>
              <a:rPr lang="cs-CZ" b="1" dirty="0">
                <a:solidFill>
                  <a:srgbClr val="002060"/>
                </a:solidFill>
              </a:rPr>
              <a:t> finančně gramotný </a:t>
            </a:r>
            <a:r>
              <a:rPr lang="cs-CZ" dirty="0"/>
              <a:t>je při uspokojování svých potřeb obezřetný. </a:t>
            </a:r>
            <a:r>
              <a:rPr lang="cs-CZ" dirty="0" smtClean="0"/>
              <a:t/>
            </a:r>
            <a:br>
              <a:rPr lang="cs-CZ" dirty="0" smtClean="0"/>
            </a:br>
            <a:r>
              <a:rPr lang="cs-CZ" dirty="0"/>
              <a:t/>
            </a:r>
            <a:br>
              <a:rPr lang="cs-CZ" dirty="0"/>
            </a:br>
            <a:r>
              <a:rPr lang="cs-CZ" dirty="0"/>
              <a:t>Vydáme-li se však na cestu k rozvoji finančního IQ, změně finančního myšlení a ovládání osobních emocí, mějme na mysli, že to není jen cesta k dosažení dostatku peněz, ale i cesta, která přispívá k rozvoji osobnosti. Každý z nás má svého osobního </a:t>
            </a:r>
            <a:r>
              <a:rPr lang="cs-CZ" i="1" dirty="0"/>
              <a:t>finančního genia</a:t>
            </a:r>
            <a:r>
              <a:rPr lang="cs-CZ" dirty="0"/>
              <a:t>, který v něm spí a čeká, až ho vzbudíme. </a:t>
            </a:r>
            <a:endParaRPr lang="cs-CZ" dirty="0"/>
          </a:p>
        </p:txBody>
      </p:sp>
    </p:spTree>
    <p:extLst>
      <p:ext uri="{BB962C8B-B14F-4D97-AF65-F5344CB8AC3E}">
        <p14:creationId xmlns:p14="http://schemas.microsoft.com/office/powerpoint/2010/main" val="12184243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195486"/>
            <a:ext cx="7488832" cy="4948014"/>
          </a:xfrm>
        </p:spPr>
        <p:txBody>
          <a:bodyPr/>
          <a:lstStyle/>
          <a:p>
            <a:r>
              <a:rPr lang="cs-CZ" b="1" dirty="0" smtClean="0">
                <a:solidFill>
                  <a:srgbClr val="002060"/>
                </a:solidFill>
              </a:rPr>
              <a:t>Finanční problémy v průmyslovém věku</a:t>
            </a:r>
            <a:br>
              <a:rPr lang="cs-CZ" b="1" dirty="0" smtClean="0">
                <a:solidFill>
                  <a:srgbClr val="002060"/>
                </a:solidFill>
              </a:rPr>
            </a:br>
            <a:r>
              <a:rPr lang="cs-CZ" dirty="0"/>
              <a:t/>
            </a:r>
            <a:br>
              <a:rPr lang="cs-CZ" dirty="0"/>
            </a:br>
            <a:r>
              <a:rPr lang="cs-CZ" dirty="0"/>
              <a:t>Všichni lidé mají nějaké finanční problémy. Rozdíl je pouze v tom, kdo a jak finanční problémy řeší. </a:t>
            </a:r>
            <a:r>
              <a:rPr lang="cs-CZ" dirty="0" smtClean="0"/>
              <a:t/>
            </a:r>
            <a:br>
              <a:rPr lang="cs-CZ" dirty="0" smtClean="0"/>
            </a:br>
            <a:r>
              <a:rPr lang="cs-CZ" dirty="0"/>
              <a:t/>
            </a:r>
            <a:br>
              <a:rPr lang="cs-CZ" dirty="0"/>
            </a:br>
            <a:r>
              <a:rPr lang="cs-CZ" dirty="0" smtClean="0"/>
              <a:t>V</a:t>
            </a:r>
            <a:r>
              <a:rPr lang="cs-CZ" dirty="0"/>
              <a:t> </a:t>
            </a:r>
            <a:r>
              <a:rPr lang="cs-CZ" i="1" dirty="0"/>
              <a:t>průmyslovém</a:t>
            </a:r>
            <a:r>
              <a:rPr lang="cs-CZ" dirty="0"/>
              <a:t> stadiu vývoje společnosti platy lidí s jejich věkem rostou. Mentalita nároků se orientuje hlavně na sociální výhody a jisté důchody. V průmyslové společnosti je početnější střední vrstva populace více než bohatí a chudí. </a:t>
            </a:r>
            <a:br>
              <a:rPr lang="cs-CZ" dirty="0"/>
            </a:br>
            <a:endParaRPr lang="cs-CZ" dirty="0"/>
          </a:p>
        </p:txBody>
      </p:sp>
    </p:spTree>
    <p:extLst>
      <p:ext uri="{BB962C8B-B14F-4D97-AF65-F5344CB8AC3E}">
        <p14:creationId xmlns:p14="http://schemas.microsoft.com/office/powerpoint/2010/main" val="600972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8892480" cy="4608512"/>
          </a:xfrm>
        </p:spPr>
        <p:txBody>
          <a:bodyPr/>
          <a:lstStyle/>
          <a:p>
            <a:r>
              <a:rPr lang="cs-CZ" b="1" dirty="0">
                <a:solidFill>
                  <a:srgbClr val="002060"/>
                </a:solidFill>
              </a:rPr>
              <a:t>Finanční problémy </a:t>
            </a:r>
            <a:r>
              <a:rPr lang="cs-CZ" b="1" dirty="0" smtClean="0">
                <a:solidFill>
                  <a:srgbClr val="002060"/>
                </a:solidFill>
              </a:rPr>
              <a:t>v </a:t>
            </a:r>
            <a:r>
              <a:rPr lang="cs-CZ" b="1" dirty="0">
                <a:solidFill>
                  <a:srgbClr val="002060"/>
                </a:solidFill>
              </a:rPr>
              <a:t>informačním věku</a:t>
            </a:r>
            <a:br>
              <a:rPr lang="cs-CZ" b="1" dirty="0">
                <a:solidFill>
                  <a:srgbClr val="002060"/>
                </a:solidFill>
              </a:rPr>
            </a:br>
            <a:r>
              <a:rPr lang="cs-CZ" dirty="0" smtClean="0"/>
              <a:t/>
            </a:r>
            <a:br>
              <a:rPr lang="cs-CZ" dirty="0" smtClean="0"/>
            </a:br>
            <a:r>
              <a:rPr lang="cs-CZ" dirty="0"/>
              <a:t>V </a:t>
            </a:r>
            <a:r>
              <a:rPr lang="cs-CZ" i="1" dirty="0"/>
              <a:t>informačním</a:t>
            </a:r>
            <a:r>
              <a:rPr lang="cs-CZ" dirty="0"/>
              <a:t> stadiu vývoje společnosti platí, že platy lidí s jejich rostoucím věkem klesají. Čím starší jedinec, tím nižší příjem. Naopak, čím mladší jedinec, tím vyšší příjem. V informační společnosti počet příslušníků střední vrstvy klesá. Naopak se prohlubují rozdíly mezi bohatými a chudými, kterých početně přibývá. </a:t>
            </a:r>
            <a:endParaRPr lang="cs-CZ" dirty="0"/>
          </a:p>
        </p:txBody>
      </p:sp>
    </p:spTree>
    <p:extLst>
      <p:ext uri="{BB962C8B-B14F-4D97-AF65-F5344CB8AC3E}">
        <p14:creationId xmlns:p14="http://schemas.microsoft.com/office/powerpoint/2010/main" val="2656175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488832" cy="4536504"/>
          </a:xfrm>
        </p:spPr>
        <p:txBody>
          <a:bodyPr/>
          <a:lstStyle/>
          <a:p>
            <a:r>
              <a:rPr lang="cs-CZ" b="1" dirty="0">
                <a:solidFill>
                  <a:srgbClr val="002060"/>
                </a:solidFill>
              </a:rPr>
              <a:t>Finanční problémy v informačním věku</a:t>
            </a:r>
            <a:br>
              <a:rPr lang="cs-CZ" b="1" dirty="0">
                <a:solidFill>
                  <a:srgbClr val="002060"/>
                </a:solidFill>
              </a:rPr>
            </a:br>
            <a:r>
              <a:rPr lang="cs-CZ" dirty="0"/>
              <a:t/>
            </a:r>
            <a:br>
              <a:rPr lang="cs-CZ" dirty="0"/>
            </a:br>
            <a:r>
              <a:rPr lang="cs-CZ" i="1" dirty="0"/>
              <a:t>V</a:t>
            </a:r>
            <a:r>
              <a:rPr lang="cs-CZ" i="1" dirty="0" smtClean="0"/>
              <a:t> informačním věku </a:t>
            </a:r>
            <a:r>
              <a:rPr lang="cs-CZ" dirty="0" smtClean="0"/>
              <a:t>se dobře </a:t>
            </a:r>
            <a:r>
              <a:rPr lang="cs-CZ" dirty="0"/>
              <a:t>placená pracovní místa </a:t>
            </a:r>
            <a:r>
              <a:rPr lang="cs-CZ" dirty="0" smtClean="0"/>
              <a:t>přesouvají </a:t>
            </a:r>
            <a:r>
              <a:rPr lang="cs-CZ" dirty="0"/>
              <a:t>do zahraničí, totéž platí k vysoce kvalifikovaných odbornících, kteří odcházejí za lukrativnějšími pracovními podmínkami. V případě většinové populace pociťujeme nedostatek finančního vzdělání. V informační společnosti klasické vzdělání tolik nepotřebujeme. Hodně vzdělaných lidí je naopak finančně potřebných, protože jim chybí hlubší finanční vzdělání. </a:t>
            </a:r>
            <a:br>
              <a:rPr lang="cs-CZ" dirty="0"/>
            </a:br>
            <a:endParaRPr lang="cs-CZ" dirty="0"/>
          </a:p>
        </p:txBody>
      </p:sp>
    </p:spTree>
    <p:extLst>
      <p:ext uri="{BB962C8B-B14F-4D97-AF65-F5344CB8AC3E}">
        <p14:creationId xmlns:p14="http://schemas.microsoft.com/office/powerpoint/2010/main" val="3473552473"/>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2348</TotalTime>
  <Words>362</Words>
  <Application>Microsoft Office PowerPoint</Application>
  <PresentationFormat>Předvádění na obrazovce (16:9)</PresentationFormat>
  <Paragraphs>54</Paragraphs>
  <Slides>19</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19</vt:i4>
      </vt:variant>
    </vt:vector>
  </HeadingPairs>
  <TitlesOfParts>
    <vt:vector size="23" baseType="lpstr">
      <vt:lpstr>Arial</vt:lpstr>
      <vt:lpstr>Calibri</vt:lpstr>
      <vt:lpstr>Times New Roman</vt:lpstr>
      <vt:lpstr>SLU</vt:lpstr>
      <vt:lpstr>Název prezentace</vt:lpstr>
      <vt:lpstr>Prezentace aplikace PowerPoint</vt:lpstr>
      <vt:lpstr>Prezentace aplikace PowerPoint</vt:lpstr>
      <vt:lpstr>Finanční IQ uživatele sociálních služeb  Postup člověka s nesprávným finančním myšlením. Člověk s nesprávným finančním myšlením má určitou potřebu, kterou chce uspokojit. Nemá-li na uspokojení potřeby dostatek peněz, vypůjčí si. Potřeba je na chvíli uspokojena a člověk splácí dluh. Pak však vznikne nová potřeba, takže má další potřebu a chce jí uspokojit. Nemá stále dostatek peněz na její uspokojení, vypůjčí si třeba za zvýšený úrok, aby byl uspokojen nebo vyřešil problém, který jej tlačí. Nová potřeba je uspokojena a člověk má další dluh. Začíná se bát, že nebude schopen své závazky splácet, protože se postupně stává předluženým a celý život je frustrován z nedostatku peněz. </vt:lpstr>
      <vt:lpstr>Finanční IQ uživatele sociálních služeb  Postup člověka se správným finančním myšlením. Člověk se správným finančním myšlením má určitou potřebu, kterou chce uspokojit. Pokud na to nemá nyní dostatek volných peněz, nevypůjčí si. Zbývají-li mu každý měsíc nějaké volné peníze. Investuje do aktiv přinášejících výnos. Po nějaké době jsou výnosy natolik velké, že může uspokojit a zvyšovat své potřeby. Člověk se správným finančním myšlením je bohatý a celý život vytváří dostatek peněz na uspokojování svých potřeb. Žije v klidu, bez stresu a může život vychutnávat. Příklad správného finančního myšlení je jednoduchý, protože z něho vyplývá důležitost volných peněz a riziko si peníze neuváženě půjčovat. Ukazuje volné prostředky nejen k uspokojování potřeb, ale také vydělávají další peníze. </vt:lpstr>
      <vt:lpstr>Chudý a finančně negramotný potřebuje vždy nutně a hned něco koupit a po uspokojení naléhavých potřeb mu zbývá bezcenná věc a dluhy.   Bohatý a finančně gramotný je při uspokojování svých potřeb obezřetný.   Vydáme-li se však na cestu k rozvoji finančního IQ, změně finančního myšlení a ovládání osobních emocí, mějme na mysli, že to není jen cesta k dosažení dostatku peněz, ale i cesta, která přispívá k rozvoji osobnosti. Každý z nás má svého osobního finančního genia, který v něm spí a čeká, až ho vzbudíme. </vt:lpstr>
      <vt:lpstr>Finanční problémy v průmyslovém věku  Všichni lidé mají nějaké finanční problémy. Rozdíl je pouze v tom, kdo a jak finanční problémy řeší.   V průmyslovém stadiu vývoje společnosti platy lidí s jejich věkem rostou. Mentalita nároků se orientuje hlavně na sociální výhody a jisté důchody. V průmyslové společnosti je početnější střední vrstva populace více než bohatí a chudí.  </vt:lpstr>
      <vt:lpstr>Finanční problémy v informačním věku  V informačním stadiu vývoje společnosti platí, že platy lidí s jejich rostoucím věkem klesají. Čím starší jedinec, tím nižší příjem. Naopak, čím mladší jedinec, tím vyšší příjem. V informační společnosti počet příslušníků střední vrstvy klesá. Naopak se prohlubují rozdíly mezi bohatými a chudými, kterých početně přibývá. </vt:lpstr>
      <vt:lpstr>Finanční problémy v informačním věku  V informačním věku se dobře placená pracovní místa přesouvají do zahraničí, totéž platí k vysoce kvalifikovaných odbornících, kteří odcházejí za lukrativnějšími pracovními podmínkami. V případě většinové populace pociťujeme nedostatek finančního vzdělání. V informační společnosti klasické vzdělání tolik nepotřebujeme. Hodně vzdělaných lidí je naopak finančně potřebných, protože jim chybí hlubší finanční vzdělání.  </vt:lpstr>
      <vt:lpstr>Finanční problémy v digitálním věku  Vzniknou chytré továrny, které budou využívat kyberneticko-fyzikální systémy. Převezmou jednoduché činnosti, které vykonávali lidé. Změní se pracovní trh a bude ohrožena zaměstnanost osob, které počítače s řídícími/rozhodovacími systémy a robotické systémy nahradí. Diagnostické lékařské a právnické systémy, vyšší kvalifikace nebo universální výrobní linky nahradí pracovníky s nižší kvalifikací.</vt:lpstr>
      <vt:lpstr>  Koncepci digitalizace tvoří kyberneticko-fyzikální systémy, Internet věcí a Internet služeb, digitální ekonomika a práce strojů. Internet věcí je systém, ve kterém budou objekty řízeny na dálku a navzájem spolu interagovat.   Digitální ekonomika umožní aktivity z běžného života přesunout na Internet při snížení nákladů a zvýšení pohodlí. Práce strojů podle ekonomické teorie způsobí strukturální nezaměstnanost zastaráváním pracovních míst</vt:lpstr>
      <vt:lpstr>Spotřebitelé se přesunou ke kvalitnějšímu zboží, což přinese odklon od fordismu.   Digitalizace přinese výrobu s nulovými mezními náklady.   Nejvyšší náklady spojené s výrobou budou potřebné na postavení výrobního zařízení.   Podaří-li se implementovat zásady cirkulární ekonomiky a přeorientovat energetiku na obnovitelné zdroje, náklady na další vyrobenou jednotku v plně automatizovaných továrnách žádné nebudou.</vt:lpstr>
      <vt:lpstr>Jak zvládat nároky klientů a jak pracovat s mentalitou náročného klienta?  Chtějí všechno rychle, nejlépe hned, tvrdě vyjednávají o ceně, zabývají se detaily, kritizují nedostatky, mění zadání a požadavky, píšou dlouhé emaily a čekají odpovědi a často telefonují.  Musí být tedy splněny tři podmínky Jednat o akceptovatelném termínu a ceně. Odvést špičkovou práci, která vyhoví nárokům. Kultivovat nezávislost a držet časovou rezervu. </vt:lpstr>
      <vt:lpstr>Nová úroveň vědomí a hospodaření domácností  Překročit omezující přesvědčení a vzorce chování, odstranit vnitřní překážky, rozvinout talent a nadání jsou podle Paulínové (2009) základními předpoklady nové úrovně vědomí při zacházení s penězi. Jedinými konkurenčními výhodami v zacházení s penězi jsou vzdělání a reagování na změny, které jsou však pro mnoho z nás nepohodlné.   Schopnost bystrého úsudku Energetický průtok hojnosti Vrozený talent a pevná vůle</vt:lpstr>
      <vt:lpstr>Budoucnost patří velmi odlišnému druhu člověka s velmi odlišným druhem myšlení - tvůrcům a lidem s empatií, se vzorci rozpoznávacího vnímání a lidem se schopností chápat podstatu jevů. Tito lidé budou sklízet nejbohatší odměny společnosti a budou se dělit o její největší radosti.  Jakým příkladem byli rodiče v otázkách finančního hospodaření? Jakým způsobem rodiče doma hospodařili? Jak se mluvilo o lidech, kteří se měli dobře? Mluvili otevřeně, kolik peněz vydělávali? Kdo doma vedl hospodaření? Na co se šetřilo a kde se plýtvalo? Jak se mluvilo o práci a jak se komentovala výplata? Jak velký podíl peněz užili pro vlastní potěšení?  </vt:lpstr>
      <vt:lpstr>Co děti potřebují zažít ve vztahu k penězům?  Když peníze ztratí, příště si na ně dají větší pozor.   Když peníze půjčí, jeden kamarád je včas vrátí, ale druhý nevrátí.   Peníze se dají našetřit, pak jsou větší možnosti nákupu.  Peníze se dají promlsat, ale pak je z přemíry sladkého špatně.   S penězi lze někomu pomoci a je to povznášející pocit.   Za peníze lze koupit dárek a udělají radost.  </vt:lpstr>
      <vt:lpstr>Chybný osobní software klienta sociálních služeb  Nejčastěji lze získat negativní přesvědčení o penězích v dětském věku od rodičů, kteří přijali negativní rčení o penězích za svá. Žili v jiných společenských podmínkách a v danou dobu měla tato výchovná opatření opodstatnění. Negativní přesvědčení o penězích lze také získat prostřednictvím důležitých lidí s výraznou autoritou, kteří měli nebo stále mají výrazný vliv. Může je také způsobit člověk, který má evidentně hodně peněz a špatně se vůči svému okolí chová. Mohou se objevit jako důsledek vlastních negativních zkušeností s penězi nastřádaných během života.</vt:lpstr>
      <vt:lpstr>Finanční svoboda  Finanční nezávislost – diverzifikovat finanční riziko  Finanční desatero  Nic není zadarmo. Mějte jasno. S kým jednáte? Finanční plán. Čtěte všechno! Pozor na nejasné smlouvy. Nevěřte vysokému výnosu. O investování se poraďte. Pojistěte si život. Chraňte svá data!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svobodovad</cp:lastModifiedBy>
  <cp:revision>52</cp:revision>
  <cp:lastPrinted>2018-03-27T09:30:31Z</cp:lastPrinted>
  <dcterms:created xsi:type="dcterms:W3CDTF">2016-07-06T15:42:34Z</dcterms:created>
  <dcterms:modified xsi:type="dcterms:W3CDTF">2018-11-30T15:32:01Z</dcterms:modified>
</cp:coreProperties>
</file>