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73" r:id="rId6"/>
    <p:sldId id="304" r:id="rId7"/>
    <p:sldId id="303" r:id="rId8"/>
    <p:sldId id="271" r:id="rId9"/>
    <p:sldId id="302" r:id="rId10"/>
    <p:sldId id="266" r:id="rId11"/>
    <p:sldId id="263" r:id="rId12"/>
    <p:sldId id="267" r:id="rId13"/>
    <p:sldId id="269" r:id="rId14"/>
    <p:sldId id="305" r:id="rId1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kf.vsb.cz/oblasti/katedry/katedry/katedra-regionalni-a-environmentalni-ekonomiky/veda_a_vyzkum/Klubregionalistu" TargetMode="External"/><Relationship Id="rId3" Type="http://schemas.openxmlformats.org/officeDocument/2006/relationships/hyperlink" Target="http://www.strukturalni-fondy.cz/" TargetMode="External"/><Relationship Id="rId7" Type="http://schemas.openxmlformats.org/officeDocument/2006/relationships/hyperlink" Target="http://www.ersa.org/" TargetMode="External"/><Relationship Id="rId2" Type="http://schemas.openxmlformats.org/officeDocument/2006/relationships/hyperlink" Target="http://www.mmr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gional-studies-assoc.ac.uk/" TargetMode="External"/><Relationship Id="rId5" Type="http://schemas.openxmlformats.org/officeDocument/2006/relationships/hyperlink" Target="http://www.rr-moravskoslezsko.cz/" TargetMode="External"/><Relationship Id="rId4" Type="http://schemas.openxmlformats.org/officeDocument/2006/relationships/hyperlink" Target="http://www.euroskop.cz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Regionální ekonomika a politika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Ing. Kamila Turečková, Ph.D.</a:t>
            </a:r>
            <a:endParaRPr lang="en-US" sz="28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581191" y="4340180"/>
            <a:ext cx="10993546" cy="19502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LS 2021/2022</a:t>
            </a:r>
          </a:p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BPREP/</a:t>
            </a:r>
            <a:r>
              <a:rPr lang="cs-CZ" sz="2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BKREp</a:t>
            </a:r>
            <a:endParaRPr lang="cs-CZ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cs-CZ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Základní informace</a:t>
            </a:r>
            <a:endParaRPr lang="en-US" sz="4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Harmonogram přednášek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559415" y="1940341"/>
            <a:ext cx="5087075" cy="536005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BPREP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72675154"/>
              </p:ext>
            </p:extLst>
          </p:nvPr>
        </p:nvGraphicFramePr>
        <p:xfrm>
          <a:off x="258618" y="2518542"/>
          <a:ext cx="5837382" cy="4173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2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4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22.2.</a:t>
                      </a:r>
                    </a:p>
                  </a:txBody>
                  <a:tcPr marL="68580" marR="68580" marT="762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Úvodní přednáška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1.3.</a:t>
                      </a:r>
                    </a:p>
                  </a:txBody>
                  <a:tcPr marL="68580" marR="68580" marT="762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Regionalistika, region, regionální problémy.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8.3.</a:t>
                      </a:r>
                    </a:p>
                  </a:txBody>
                  <a:tcPr marL="68580" marR="68580" marT="762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Regionální struktura v ČR.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15.3.</a:t>
                      </a:r>
                    </a:p>
                  </a:txBody>
                  <a:tcPr marL="68580" marR="68580" marT="762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Regionální rozvoj.</a:t>
                      </a:r>
                      <a:endParaRPr lang="cs-CZ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22.3.</a:t>
                      </a:r>
                    </a:p>
                  </a:txBody>
                  <a:tcPr marL="68580" marR="68580" marT="762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Regionální politika,  její cíle, regionální strategie.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035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29.3.</a:t>
                      </a:r>
                    </a:p>
                  </a:txBody>
                  <a:tcPr marL="68580" marR="68580" marT="762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Nástroje regionální politiky.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i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Regionální politika ČR (samostudium)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5.4.</a:t>
                      </a:r>
                    </a:p>
                  </a:txBody>
                  <a:tcPr marL="68580" marR="68580" marT="762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Regionální rozdíly, regionální konkurenceschopnost.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12.4.</a:t>
                      </a:r>
                    </a:p>
                  </a:txBody>
                  <a:tcPr marL="68580" marR="68580" marT="762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Volitelný průběžný test </a:t>
                      </a: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(po Nástroje RP, včetně).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087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19.4.</a:t>
                      </a:r>
                    </a:p>
                  </a:txBody>
                  <a:tcPr marL="68580" marR="68580" marT="762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Ekonomická struktura a úroveň regionů.</a:t>
                      </a:r>
                      <a:r>
                        <a:rPr lang="cs-CZ" sz="1200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26.4.</a:t>
                      </a:r>
                    </a:p>
                  </a:txBody>
                  <a:tcPr marL="68580" marR="68580" marT="762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kern="1200" baseline="0" noProof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Služební cesta, přednáška se nekoná.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35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3.5.</a:t>
                      </a:r>
                    </a:p>
                  </a:txBody>
                  <a:tcPr marL="68580" marR="68580" marT="762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Sektorová struktura regionů.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35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10.5.</a:t>
                      </a:r>
                    </a:p>
                  </a:txBody>
                  <a:tcPr marL="68580" marR="68580" marT="762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Ekonomika regionů ČR.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435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17.5.</a:t>
                      </a:r>
                    </a:p>
                  </a:txBody>
                  <a:tcPr marL="68580" marR="68580" marT="762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Zkušební test.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471976" y="1948968"/>
            <a:ext cx="5087073" cy="553373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BKREP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9" name="Zástupný symbol pro obsah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4360233"/>
              </p:ext>
            </p:extLst>
          </p:nvPr>
        </p:nvGraphicFramePr>
        <p:xfrm>
          <a:off x="6324770" y="2518543"/>
          <a:ext cx="5407156" cy="205068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1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6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0572"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899">
                <a:tc>
                  <a:txBody>
                    <a:bodyPr/>
                    <a:lstStyle/>
                    <a:p>
                      <a:r>
                        <a:rPr lang="cs-CZ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25.3.2022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Úvodní přednáška.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Organizace kurzu.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Přehled </a:t>
                      </a:r>
                      <a:r>
                        <a:rPr lang="cs-CZ" sz="1400"/>
                        <a:t>dílčích témat.</a:t>
                      </a:r>
                      <a:endParaRPr lang="cs-CZ" sz="1400" dirty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Konzultace.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0526">
                <a:tc>
                  <a:txBody>
                    <a:bodyPr/>
                    <a:lstStyle/>
                    <a:p>
                      <a:r>
                        <a:rPr lang="cs-CZ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22.4.2022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strike="noStrike" dirty="0"/>
                        <a:t>„zkušební test“</a:t>
                      </a:r>
                    </a:p>
                    <a:p>
                      <a:r>
                        <a:rPr lang="cs-CZ" sz="1400" dirty="0"/>
                        <a:t>Diskuse k seminárním pracím.</a:t>
                      </a:r>
                    </a:p>
                    <a:p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Volitelné konzultace.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523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Obsah předmětu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0" y="1801091"/>
            <a:ext cx="11979564" cy="5056909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1. </a:t>
            </a:r>
            <a:r>
              <a:rPr lang="cs-CZ" b="1" dirty="0" err="1"/>
              <a:t>Regionalistika</a:t>
            </a:r>
            <a:r>
              <a:rPr lang="cs-CZ" b="1" dirty="0"/>
              <a:t> a regionální rozvoj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Geografie, </a:t>
            </a:r>
            <a:r>
              <a:rPr lang="cs-CZ" dirty="0" err="1"/>
              <a:t>regionalistika</a:t>
            </a:r>
            <a:r>
              <a:rPr lang="cs-CZ" dirty="0"/>
              <a:t>, regionalizace. Pojetí regionu. Vymezení regionální ekonomie a regionální ekonomiky. Typologie, klasifikace a členění regionů, regionální problémy. Regionální struktura a územní členění regionů v České republice. Regionální rozvoj. Teorie regionálního rozvoje. Faktory rozvojového potenciálu regionů.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2. Regionální politika a její cíle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Regionální politika a předpoklady její realizace. Cíle a typy regionální politiky. Nositelé regionální politiky, Ministerstvo pro místní rozvoj. Principy, přístupy a teoretické základy regionální politiky.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3. Nástroje regionální politiky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Nástroje regionální politiky a jejich členění. Možnosti podpory regionů a opodstatnění existence regionální politiky.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4. Regionální politika v České republice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Historický vývoj regionální politiky na českém území, legislativní rámec regionální politiky a klíčové dokumenty v oblasti regionální politiky a regionální rozvoje v České republice. Aktéři a institucionální zabezpečení regionální politiky a regionálního rozvoje na území České republiky.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5. Regionální rozdíly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Regionální rozdíly a jejich příčiny, ukazatele regionálních rozdílů. Eliminace nežádoucích regionální rozdílů.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6. Ekonomická úroveň regionů a konkurenceschopnost regionů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Ekonomický region. Ekonomická úroveň regionů a indikátory ekonomické úrovně. Hodnocení ekonomické úrovně regionů. Konkurenceschopnost regionů a faktory, které ji ovlivňují. Pyramidový model regionální konkurenceschopnosti, pilířová struktura a kapacita regionální konkurenceschopnosti.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7. Odvětvová struktura regionů České republiky a meziregionální srovnání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Odvětvová struktura regionů České republiky, její vývoj a tendence. Specifikace primárního, sekundárního, terciálního a kvartálního sektoru v regionech České republiky Meziregionální srovnání odvětvové struktury v jejich výkonu, zaměstnanosti a v dalších vybraných makroekonomických i mikroekonomických ukazatelích.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8. Ekonomika regionů České republiky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Specifikace hospodářské, společenské a environmentální oblasti jednotlivých krajů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1127929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Základní a doporučené zdroje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240146" y="1921164"/>
            <a:ext cx="11637818" cy="4814487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sz="2400" b="1" dirty="0">
                <a:solidFill>
                  <a:srgbClr val="981E3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Turečková, K. 2019. </a:t>
            </a:r>
            <a:r>
              <a:rPr lang="cs-CZ" altLang="cs-CZ" sz="2400" b="1" i="1" dirty="0">
                <a:solidFill>
                  <a:srgbClr val="981E3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Regionální ekonomika a politika pro bakalářské studium.</a:t>
            </a:r>
            <a:r>
              <a:rPr lang="cs-CZ" altLang="cs-CZ" sz="2400" b="1" dirty="0">
                <a:solidFill>
                  <a:srgbClr val="981E3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Distanční studijní text. Karviná: OPF SU.</a:t>
            </a:r>
            <a:endParaRPr lang="cs-CZ" sz="2400" dirty="0"/>
          </a:p>
          <a:p>
            <a:r>
              <a:rPr lang="cs-CZ" sz="2000" dirty="0"/>
              <a:t>STEJSKAL, J., 2009. </a:t>
            </a:r>
            <a:r>
              <a:rPr lang="cs-CZ" sz="2000" i="1" dirty="0"/>
              <a:t>Regionální politika a její nástroje.</a:t>
            </a:r>
            <a:r>
              <a:rPr lang="cs-CZ" sz="2000" dirty="0"/>
              <a:t> Praha: Portál, ISBN 978-80-7367-588-2.</a:t>
            </a:r>
          </a:p>
          <a:p>
            <a:r>
              <a:rPr lang="cs-CZ" sz="2000" dirty="0"/>
              <a:t>PIKE, A., RODRIGUEZ POSE, A. and J. TOMANEY, 2017. </a:t>
            </a:r>
            <a:r>
              <a:rPr lang="cs-CZ" sz="2000" i="1" dirty="0" err="1"/>
              <a:t>Local</a:t>
            </a:r>
            <a:r>
              <a:rPr lang="cs-CZ" sz="2000" i="1" dirty="0"/>
              <a:t> and </a:t>
            </a:r>
            <a:r>
              <a:rPr lang="cs-CZ" sz="2000" i="1" dirty="0" err="1"/>
              <a:t>Regional</a:t>
            </a:r>
            <a:r>
              <a:rPr lang="cs-CZ" sz="2000" i="1" dirty="0"/>
              <a:t> </a:t>
            </a:r>
            <a:r>
              <a:rPr lang="cs-CZ" sz="2000" i="1" dirty="0" err="1"/>
              <a:t>Development</a:t>
            </a:r>
            <a:r>
              <a:rPr lang="cs-CZ" sz="2000" dirty="0"/>
              <a:t>. 2rd </a:t>
            </a:r>
            <a:r>
              <a:rPr lang="cs-CZ" sz="2000" dirty="0" err="1"/>
              <a:t>edn</a:t>
            </a:r>
            <a:r>
              <a:rPr lang="cs-CZ" sz="2000" dirty="0"/>
              <a:t>. London and</a:t>
            </a:r>
          </a:p>
          <a:p>
            <a:r>
              <a:rPr lang="cs-CZ" sz="2000" dirty="0"/>
              <a:t>New York: </a:t>
            </a:r>
            <a:r>
              <a:rPr lang="cs-CZ" sz="2000" dirty="0" err="1"/>
              <a:t>Routledge</a:t>
            </a:r>
            <a:r>
              <a:rPr lang="cs-CZ" sz="2000" dirty="0"/>
              <a:t>, ISBN 978-1-138-78572-4.</a:t>
            </a:r>
          </a:p>
          <a:p>
            <a:r>
              <a:rPr lang="cs-CZ" sz="2000" dirty="0"/>
              <a:t>WOKOUN, R., 2008. </a:t>
            </a:r>
            <a:r>
              <a:rPr lang="cs-CZ" sz="2000" i="1" dirty="0"/>
              <a:t>Regionální rozvoj: Východiska regionálního rozvoje, regionální politika, teorie, strategie a programování</a:t>
            </a:r>
            <a:r>
              <a:rPr lang="cs-CZ" sz="2000" dirty="0"/>
              <a:t>. Praha: Linde, ISBN 978-80-7201-699-0.</a:t>
            </a:r>
          </a:p>
          <a:p>
            <a:endParaRPr lang="cs-CZ" sz="2000" dirty="0"/>
          </a:p>
          <a:p>
            <a:r>
              <a:rPr lang="cs-CZ" dirty="0"/>
              <a:t>BUČEK, M., ŘEHÁK, Š. a J. TVRDOŇ, 2010. </a:t>
            </a:r>
            <a:r>
              <a:rPr lang="cs-CZ" i="1" dirty="0" err="1"/>
              <a:t>Regionálna</a:t>
            </a:r>
            <a:r>
              <a:rPr lang="cs-CZ" i="1" dirty="0"/>
              <a:t> </a:t>
            </a:r>
            <a:r>
              <a:rPr lang="cs-CZ" i="1" dirty="0" err="1"/>
              <a:t>ekonómia</a:t>
            </a:r>
            <a:r>
              <a:rPr lang="cs-CZ" i="1" dirty="0"/>
              <a:t> a politika</a:t>
            </a:r>
            <a:r>
              <a:rPr lang="cs-CZ" dirty="0"/>
              <a:t>. Bratislava, ISBN 978-80-8078-362-4.</a:t>
            </a:r>
          </a:p>
          <a:p>
            <a:r>
              <a:rPr lang="cs-CZ" dirty="0"/>
              <a:t>ARMSTRONG, M. and J. TAYLOR, 2000. </a:t>
            </a:r>
            <a:r>
              <a:rPr lang="cs-CZ" i="1" dirty="0" err="1"/>
              <a:t>Regional</a:t>
            </a:r>
            <a:r>
              <a:rPr lang="cs-CZ" i="1" dirty="0"/>
              <a:t> </a:t>
            </a:r>
            <a:r>
              <a:rPr lang="cs-CZ" i="1" dirty="0" err="1"/>
              <a:t>Economics</a:t>
            </a:r>
            <a:r>
              <a:rPr lang="cs-CZ" i="1" dirty="0"/>
              <a:t> and </a:t>
            </a:r>
            <a:r>
              <a:rPr lang="cs-CZ" i="1" dirty="0" err="1"/>
              <a:t>Policy</a:t>
            </a:r>
            <a:r>
              <a:rPr lang="cs-CZ" dirty="0"/>
              <a:t>. 3rd </a:t>
            </a:r>
            <a:r>
              <a:rPr lang="cs-CZ" dirty="0" err="1"/>
              <a:t>edn</a:t>
            </a:r>
            <a:r>
              <a:rPr lang="cs-CZ" dirty="0"/>
              <a:t>. Oxford: </a:t>
            </a:r>
            <a:r>
              <a:rPr lang="cs-CZ" dirty="0" err="1"/>
              <a:t>Wiley-Blackwell</a:t>
            </a:r>
            <a:r>
              <a:rPr lang="cs-CZ" dirty="0"/>
              <a:t>, ISBN 978-0631217138.</a:t>
            </a:r>
          </a:p>
          <a:p>
            <a:r>
              <a:rPr lang="cs-CZ" dirty="0"/>
              <a:t>WOKOUN, R., TOTH, P. a J. MACHÁČEK, 2011. </a:t>
            </a:r>
            <a:r>
              <a:rPr lang="cs-CZ" i="1" dirty="0"/>
              <a:t>Regionální a municipální ekonomie</a:t>
            </a:r>
            <a:r>
              <a:rPr lang="cs-CZ" dirty="0"/>
              <a:t>. Praha: </a:t>
            </a:r>
            <a:r>
              <a:rPr lang="cs-CZ" dirty="0" err="1"/>
              <a:t>Oeconomica</a:t>
            </a:r>
            <a:r>
              <a:rPr lang="cs-CZ" dirty="0"/>
              <a:t>, ISBN 978-80-245-1836-7.</a:t>
            </a:r>
          </a:p>
          <a:p>
            <a:r>
              <a:rPr lang="cs-CZ" dirty="0"/>
              <a:t>VITURKA, M. a kol., 2010. </a:t>
            </a:r>
            <a:r>
              <a:rPr lang="cs-CZ" i="1" dirty="0"/>
              <a:t>Kvalita podnikatelského prostředí, regionální konkurenceschopnost a strategie regionálního rozvoje České Republiky</a:t>
            </a:r>
            <a:r>
              <a:rPr lang="cs-CZ" dirty="0"/>
              <a:t>. Praha: GRADA, ISBN 978-80-247-3638-9.</a:t>
            </a:r>
          </a:p>
        </p:txBody>
      </p:sp>
    </p:spTree>
    <p:extLst>
      <p:ext uri="{BB962C8B-B14F-4D97-AF65-F5344CB8AC3E}">
        <p14:creationId xmlns:p14="http://schemas.microsoft.com/office/powerpoint/2010/main" val="2138716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Další doporučené zdroje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55155"/>
          </a:xfrm>
        </p:spPr>
        <p:txBody>
          <a:bodyPr>
            <a:normAutofit/>
          </a:bodyPr>
          <a:lstStyle/>
          <a:p>
            <a:r>
              <a:rPr lang="cs-CZ" sz="2400" dirty="0"/>
              <a:t>Ministerstvo pro místní rozvoj (</a:t>
            </a:r>
            <a:r>
              <a:rPr lang="cs-CZ" sz="2400" dirty="0">
                <a:hlinkClick r:id="rId2"/>
              </a:rPr>
              <a:t>www.mmr.cz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Fondy Evropské unie (</a:t>
            </a:r>
            <a:r>
              <a:rPr lang="cs-CZ" sz="2400" dirty="0">
                <a:hlinkClick r:id="rId3"/>
              </a:rPr>
              <a:t>www.strukturalni-fondy.cz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Portál Evropské unie (http://europa.eu/</a:t>
            </a:r>
            <a:r>
              <a:rPr lang="cs-CZ" sz="2400" dirty="0" err="1"/>
              <a:t>pol</a:t>
            </a:r>
            <a:r>
              <a:rPr lang="cs-CZ" sz="2400" dirty="0"/>
              <a:t>/</a:t>
            </a:r>
            <a:r>
              <a:rPr lang="cs-CZ" sz="2400" dirty="0" err="1"/>
              <a:t>reg</a:t>
            </a:r>
            <a:r>
              <a:rPr lang="cs-CZ" sz="2400" dirty="0"/>
              <a:t>/index_cs.htm) </a:t>
            </a:r>
            <a:endParaRPr lang="en-US" sz="2400" dirty="0"/>
          </a:p>
          <a:p>
            <a:r>
              <a:rPr lang="cs-CZ" sz="2400" dirty="0"/>
              <a:t>EUROSKOP (</a:t>
            </a:r>
            <a:r>
              <a:rPr lang="cs-CZ" sz="2400" dirty="0">
                <a:hlinkClick r:id="rId4"/>
              </a:rPr>
              <a:t>www.euroskop.cz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Regionální rada NUTS2 </a:t>
            </a:r>
            <a:r>
              <a:rPr lang="cs-CZ" sz="2400" dirty="0" err="1"/>
              <a:t>Moravskoslezsko</a:t>
            </a:r>
            <a:r>
              <a:rPr lang="cs-CZ" sz="2400" dirty="0"/>
              <a:t> (</a:t>
            </a:r>
            <a:r>
              <a:rPr lang="cs-CZ" sz="2400" dirty="0">
                <a:hlinkClick r:id="rId5"/>
              </a:rPr>
              <a:t>www.rr-moravskoslezsko.cz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 err="1"/>
              <a:t>Regional</a:t>
            </a:r>
            <a:r>
              <a:rPr lang="cs-CZ" sz="2400" dirty="0"/>
              <a:t> </a:t>
            </a:r>
            <a:r>
              <a:rPr lang="cs-CZ" sz="2400" dirty="0" err="1"/>
              <a:t>Studies</a:t>
            </a:r>
            <a:r>
              <a:rPr lang="cs-CZ" sz="2400" dirty="0"/>
              <a:t> </a:t>
            </a:r>
            <a:r>
              <a:rPr lang="cs-CZ" sz="2400" dirty="0" err="1"/>
              <a:t>Association</a:t>
            </a:r>
            <a:r>
              <a:rPr lang="cs-CZ" sz="2400" dirty="0"/>
              <a:t> (</a:t>
            </a:r>
            <a:r>
              <a:rPr lang="cs-CZ" sz="2400" dirty="0">
                <a:hlinkClick r:id="rId6"/>
              </a:rPr>
              <a:t>www.regional-studies-assoc.ac.uk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 err="1"/>
              <a:t>European</a:t>
            </a:r>
            <a:r>
              <a:rPr lang="cs-CZ" sz="2400" dirty="0"/>
              <a:t> </a:t>
            </a:r>
            <a:r>
              <a:rPr lang="cs-CZ" sz="2400" dirty="0" err="1"/>
              <a:t>Regional</a:t>
            </a:r>
            <a:r>
              <a:rPr lang="cs-CZ" sz="2400" dirty="0"/>
              <a:t> Science </a:t>
            </a:r>
            <a:r>
              <a:rPr lang="cs-CZ" sz="2400" dirty="0" err="1"/>
              <a:t>Association</a:t>
            </a:r>
            <a:r>
              <a:rPr lang="cs-CZ" sz="2400" dirty="0"/>
              <a:t> (</a:t>
            </a:r>
            <a:r>
              <a:rPr lang="cs-CZ" sz="2400" dirty="0">
                <a:hlinkClick r:id="rId7"/>
              </a:rPr>
              <a:t>www.ersa.org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Klub regionalistů (</a:t>
            </a:r>
            <a:r>
              <a:rPr lang="cs-CZ" sz="2400" dirty="0">
                <a:hlinkClick r:id="rId8"/>
              </a:rPr>
              <a:t>http://www.ekf.vsb.cz/oblasti/katedry/katedry/katedra-</a:t>
            </a:r>
            <a:r>
              <a:rPr lang="cs-CZ" sz="2400" dirty="0" err="1">
                <a:hlinkClick r:id="rId8"/>
              </a:rPr>
              <a:t>regionalni</a:t>
            </a:r>
            <a:r>
              <a:rPr lang="cs-CZ" sz="2400" dirty="0">
                <a:hlinkClick r:id="rId8"/>
              </a:rPr>
              <a:t>-a-</a:t>
            </a:r>
            <a:r>
              <a:rPr lang="cs-CZ" sz="2400" dirty="0" err="1">
                <a:hlinkClick r:id="rId8"/>
              </a:rPr>
              <a:t>environmentalni</a:t>
            </a:r>
            <a:r>
              <a:rPr lang="cs-CZ" sz="2400" dirty="0">
                <a:hlinkClick r:id="rId8"/>
              </a:rPr>
              <a:t>-ekonomiky/</a:t>
            </a:r>
            <a:r>
              <a:rPr lang="cs-CZ" sz="2400" dirty="0" err="1">
                <a:hlinkClick r:id="rId8"/>
              </a:rPr>
              <a:t>veda_a_vyzkum</a:t>
            </a:r>
            <a:r>
              <a:rPr lang="cs-CZ" sz="2400" dirty="0">
                <a:hlinkClick r:id="rId8"/>
              </a:rPr>
              <a:t>/</a:t>
            </a:r>
            <a:r>
              <a:rPr lang="cs-CZ" sz="2400" dirty="0" err="1">
                <a:hlinkClick r:id="rId8"/>
              </a:rPr>
              <a:t>Klubregionalistu</a:t>
            </a:r>
            <a:r>
              <a:rPr lang="cs-CZ" sz="2400" dirty="0"/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5355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862C830-6BA2-47EB-957E-807D7094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733173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0909" y="2059709"/>
            <a:ext cx="11665527" cy="4470400"/>
          </a:xfrm>
        </p:spPr>
        <p:txBody>
          <a:bodyPr>
            <a:normAutofit lnSpcReduction="10000"/>
          </a:bodyPr>
          <a:lstStyle/>
          <a:p>
            <a:r>
              <a:rPr lang="en-US" sz="2800" dirty="0" err="1"/>
              <a:t>Vyučující</a:t>
            </a:r>
            <a:r>
              <a:rPr lang="en-US" sz="2800" dirty="0"/>
              <a:t>:</a:t>
            </a:r>
            <a:r>
              <a:rPr lang="en-US" sz="2800" b="1" dirty="0"/>
              <a:t>		</a:t>
            </a:r>
            <a:r>
              <a:rPr lang="cs-CZ" sz="2800" b="1" dirty="0"/>
              <a:t>			</a:t>
            </a:r>
            <a:r>
              <a:rPr lang="en-US" sz="2800" b="1" dirty="0"/>
              <a:t>Ing. </a:t>
            </a:r>
            <a:r>
              <a:rPr lang="cs-CZ" sz="2800" b="1" dirty="0"/>
              <a:t>Kamila Turečková, Ph.D.</a:t>
            </a:r>
            <a:endParaRPr lang="en-US" sz="2800" b="1" dirty="0"/>
          </a:p>
          <a:p>
            <a:r>
              <a:rPr lang="en-US" sz="2800" dirty="0"/>
              <a:t>Email: 		</a:t>
            </a:r>
            <a:r>
              <a:rPr lang="cs-CZ" sz="2800" dirty="0"/>
              <a:t>		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tureckova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 err="1"/>
              <a:t>Kancelář</a:t>
            </a:r>
            <a:r>
              <a:rPr lang="cs-CZ" sz="2800" dirty="0"/>
              <a:t>:</a:t>
            </a:r>
            <a:r>
              <a:rPr lang="en-US" sz="2800" dirty="0"/>
              <a:t> 		</a:t>
            </a:r>
            <a:r>
              <a:rPr lang="cs-CZ" sz="2800" dirty="0"/>
              <a:t>			</a:t>
            </a:r>
            <a:r>
              <a:rPr lang="en-US" sz="2800" dirty="0"/>
              <a:t>A-A2</a:t>
            </a:r>
            <a:r>
              <a:rPr lang="cs-CZ" sz="2800" dirty="0"/>
              <a:t>08</a:t>
            </a:r>
          </a:p>
          <a:p>
            <a:r>
              <a:rPr lang="cs-CZ" sz="2800" dirty="0"/>
              <a:t>Telefon: 					+420 596398 301</a:t>
            </a:r>
            <a:endParaRPr lang="en-US" sz="2800" dirty="0"/>
          </a:p>
          <a:p>
            <a:r>
              <a:rPr lang="en-US" sz="2800" dirty="0" err="1"/>
              <a:t>Konzultační</a:t>
            </a:r>
            <a:r>
              <a:rPr lang="en-US" sz="2800" dirty="0"/>
              <a:t> </a:t>
            </a:r>
            <a:r>
              <a:rPr lang="en-US" sz="2800" dirty="0" err="1"/>
              <a:t>hodiny</a:t>
            </a:r>
            <a:r>
              <a:rPr lang="en-US" sz="2800" dirty="0"/>
              <a:t>:</a:t>
            </a:r>
            <a:r>
              <a:rPr lang="cs-CZ" sz="2800" dirty="0"/>
              <a:t>		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viz IS nebo dle dohody</a:t>
            </a:r>
          </a:p>
          <a:p>
            <a:pPr lvl="3"/>
            <a:r>
              <a:rPr lang="cs-CZ" sz="2400" b="1" dirty="0">
                <a:solidFill>
                  <a:schemeClr val="accent5">
                    <a:lumMod val="75000"/>
                  </a:schemeClr>
                </a:solidFill>
              </a:rPr>
              <a:t> osobně nebo on-line (kód: oca8om0)</a:t>
            </a:r>
          </a:p>
          <a:p>
            <a:pPr marL="1008000" lvl="3" indent="0">
              <a:buNone/>
            </a:pPr>
            <a:endParaRPr lang="cs-CZ" sz="28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Veškeré aktuální informace a materiály jsou dostupné v IS.</a:t>
            </a: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BPREP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47783" y="2786897"/>
            <a:ext cx="6069926" cy="4071104"/>
          </a:xfrm>
        </p:spPr>
        <p:txBody>
          <a:bodyPr>
            <a:normAutofit fontScale="700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Povinná účast na seminářích 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min. 60 % z uskutečněných seminářů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omluvy na základě lékařského potvrzení (omluva a dodání potvrzení do 5-ti pracovních dnů ode dne nepřítomnosti)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2 prezentace na seminářích (max. </a:t>
            </a:r>
            <a:r>
              <a:rPr lang="cs-CZ" sz="3100" b="1" dirty="0">
                <a:solidFill>
                  <a:schemeClr val="accent2"/>
                </a:solidFill>
              </a:rPr>
              <a:t>30 bodů</a:t>
            </a:r>
            <a:r>
              <a:rPr lang="cs-CZ" sz="31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u="sng" dirty="0"/>
              <a:t>Volitelný</a:t>
            </a:r>
            <a:r>
              <a:rPr lang="cs-CZ" sz="3100" dirty="0"/>
              <a:t> průběžný test nebo krátká úvaha na zvolené téma (max. </a:t>
            </a:r>
            <a:r>
              <a:rPr lang="cs-CZ" sz="3100" b="1" dirty="0">
                <a:solidFill>
                  <a:schemeClr val="accent2"/>
                </a:solidFill>
              </a:rPr>
              <a:t>20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  <a:endParaRPr lang="cs-CZ" sz="3100" dirty="0"/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On-line zkouška prostřednictvím IS (max. </a:t>
            </a:r>
            <a:r>
              <a:rPr lang="cs-CZ" sz="3100" b="1" dirty="0">
                <a:solidFill>
                  <a:schemeClr val="accent2"/>
                </a:solidFill>
              </a:rPr>
              <a:t>50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2400" dirty="0"/>
              <a:t>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523736" y="2944587"/>
            <a:ext cx="5087073" cy="968826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BKREP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(včetně ISP+ERASMUS)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6344856" y="4488260"/>
            <a:ext cx="5826508" cy="2531377"/>
          </a:xfrm>
        </p:spPr>
        <p:txBody>
          <a:bodyPr>
            <a:normAutofit fontScale="775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u="sng" dirty="0"/>
              <a:t>Volitelné</a:t>
            </a:r>
            <a:r>
              <a:rPr lang="cs-CZ" sz="3100" dirty="0"/>
              <a:t> zpracování eseje/úvahy dle stanoveného tématu a zaslané emailem do oznámeného termínu (max. </a:t>
            </a:r>
            <a:r>
              <a:rPr lang="cs-CZ" sz="3100" b="1" dirty="0">
                <a:solidFill>
                  <a:schemeClr val="accent2"/>
                </a:solidFill>
              </a:rPr>
              <a:t>30 bodů</a:t>
            </a:r>
            <a:r>
              <a:rPr lang="cs-CZ" sz="31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On-line zkouška prostřednictvím IS          (max. </a:t>
            </a:r>
            <a:r>
              <a:rPr lang="cs-CZ" sz="3100" b="1" dirty="0">
                <a:solidFill>
                  <a:schemeClr val="accent2"/>
                </a:solidFill>
              </a:rPr>
              <a:t>70 bodů</a:t>
            </a:r>
            <a:r>
              <a:rPr lang="cs-CZ" sz="3100" dirty="0"/>
              <a:t>)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3100" dirty="0"/>
              <a:t>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</a:p>
          <a:p>
            <a:pPr marL="0" indent="0" algn="r">
              <a:lnSpc>
                <a:spcPct val="100000"/>
              </a:lnSpc>
              <a:buNone/>
            </a:pPr>
            <a:endParaRPr lang="cs-CZ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r">
              <a:lnSpc>
                <a:spcPct val="100000"/>
              </a:lnSpc>
              <a:buNone/>
            </a:pP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514C1B4-2966-4901-8976-1309595F3434}"/>
              </a:ext>
            </a:extLst>
          </p:cNvPr>
          <p:cNvSpPr txBox="1"/>
          <p:nvPr/>
        </p:nvSpPr>
        <p:spPr>
          <a:xfrm>
            <a:off x="4680458" y="1955900"/>
            <a:ext cx="6191794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Za případné další volitelné aktivity mohou studenti obdržet body navíc. Tyto body jsou nad rámec řádného hodnocení bodovaných aktivit uvedených v podmínkách absolvování předmětu.</a:t>
            </a:r>
          </a:p>
        </p:txBody>
      </p:sp>
    </p:spTree>
    <p:extLst>
      <p:ext uri="{BB962C8B-B14F-4D97-AF65-F5344CB8AC3E}">
        <p14:creationId xmlns:p14="http://schemas.microsoft.com/office/powerpoint/2010/main" val="103124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Celkové hodnocení předmětu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69818" y="1972491"/>
            <a:ext cx="11440990" cy="4885509"/>
          </a:xfrm>
        </p:spPr>
        <p:txBody>
          <a:bodyPr>
            <a:normAutofit lnSpcReduction="1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A = 100 –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B = 89 - 80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C= 79 –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D = 69 - 60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E = 59 – 55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F = 54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Prezenční studium: ke zkoušce je připuštěn pouze student, jenž má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splněnou docházku </a:t>
            </a:r>
            <a:r>
              <a:rPr lang="cs-CZ" sz="2800" dirty="0"/>
              <a:t>ze seminářů a na semináři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odprezentovanou svou práci (prezentaci/prezentace) </a:t>
            </a:r>
            <a:r>
              <a:rPr lang="cs-CZ" sz="2800" dirty="0"/>
              <a:t>na stanovené téma.</a:t>
            </a:r>
            <a:endParaRPr lang="en-US" sz="28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33E33DDE-8555-4E6F-B8A1-A34DB687ABC0}"/>
              </a:ext>
            </a:extLst>
          </p:cNvPr>
          <p:cNvSpPr/>
          <p:nvPr/>
        </p:nvSpPr>
        <p:spPr>
          <a:xfrm>
            <a:off x="6096000" y="3249543"/>
            <a:ext cx="6096000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student se musí zapsat na termín zkoušky, aby mohl vyplnit aktuální odpovědník (jinak je hodnocen vždy F)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pokud zjistíte, že jsem Vám špatně zapsala bodové či celkové hodnocení z předmětu nebo jeho aktivit, kontaktujte mne, individuálně co nejdříve vyřešíme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průběžné hodnocení studijních aktivit je k dispozici v IS s max. týdenním zpožděním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E032B52-1417-4040-8B04-2EB60D465BCA}"/>
              </a:ext>
            </a:extLst>
          </p:cNvPr>
          <p:cNvSpPr txBox="1"/>
          <p:nvPr/>
        </p:nvSpPr>
        <p:spPr>
          <a:xfrm>
            <a:off x="4284617" y="1792679"/>
            <a:ext cx="7907383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Zkouška má formu testovacích otázek (výběr správné varianty (variant), doplnění, ano/ne), jedna otázka 2 body. Prezenční studenti mají k dispozici 25 otázek na 8 minut, distanční studenti 35 otázek na 12 minut. Termíny zkoušek jsou k dispozici v průběhu března. Standardně vypisuji 6-7 termínů včetně jednoho „zkušebního“.</a:t>
            </a:r>
          </a:p>
        </p:txBody>
      </p:sp>
    </p:spTree>
    <p:extLst>
      <p:ext uri="{BB962C8B-B14F-4D97-AF65-F5344CB8AC3E}">
        <p14:creationId xmlns:p14="http://schemas.microsoft.com/office/powerpoint/2010/main" val="24980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81192" y="296214"/>
            <a:ext cx="11029616" cy="1506828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První (skupinová) Prezentace na semináři</a:t>
            </a:r>
            <a:b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(prezenční studium; BPREP); 15 bodů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803043"/>
            <a:ext cx="12192000" cy="4985684"/>
          </a:xfrm>
        </p:spPr>
        <p:txBody>
          <a:bodyPr>
            <a:normAutofit fontScale="92500" lnSpcReduction="20000"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2 - 4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student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jedna prezentace, 20 minut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 prezentace na seminář (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prezentace na jedno ze stanovených čtyř témat:</a:t>
            </a:r>
          </a:p>
          <a:p>
            <a:pPr marL="1810712" lvl="3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Vesnice roku</a:t>
            </a:r>
          </a:p>
          <a:p>
            <a:pPr marL="1810712" lvl="3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Labe – Odra – Dunaj</a:t>
            </a:r>
          </a:p>
          <a:p>
            <a:pPr marL="1810712" lvl="3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Regionální potravina</a:t>
            </a:r>
          </a:p>
          <a:p>
            <a:pPr marL="1810712" lvl="3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Via </a:t>
            </a:r>
            <a:r>
              <a:rPr lang="cs-CZ" sz="2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Czechia</a:t>
            </a: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projekt Cesta Českem</a:t>
            </a:r>
          </a:p>
          <a:p>
            <a:pPr marL="1810712" lvl="3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Regionální potravina</a:t>
            </a:r>
          </a:p>
          <a:p>
            <a:pPr marL="1810712" lvl="3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statut Památek UNESCO v ČR</a:t>
            </a:r>
          </a:p>
          <a:p>
            <a:pPr marL="1314725" lvl="2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představení problematiky, výhody, nevýhody, vztah k regionálnímu rozvoji, přínos a rizika pro společnost a region apod.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hodnotí se nápad, originalita, obsahová správnost, prezentace a přednes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nutné doplnit i použité zdroje na konci prezentace!!! </a:t>
            </a:r>
            <a:r>
              <a:rPr lang="cs-CZ" sz="2400" dirty="0"/>
              <a:t>(uvádět dle přílohy č. 5 Pokynu děkana č. 7/2018 pro úpravy, zveřejňování a ukládání VŠKP)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hotovou prezentaci je potřeba vložit do „Odevzdávárny“ v IS 2 dny předem (do neděle 7h ráno)</a:t>
            </a:r>
            <a:endParaRPr lang="cs-CZ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840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81192" y="296214"/>
            <a:ext cx="11029616" cy="1506828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druhá (individuální) Prezentace na semináři</a:t>
            </a:r>
            <a:b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(prezenční studium; BPREP); 15 bodů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944709"/>
            <a:ext cx="12071927" cy="4844017"/>
          </a:xfrm>
        </p:spPr>
        <p:txBody>
          <a:bodyPr>
            <a:normAutofit fontScale="92500"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student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jedna prezentace,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max. 10 minut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3-4 prezentace na seminář (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libovolná prezentace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o obci (městě),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ve které žiji v kontextu jejího potenciálu (či bariér) </a:t>
            </a:r>
          </a:p>
          <a:p>
            <a:pPr marL="1044725" lvl="1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občanská vybavenost, infrastruktura, brownfieldy, turistické atrakce, péče o krajinu, komunitní život, podnikatelské prostředí, aktivity pro volný čas, kultura, sport apod. </a:t>
            </a:r>
            <a:r>
              <a:rPr lang="cs-CZ" sz="20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000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vybrat co je nejzajímavější</a:t>
            </a:r>
            <a:r>
              <a:rPr lang="cs-CZ" sz="20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044725" lvl="1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proč si myslím, že v obci lidé chtějí/nechtějí bydlet</a:t>
            </a:r>
          </a:p>
          <a:p>
            <a:pPr marL="1044725" lvl="1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je v obci možné zlepšit a jak, co je špatně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propojení na studovaný předmět Regionální ekonomika a politika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hodnotí se nápad, originalita, obsahová správnost, prezentace a přednes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nutné doplnit i použité zdroje na konci prezentace!!! </a:t>
            </a:r>
            <a:r>
              <a:rPr lang="cs-CZ" sz="2400" dirty="0"/>
              <a:t>(uvádět dle přílohy č. 5 Pokynu děkana č. 3/2020 pro úpravy, zveřejňování a ukládání VŠKP)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hotovou prezentaci je potřeba vložit do „Odevzdávárny“ v IS 2 dny předem (do neděle 7h ráno)</a:t>
            </a:r>
            <a:endParaRPr lang="cs-CZ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442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bonusové Body navíc - BPREP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47782" y="2133600"/>
            <a:ext cx="7647445" cy="4724401"/>
          </a:xfrm>
        </p:spPr>
        <p:txBody>
          <a:bodyPr>
            <a:normAutofit fontScale="925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v průběhu semestru bude 3x realizovaná vědomostní soutěž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chemeClr val="accent5">
                    <a:lumMod val="50000"/>
                  </a:schemeClr>
                </a:solidFill>
              </a:rPr>
              <a:t>všeobecný přehled a problematika předmětu Regionální ekonomika a politika</a:t>
            </a:r>
          </a:p>
          <a:p>
            <a:pPr indent="-360000"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soutěží týmy dvou studentů proti sobě navzájem, resp. každý proti každému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nutno mít telefon nebo počítač s připojením k </a:t>
            </a:r>
            <a:r>
              <a:rPr lang="cs-CZ" sz="2400" b="1" dirty="0" err="1">
                <a:solidFill>
                  <a:schemeClr val="accent5">
                    <a:lumMod val="50000"/>
                  </a:schemeClr>
                </a:solidFill>
              </a:rPr>
              <a:t>wi-fi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hodnoceny jsou první tři místa: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chemeClr val="accent5">
                    <a:lumMod val="50000"/>
                  </a:schemeClr>
                </a:solidFill>
              </a:rPr>
              <a:t>1 místo: 3 body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chemeClr val="accent5">
                    <a:lumMod val="50000"/>
                  </a:schemeClr>
                </a:solidFill>
              </a:rPr>
              <a:t>2 místo: 2 body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chemeClr val="accent5">
                    <a:lumMod val="50000"/>
                  </a:schemeClr>
                </a:solidFill>
              </a:rPr>
              <a:t>3 místo: 1 bod</a:t>
            </a:r>
          </a:p>
          <a:p>
            <a:pPr marL="288900" indent="-342900"/>
            <a:r>
              <a:rPr lang="cs-CZ" sz="2400" b="1" dirty="0">
                <a:solidFill>
                  <a:schemeClr val="accent1"/>
                </a:solidFill>
              </a:rPr>
              <a:t>aplikace se jmenuje Kahoot.it (přihlásíte se vygenerovaným číslem a zaregistrujete se pod volitelným týmovým jménem)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7934037" y="2133599"/>
            <a:ext cx="3867610" cy="4724401"/>
          </a:xfrm>
        </p:spPr>
        <p:txBody>
          <a:bodyPr>
            <a:normAutofit fontScale="92500" lnSpcReduction="20000"/>
          </a:bodyPr>
          <a:lstStyle/>
          <a:p>
            <a:pPr marL="403200" indent="-360000">
              <a:buFont typeface="Wingdings" panose="05000000000000000000" pitchFamily="2" charset="2"/>
              <a:buChar char="§"/>
            </a:pPr>
            <a:r>
              <a:rPr lang="cs-CZ" sz="2500" b="1" strike="sngStrike" dirty="0">
                <a:solidFill>
                  <a:schemeClr val="accent4">
                    <a:lumMod val="50000"/>
                  </a:schemeClr>
                </a:solidFill>
              </a:rPr>
              <a:t>občasný brainstorming k probírané problematice předmětu </a:t>
            </a:r>
          </a:p>
          <a:p>
            <a:pPr marL="727200" lvl="1" indent="-360000">
              <a:buFont typeface="Wingdings" panose="05000000000000000000" pitchFamily="2" charset="2"/>
              <a:buChar char="§"/>
            </a:pPr>
            <a:r>
              <a:rPr lang="cs-CZ" sz="2100" b="1" strike="sngStrike" dirty="0">
                <a:solidFill>
                  <a:schemeClr val="accent4">
                    <a:lumMod val="50000"/>
                  </a:schemeClr>
                </a:solidFill>
              </a:rPr>
              <a:t>práce ve dvojicích/skupině</a:t>
            </a:r>
          </a:p>
          <a:p>
            <a:pPr marL="727200" lvl="1" indent="-360000">
              <a:buFont typeface="Wingdings" panose="05000000000000000000" pitchFamily="2" charset="2"/>
              <a:buChar char="§"/>
            </a:pPr>
            <a:r>
              <a:rPr lang="cs-CZ" sz="2100" b="1" strike="sngStrike" dirty="0">
                <a:solidFill>
                  <a:schemeClr val="accent4">
                    <a:lumMod val="50000"/>
                  </a:schemeClr>
                </a:solidFill>
              </a:rPr>
              <a:t>na přednášce či semináři</a:t>
            </a:r>
          </a:p>
          <a:p>
            <a:pPr marL="727200" lvl="1" indent="-360000">
              <a:buFont typeface="Wingdings" panose="05000000000000000000" pitchFamily="2" charset="2"/>
              <a:buChar char="§"/>
            </a:pPr>
            <a:r>
              <a:rPr lang="cs-CZ" sz="2100" b="1" strike="sngStrike" dirty="0">
                <a:solidFill>
                  <a:schemeClr val="accent4">
                    <a:lumMod val="50000"/>
                  </a:schemeClr>
                </a:solidFill>
              </a:rPr>
              <a:t>nejlepší varianta: 2 body</a:t>
            </a:r>
          </a:p>
          <a:p>
            <a:pPr marL="727200" lvl="1" indent="-360000">
              <a:buFont typeface="Wingdings" panose="05000000000000000000" pitchFamily="2" charset="2"/>
              <a:buChar char="§"/>
            </a:pPr>
            <a:endParaRPr lang="cs-CZ" sz="2100" b="1" strike="sngStrike" dirty="0">
              <a:solidFill>
                <a:schemeClr val="accent5">
                  <a:lumMod val="50000"/>
                </a:schemeClr>
              </a:solidFill>
            </a:endParaRPr>
          </a:p>
          <a:p>
            <a:pPr marL="403200" indent="-360000">
              <a:buFont typeface="Wingdings" panose="05000000000000000000" pitchFamily="2" charset="2"/>
              <a:buChar char="§"/>
            </a:pPr>
            <a:r>
              <a:rPr lang="cs-CZ" sz="2300" b="1" strike="sngStrike" dirty="0">
                <a:solidFill>
                  <a:schemeClr val="accent6">
                    <a:lumMod val="50000"/>
                  </a:schemeClr>
                </a:solidFill>
              </a:rPr>
              <a:t>stanovená aktivita na další hodinu</a:t>
            </a:r>
          </a:p>
          <a:p>
            <a:pPr marL="727200" lvl="1" indent="-360000">
              <a:buFont typeface="Wingdings" panose="05000000000000000000" pitchFamily="2" charset="2"/>
              <a:buChar char="§"/>
            </a:pPr>
            <a:r>
              <a:rPr lang="cs-CZ" sz="2100" b="1" strike="sngStrike" dirty="0">
                <a:solidFill>
                  <a:schemeClr val="accent6">
                    <a:lumMod val="50000"/>
                  </a:schemeClr>
                </a:solidFill>
              </a:rPr>
              <a:t>vyhledávání informací doma a prezentace/diskuze na přednášce či semináři</a:t>
            </a:r>
          </a:p>
          <a:p>
            <a:pPr marL="727200" lvl="1" indent="-360000">
              <a:buFont typeface="Wingdings" panose="05000000000000000000" pitchFamily="2" charset="2"/>
              <a:buChar char="§"/>
            </a:pPr>
            <a:r>
              <a:rPr lang="cs-CZ" sz="2100" b="1" strike="sngStrike" dirty="0">
                <a:solidFill>
                  <a:schemeClr val="accent6">
                    <a:lumMod val="50000"/>
                  </a:schemeClr>
                </a:solidFill>
              </a:rPr>
              <a:t>nejlepší varianta: 2 body</a:t>
            </a:r>
          </a:p>
        </p:txBody>
      </p:sp>
    </p:spTree>
    <p:extLst>
      <p:ext uri="{BB962C8B-B14F-4D97-AF65-F5344CB8AC3E}">
        <p14:creationId xmlns:p14="http://schemas.microsoft.com/office/powerpoint/2010/main" val="1812691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81192" y="296214"/>
            <a:ext cx="11029616" cy="1506828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Esej, resp. úvaha</a:t>
            </a:r>
            <a:b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(ISP, Erasmus, </a:t>
            </a:r>
            <a:r>
              <a:rPr lang="cs-CZ" sz="3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Kombinované studium - BKREP</a:t>
            </a:r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2009104"/>
            <a:ext cx="12192000" cy="4726546"/>
          </a:xfrm>
          <a:noFill/>
        </p:spPr>
        <p:txBody>
          <a:bodyPr>
            <a:normAutofit fontScale="92500" lnSpcReduction="20000"/>
          </a:bodyPr>
          <a:lstStyle/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cca 2 strany čistého textu (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Times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New Roman, vel. písma12, jednoduché řádkování)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celkem max. 4 strany se všemi náležitostmi….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bude hodnocena obsahová strana a formální úprava textu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doporučuji se seznámit s tím, co to esej je a jaké má náležitosti (pokud práce nebude esejí nebude hodnocena!), např. http://www.cemach.cz/jak-napsat-dobry-esej, totéž platí pro úvahu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také budou hodnoceny použité zdroje (uvádět dle přílohy č. 5 Pokynu děkana č. 3/2020 pro úpravy, zveřejňování a ukládání VŠKP)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hotovou esej/úvahu je potřeba vložit do „Odevzdávárny“ v IS do </a:t>
            </a:r>
            <a:r>
              <a:rPr lang="cs-CZ" sz="2400" b="1" dirty="0">
                <a:solidFill>
                  <a:srgbClr val="C00000"/>
                </a:solidFill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15.4.2022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zpracování eseje/úvahy je pro kombinovanou formu studia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dobrovolné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(to neplatí pro ISP a ERASMUS!)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téma: 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je potřeba ve Vaší obci zlepšit, aby se zvýšila kvalita bydlení pro její občany?   </a:t>
            </a:r>
            <a:r>
              <a:rPr lang="cs-CZ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(prosím uvést název obce, o kterou se jedná)</a:t>
            </a:r>
            <a:endParaRPr lang="cs-CZ" sz="2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704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1892" y="150126"/>
            <a:ext cx="11148290" cy="163711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seminářů</a:t>
            </a:r>
            <a:endParaRPr lang="en-US" sz="3200" b="1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739098"/>
              </p:ext>
            </p:extLst>
          </p:nvPr>
        </p:nvGraphicFramePr>
        <p:xfrm>
          <a:off x="323971" y="1991154"/>
          <a:ext cx="11286837" cy="4544088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733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7309">
                  <a:extLst>
                    <a:ext uri="{9D8B030D-6E8A-4147-A177-3AD203B41FA5}">
                      <a16:colId xmlns:a16="http://schemas.microsoft.com/office/drawing/2014/main" val="1540576575"/>
                    </a:ext>
                  </a:extLst>
                </a:gridCol>
                <a:gridCol w="9005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4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effectLst/>
                        </a:rPr>
                        <a:t>2</a:t>
                      </a:r>
                      <a:r>
                        <a:rPr lang="cs-CZ" sz="2000" b="0" dirty="0">
                          <a:effectLst/>
                        </a:rPr>
                        <a:t>2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r>
                        <a:rPr lang="cs-CZ" sz="2000" b="0" dirty="0">
                          <a:effectLst/>
                        </a:rPr>
                        <a:t>2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Úvodní přednáška, semináře odpadají. </a:t>
                      </a:r>
                      <a:endParaRPr lang="en-US" sz="2000" b="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Soutěž 1. </a:t>
                      </a:r>
                      <a:r>
                        <a:rPr lang="cs-CZ" sz="20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Ukázková prezentace. </a:t>
                      </a:r>
                      <a:r>
                        <a:rPr lang="cs-CZ" sz="2000" b="0" dirty="0">
                          <a:effectLst/>
                        </a:rPr>
                        <a:t>Výběr termínu prezentací a tématu (obce).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8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3.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Skupinová prezentace </a:t>
                      </a:r>
                      <a:r>
                        <a:rPr lang="cs-CZ" sz="2000" b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studentů.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i="0" dirty="0">
                          <a:effectLst/>
                        </a:rPr>
                        <a:t>1</a:t>
                      </a:r>
                      <a:r>
                        <a:rPr lang="cs-CZ" sz="2000" b="0" i="0" dirty="0">
                          <a:effectLst/>
                        </a:rPr>
                        <a:t>5</a:t>
                      </a:r>
                      <a:r>
                        <a:rPr lang="en-US" sz="2000" b="0" i="0" dirty="0">
                          <a:effectLst/>
                        </a:rPr>
                        <a:t>.</a:t>
                      </a:r>
                      <a:r>
                        <a:rPr lang="cs-CZ" sz="2000" b="0" i="0" dirty="0">
                          <a:effectLst/>
                        </a:rPr>
                        <a:t>3</a:t>
                      </a:r>
                      <a:r>
                        <a:rPr lang="en-US" sz="2000" b="0" i="0" dirty="0">
                          <a:effectLst/>
                        </a:rPr>
                        <a:t>.</a:t>
                      </a:r>
                      <a:endParaRPr lang="en-US" sz="20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Skupinová prezentace studentů.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i="0" dirty="0">
                          <a:effectLst/>
                        </a:rPr>
                        <a:t>22</a:t>
                      </a:r>
                      <a:r>
                        <a:rPr lang="en-US" sz="2000" b="0" i="0" dirty="0">
                          <a:effectLst/>
                        </a:rPr>
                        <a:t>.</a:t>
                      </a:r>
                      <a:r>
                        <a:rPr lang="cs-CZ" sz="2000" b="0" i="0" dirty="0">
                          <a:effectLst/>
                        </a:rPr>
                        <a:t>3</a:t>
                      </a:r>
                      <a:r>
                        <a:rPr lang="en-US" sz="2000" b="0" i="0" dirty="0">
                          <a:effectLst/>
                        </a:rPr>
                        <a:t>.</a:t>
                      </a:r>
                      <a:endParaRPr lang="en-US" sz="20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Skupinová prezentace studentů.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29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r>
                        <a:rPr lang="cs-CZ" sz="2000" b="1" i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9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5.4.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 </a:t>
                      </a:r>
                      <a:r>
                        <a:rPr lang="cs-CZ" sz="2000" b="1" i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Soutěž 2.</a:t>
                      </a:r>
                      <a:r>
                        <a:rPr lang="cs-CZ" sz="2000" b="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(na přednášce test)</a:t>
                      </a:r>
                      <a:r>
                        <a:rPr lang="cs-CZ" sz="2000" b="1" i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12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 </a:t>
                      </a:r>
                      <a:endParaRPr lang="en-US" sz="2000" b="1" i="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5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19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r>
                        <a:rPr lang="cs-CZ" sz="2000" dirty="0">
                          <a:effectLst/>
                        </a:rPr>
                        <a:t>6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Služební cesta, seminář se ruší.</a:t>
                      </a:r>
                      <a:endParaRPr lang="en-US" sz="2000" b="1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5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Soutěž 3.</a:t>
                      </a: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Neformální diskuze k SZZ.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</a:rPr>
                        <a:t>10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r>
                        <a:rPr lang="cs-CZ" sz="2000" b="0" dirty="0">
                          <a:effectLst/>
                        </a:rPr>
                        <a:t>5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Náhradní termíny na prezentace. Konzultace.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17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5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i="1" dirty="0">
                          <a:solidFill>
                            <a:schemeClr val="tx1"/>
                          </a:solidFill>
                          <a:effectLst/>
                        </a:rPr>
                        <a:t>Zkouškový termín, případně konzultace.</a:t>
                      </a:r>
                      <a:endParaRPr lang="en-US" sz="20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0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TM03457464[[fn=Dividendy]]</Template>
  <TotalTime>622</TotalTime>
  <Words>2000</Words>
  <Application>Microsoft Office PowerPoint</Application>
  <PresentationFormat>Širokoúhlá obrazovka</PresentationFormat>
  <Paragraphs>229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Gill Sans MT</vt:lpstr>
      <vt:lpstr>Times New Roman</vt:lpstr>
      <vt:lpstr>Wingdings</vt:lpstr>
      <vt:lpstr>Wingdings 2</vt:lpstr>
      <vt:lpstr>Dividenda</vt:lpstr>
      <vt:lpstr>Regionální ekonomika a politika</vt:lpstr>
      <vt:lpstr>Prezentace aplikace PowerPoint</vt:lpstr>
      <vt:lpstr>Podmínky absolvování</vt:lpstr>
      <vt:lpstr>Celkové hodnocení předmětu</vt:lpstr>
      <vt:lpstr>První (skupinová) Prezentace na semináři (prezenční studium; BPREP); 15 bodů</vt:lpstr>
      <vt:lpstr>druhá (individuální) Prezentace na semináři (prezenční studium; BPREP); 15 bodů</vt:lpstr>
      <vt:lpstr>bonusové Body navíc - BPREP</vt:lpstr>
      <vt:lpstr>Esej, resp. úvaha (ISP, Erasmus, Kombinované studium - BKREP)</vt:lpstr>
      <vt:lpstr>ROZPIS seminářů</vt:lpstr>
      <vt:lpstr>Harmonogram přednášek</vt:lpstr>
      <vt:lpstr>Obsah předmětu</vt:lpstr>
      <vt:lpstr>Základní a doporučené zdroje</vt:lpstr>
      <vt:lpstr>Další doporučené zdroje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tur0001</cp:lastModifiedBy>
  <cp:revision>129</cp:revision>
  <cp:lastPrinted>2018-02-12T08:12:35Z</cp:lastPrinted>
  <dcterms:created xsi:type="dcterms:W3CDTF">2017-12-11T08:34:25Z</dcterms:created>
  <dcterms:modified xsi:type="dcterms:W3CDTF">2022-02-03T19:55:31Z</dcterms:modified>
</cp:coreProperties>
</file>