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9" r:id="rId4"/>
    <p:sldId id="296" r:id="rId5"/>
    <p:sldId id="283" r:id="rId6"/>
    <p:sldId id="281" r:id="rId7"/>
    <p:sldId id="295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2" d="100"/>
          <a:sy n="92" d="100"/>
        </p:scale>
        <p:origin x="20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(BKVEP)</a:t>
            </a:r>
            <a:r>
              <a:rPr lang="cs-CZ" sz="6000" dirty="0">
                <a:solidFill>
                  <a:schemeClr val="tx1"/>
                </a:solidFill>
              </a:rPr>
              <a:t>         </a:t>
            </a: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31460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Doc. Mgr. Ing. Michal Tvrdoň, Ph.D.</a:t>
            </a:r>
          </a:p>
          <a:p>
            <a:pPr>
              <a:spcAft>
                <a:spcPts val="1200"/>
              </a:spcAft>
              <a:buNone/>
            </a:pPr>
            <a:r>
              <a:rPr lang="cs-CZ" sz="3200" b="1" i="1" dirty="0"/>
              <a:t>PŘEDNÁŠKY</a:t>
            </a:r>
            <a:endParaRPr lang="cs-CZ" sz="3200" dirty="0"/>
          </a:p>
          <a:p>
            <a:pPr marL="893763" indent="0">
              <a:buNone/>
            </a:pPr>
            <a:r>
              <a:rPr lang="cs-CZ" sz="3200" dirty="0"/>
              <a:t>Ing. Eva Kotlánová, Ph.D.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/>
              <a:t>		kancelář A234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/>
              <a:t>		</a:t>
            </a:r>
            <a:r>
              <a:rPr lang="cs-CZ" sz="2800" dirty="0">
                <a:hlinkClick r:id="rId3"/>
              </a:rPr>
              <a:t>kotlanova@opf.slu.cz</a:t>
            </a:r>
            <a:endParaRPr lang="cs-CZ" sz="2800" dirty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/>
              <a:t>		</a:t>
            </a:r>
            <a:r>
              <a:rPr lang="cs-CZ" sz="2800" u="sng" dirty="0" err="1"/>
              <a:t>Konz</a:t>
            </a:r>
            <a:r>
              <a:rPr lang="cs-CZ" sz="2800" u="sng" dirty="0"/>
              <a:t>. h.</a:t>
            </a:r>
            <a:r>
              <a:rPr lang="cs-CZ" sz="2800" dirty="0"/>
              <a:t>:  </a:t>
            </a:r>
            <a:r>
              <a:rPr lang="cs-CZ" b="1" dirty="0">
                <a:solidFill>
                  <a:prstClr val="black"/>
                </a:solidFill>
              </a:rPr>
              <a:t>út </a:t>
            </a:r>
            <a:r>
              <a:rPr lang="es-ES" b="1" dirty="0">
                <a:solidFill>
                  <a:prstClr val="black"/>
                </a:solidFill>
              </a:rPr>
              <a:t> </a:t>
            </a:r>
            <a:r>
              <a:rPr lang="cs-CZ" b="1" dirty="0">
                <a:solidFill>
                  <a:prstClr val="black"/>
                </a:solidFill>
              </a:rPr>
              <a:t>     9</a:t>
            </a:r>
            <a:r>
              <a:rPr lang="es-ES" b="1" dirty="0">
                <a:solidFill>
                  <a:prstClr val="black"/>
                </a:solidFill>
              </a:rPr>
              <a:t>.</a:t>
            </a:r>
            <a:r>
              <a:rPr lang="cs-CZ" b="1" dirty="0">
                <a:solidFill>
                  <a:prstClr val="black"/>
                </a:solidFill>
              </a:rPr>
              <a:t>4</a:t>
            </a:r>
            <a:r>
              <a:rPr lang="es-ES" b="1" dirty="0">
                <a:solidFill>
                  <a:prstClr val="black"/>
                </a:solidFill>
              </a:rPr>
              <a:t>0 - 1</a:t>
            </a:r>
            <a:r>
              <a:rPr lang="cs-CZ" b="1" dirty="0">
                <a:solidFill>
                  <a:prstClr val="black"/>
                </a:solidFill>
              </a:rPr>
              <a:t>1</a:t>
            </a:r>
            <a:r>
              <a:rPr lang="es-ES" b="1" dirty="0">
                <a:solidFill>
                  <a:prstClr val="black"/>
                </a:solidFill>
              </a:rPr>
              <a:t>.00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None/>
            </a:pPr>
            <a:r>
              <a:rPr lang="cs-CZ" b="1" dirty="0">
                <a:solidFill>
                  <a:prstClr val="black"/>
                </a:solidFill>
              </a:rPr>
              <a:t>                                  s</a:t>
            </a:r>
            <a:r>
              <a:rPr lang="es-ES" b="1" dirty="0">
                <a:solidFill>
                  <a:prstClr val="black"/>
                </a:solidFill>
              </a:rPr>
              <a:t>t </a:t>
            </a: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es-ES" b="1" dirty="0">
                <a:solidFill>
                  <a:prstClr val="black"/>
                </a:solidFill>
              </a:rPr>
              <a:t>   1</a:t>
            </a:r>
            <a:r>
              <a:rPr lang="cs-CZ" b="1" dirty="0">
                <a:solidFill>
                  <a:prstClr val="black"/>
                </a:solidFill>
              </a:rPr>
              <a:t>3</a:t>
            </a:r>
            <a:r>
              <a:rPr lang="es-ES" b="1" dirty="0">
                <a:solidFill>
                  <a:prstClr val="black"/>
                </a:solidFill>
              </a:rPr>
              <a:t>.30 - 1</a:t>
            </a:r>
            <a:r>
              <a:rPr lang="cs-CZ" b="1" dirty="0">
                <a:solidFill>
                  <a:prstClr val="black"/>
                </a:solidFill>
              </a:rPr>
              <a:t>4</a:t>
            </a:r>
            <a:r>
              <a:rPr lang="es-ES" b="1" dirty="0">
                <a:solidFill>
                  <a:prstClr val="black"/>
                </a:solidFill>
              </a:rPr>
              <a:t>.30</a:t>
            </a:r>
            <a:endParaRPr lang="cs-CZ" b="1" dirty="0">
              <a:solidFill>
                <a:prstClr val="black"/>
              </a:solidFill>
            </a:endParaRPr>
          </a:p>
          <a:p>
            <a:pPr marL="2327275" lvl="0" indent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b="1" dirty="0">
                <a:solidFill>
                  <a:prstClr val="black"/>
                </a:solidFill>
              </a:rPr>
              <a:t>Kombi forma dle dohody</a:t>
            </a:r>
          </a:p>
          <a:p>
            <a:pPr>
              <a:spcBef>
                <a:spcPts val="0"/>
              </a:spcBef>
              <a:buNone/>
            </a:pPr>
            <a:endParaRPr lang="cs-CZ" sz="2800" dirty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letní semestr 2021/2022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bakalářského kombinovaného studia rozsah předmětu:  2 + 0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zkouška (+ průběžný test)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Témata, kterým se budeme věnovat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Úvod do makroekonomie</a:t>
            </a:r>
          </a:p>
          <a:p>
            <a:pPr>
              <a:spcAft>
                <a:spcPts val="600"/>
              </a:spcAft>
            </a:pPr>
            <a:r>
              <a:rPr lang="cs-CZ" dirty="0"/>
              <a:t>Hospodářský výkon země</a:t>
            </a:r>
          </a:p>
          <a:p>
            <a:pPr>
              <a:spcAft>
                <a:spcPts val="600"/>
              </a:spcAft>
            </a:pPr>
            <a:r>
              <a:rPr lang="cs-CZ" dirty="0"/>
              <a:t>Peníze, trh peněz a inflace</a:t>
            </a:r>
          </a:p>
          <a:p>
            <a:pPr>
              <a:spcAft>
                <a:spcPts val="600"/>
              </a:spcAft>
            </a:pPr>
            <a:r>
              <a:rPr lang="cs-CZ" dirty="0"/>
              <a:t>Trh práce a nezaměstnanost</a:t>
            </a:r>
          </a:p>
          <a:p>
            <a:pPr>
              <a:spcAft>
                <a:spcPts val="600"/>
              </a:spcAft>
            </a:pPr>
            <a:r>
              <a:rPr lang="cs-CZ" dirty="0"/>
              <a:t>Model AS-AD</a:t>
            </a:r>
          </a:p>
          <a:p>
            <a:pPr>
              <a:spcAft>
                <a:spcPts val="600"/>
              </a:spcAft>
            </a:pPr>
            <a:r>
              <a:rPr lang="cs-CZ" dirty="0"/>
              <a:t>Fiskální politiky</a:t>
            </a:r>
          </a:p>
          <a:p>
            <a:pPr>
              <a:spcAft>
                <a:spcPts val="600"/>
              </a:spcAft>
            </a:pPr>
            <a:r>
              <a:rPr lang="cs-CZ" dirty="0"/>
              <a:t>Monetární politika</a:t>
            </a:r>
          </a:p>
          <a:p>
            <a:pPr>
              <a:spcAft>
                <a:spcPts val="600"/>
              </a:spcAft>
            </a:pPr>
            <a:r>
              <a:rPr lang="cs-CZ" dirty="0"/>
              <a:t>Vzájemné ekonomické vztahy zemí</a:t>
            </a:r>
          </a:p>
          <a:p>
            <a:pPr>
              <a:spcAft>
                <a:spcPts val="600"/>
              </a:spcAft>
            </a:pPr>
            <a:r>
              <a:rPr lang="cs-CZ" dirty="0"/>
              <a:t>Evropská unie</a:t>
            </a:r>
          </a:p>
        </p:txBody>
      </p:sp>
    </p:spTree>
    <p:extLst>
      <p:ext uri="{BB962C8B-B14F-4D97-AF65-F5344CB8AC3E}">
        <p14:creationId xmlns:p14="http://schemas.microsoft.com/office/powerpoint/2010/main" val="258576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7150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b="1" dirty="0"/>
              <a:t>Pro připuštění studenta ke zkoušce nejsou stanoveny žádné zvláštní podmínky</a:t>
            </a:r>
          </a:p>
          <a:p>
            <a:pPr algn="just">
              <a:spcAft>
                <a:spcPts val="600"/>
              </a:spcAft>
            </a:pPr>
            <a:r>
              <a:rPr lang="cs-CZ" sz="2600" b="1" dirty="0"/>
              <a:t>Celkově </a:t>
            </a:r>
            <a:r>
              <a:rPr lang="cs-CZ" sz="2600" dirty="0"/>
              <a:t>lze v předmětu získat </a:t>
            </a:r>
            <a:r>
              <a:rPr lang="cs-CZ" sz="2600" b="1" dirty="0"/>
              <a:t>100 bodů</a:t>
            </a:r>
            <a:r>
              <a:rPr lang="cs-CZ" sz="2600" dirty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30 bodů </a:t>
            </a:r>
            <a:r>
              <a:rPr lang="cs-CZ" sz="2600" dirty="0"/>
              <a:t>–</a:t>
            </a:r>
            <a:r>
              <a:rPr lang="cs-CZ" sz="2600" b="1" dirty="0"/>
              <a:t> </a:t>
            </a:r>
            <a:r>
              <a:rPr lang="cs-CZ" sz="2600" dirty="0"/>
              <a:t>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70 bodů </a:t>
            </a:r>
            <a:r>
              <a:rPr lang="cs-CZ" sz="2600" dirty="0"/>
              <a:t>– kombinovaná zkouška (teorie)</a:t>
            </a:r>
          </a:p>
          <a:p>
            <a:pPr algn="just">
              <a:spcAft>
                <a:spcPts val="600"/>
              </a:spcAft>
            </a:pPr>
            <a:r>
              <a:rPr lang="cs-CZ" sz="2600" b="1" dirty="0"/>
              <a:t>Průběžný test</a:t>
            </a:r>
          </a:p>
          <a:p>
            <a:pPr marL="1262063" indent="-3603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Budeme psát </a:t>
            </a:r>
            <a:r>
              <a:rPr lang="cs-CZ" sz="2600" b="1" dirty="0">
                <a:solidFill>
                  <a:srgbClr val="FF0000"/>
                </a:solidFill>
              </a:rPr>
              <a:t>online v prostředí IS v pátek 29.4</a:t>
            </a:r>
            <a:r>
              <a:rPr lang="cs-CZ" sz="2600" dirty="0"/>
              <a:t>. (teorie, grafy), </a:t>
            </a:r>
            <a:r>
              <a:rPr lang="cs-CZ" sz="2600" b="1" dirty="0">
                <a:solidFill>
                  <a:srgbClr val="FF0000"/>
                </a:solidFill>
              </a:rPr>
              <a:t>další informace budou zaslány mailem</a:t>
            </a:r>
          </a:p>
          <a:p>
            <a:pPr marL="1262063" indent="-3603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Test je dobrovolný, náplní bude do té doby probraná látka 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</a:rPr>
              <a:t>Závěrečná klasifikace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93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92 – 85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84 – 77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76 – 69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68 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59 –   0 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TVRDOŇ, M., 2019. Vnější ekonomické prostředí. Opora ve formátu </a:t>
            </a:r>
            <a:r>
              <a:rPr lang="cs-CZ" sz="2800" dirty="0" err="1"/>
              <a:t>pdf</a:t>
            </a:r>
            <a:r>
              <a:rPr lang="cs-CZ" sz="28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JUREČKA,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PELLEŠOVÁ, P., 2014. </a:t>
            </a:r>
            <a:r>
              <a:rPr lang="cs-CZ" sz="2800" i="1" dirty="0"/>
              <a:t>Obecná ekonomie II</a:t>
            </a:r>
            <a:r>
              <a:rPr lang="cs-CZ" sz="2800" dirty="0"/>
              <a:t>. Karviná: SU OPF. ISBN 978-80-7248-959-6.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/>
              <a:t>LINDAUER, J., 2012. </a:t>
            </a:r>
            <a:r>
              <a:rPr lang="cs-CZ" sz="2800" i="1" dirty="0" err="1"/>
              <a:t>Macroeconomics</a:t>
            </a:r>
            <a:r>
              <a:rPr lang="cs-CZ" sz="2800" dirty="0"/>
              <a:t>. </a:t>
            </a:r>
            <a:r>
              <a:rPr lang="cs-CZ" sz="2800" dirty="0" err="1"/>
              <a:t>Bloomington</a:t>
            </a:r>
            <a:r>
              <a:rPr lang="cs-CZ" sz="2800" dirty="0"/>
              <a:t>: </a:t>
            </a:r>
            <a:r>
              <a:rPr lang="cs-CZ" sz="2800" dirty="0" err="1"/>
              <a:t>Claremont-Howard</a:t>
            </a:r>
            <a:r>
              <a:rPr lang="cs-CZ" sz="2800" dirty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MANKIW, N. G., 2009. </a:t>
            </a:r>
            <a:r>
              <a:rPr lang="cs-CZ" sz="2800" i="1" dirty="0"/>
              <a:t>Zásady 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TVRDOŇ, M., 2014. </a:t>
            </a:r>
            <a:r>
              <a:rPr lang="cs-CZ" sz="2800" i="1" dirty="0"/>
              <a:t>Evropská unie</a:t>
            </a:r>
            <a:r>
              <a:rPr lang="cs-CZ" sz="2800" dirty="0"/>
              <a:t>. Karviná: SU OPF. ISBN 978-80-7510-080-1.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733</TotalTime>
  <Words>380</Words>
  <Application>Microsoft Office PowerPoint</Application>
  <PresentationFormat>Předvádění na obrazovce (4:3)</PresentationFormat>
  <Paragraphs>60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(BKVEP)           LS 2021/2022</vt:lpstr>
      <vt:lpstr>Zajištění výuky</vt:lpstr>
      <vt:lpstr>Charakteristika předmětu</vt:lpstr>
      <vt:lpstr>Témata, kterým se budeme věnovat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175</cp:revision>
  <cp:lastPrinted>2020-02-24T07:43:52Z</cp:lastPrinted>
  <dcterms:created xsi:type="dcterms:W3CDTF">2015-02-19T14:22:13Z</dcterms:created>
  <dcterms:modified xsi:type="dcterms:W3CDTF">2022-02-24T10:10:21Z</dcterms:modified>
</cp:coreProperties>
</file>