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chemeClr val="tx1"/>
                </a:solidFill>
              </a:rPr>
              <a:t>Hospodářská politika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(BKZHP)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/>
              <a:t>Letní semestr 2021/2022</a:t>
            </a:r>
          </a:p>
          <a:p>
            <a:pPr marL="354013" indent="-354013"/>
            <a:r>
              <a:rPr lang="cs-CZ" sz="3200" i="1" dirty="0"/>
              <a:t>Rozsah předmětu</a:t>
            </a:r>
            <a:r>
              <a:rPr lang="cs-CZ" sz="3200" dirty="0"/>
              <a:t>: 2+0</a:t>
            </a:r>
          </a:p>
          <a:p>
            <a:pPr marL="354013" indent="-354013"/>
            <a:r>
              <a:rPr lang="cs-CZ" sz="3200" b="1" i="1" dirty="0"/>
              <a:t>Ukončení:</a:t>
            </a:r>
            <a:r>
              <a:rPr lang="cs-CZ" sz="3200" dirty="0"/>
              <a:t> kombinovaná zkouška (+ průběžný test)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/>
              <a:t>Garant předmětu</a:t>
            </a:r>
            <a:r>
              <a:rPr lang="cs-CZ" dirty="0"/>
              <a:t>: 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Přednášející</a:t>
            </a:r>
            <a:r>
              <a:rPr lang="cs-CZ" dirty="0"/>
              <a:t>: 	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r>
              <a:rPr lang="cs-CZ" b="1" dirty="0"/>
              <a:t>			katedra ekonomie a veřejné správy</a:t>
            </a:r>
          </a:p>
          <a:p>
            <a:pPr>
              <a:buNone/>
            </a:pPr>
            <a:r>
              <a:rPr lang="cs-CZ" b="1" dirty="0"/>
              <a:t>			kancelář A234</a:t>
            </a:r>
          </a:p>
          <a:p>
            <a:pPr>
              <a:buNone/>
            </a:pPr>
            <a:r>
              <a:rPr lang="cs-CZ" b="1" dirty="0"/>
              <a:t>			tel.: 596398347</a:t>
            </a:r>
          </a:p>
          <a:p>
            <a:pPr>
              <a:buNone/>
            </a:pPr>
            <a:r>
              <a:rPr lang="cs-CZ" b="1" dirty="0"/>
              <a:t>			email: </a:t>
            </a:r>
            <a:r>
              <a:rPr lang="cs-CZ" b="1" dirty="0" err="1">
                <a:hlinkClick r:id="rId2"/>
              </a:rPr>
              <a:t>kotlanova</a:t>
            </a:r>
            <a:r>
              <a:rPr lang="cs-CZ" b="1" dirty="0">
                <a:hlinkClick r:id="rId2"/>
              </a:rPr>
              <a:t>@</a:t>
            </a:r>
            <a:r>
              <a:rPr lang="cs-CZ" b="1" dirty="0" err="1">
                <a:hlinkClick r:id="rId2"/>
              </a:rPr>
              <a:t>opf.slu.cz</a:t>
            </a:r>
            <a:endParaRPr lang="cs-CZ" b="1" dirty="0"/>
          </a:p>
          <a:p>
            <a:pPr>
              <a:buNone/>
            </a:pPr>
            <a:r>
              <a:rPr lang="cs-CZ" b="1" dirty="0"/>
              <a:t>			konzultační hodiny:  </a:t>
            </a:r>
            <a:r>
              <a:rPr lang="cs-CZ" sz="2000" b="1" dirty="0"/>
              <a:t>Úterý</a:t>
            </a:r>
            <a:r>
              <a:rPr lang="es-ES" sz="2000" b="1" dirty="0"/>
              <a:t>  </a:t>
            </a:r>
            <a:r>
              <a:rPr lang="cs-CZ" sz="2000" b="1" dirty="0"/>
              <a:t>       9</a:t>
            </a:r>
            <a:r>
              <a:rPr lang="es-ES" sz="2000" b="1" dirty="0"/>
              <a:t>.</a:t>
            </a:r>
            <a:r>
              <a:rPr lang="cs-CZ" sz="2000" b="1" dirty="0"/>
              <a:t>45</a:t>
            </a:r>
            <a:r>
              <a:rPr lang="es-ES" sz="2000" b="1" dirty="0"/>
              <a:t> - 1</a:t>
            </a:r>
            <a:r>
              <a:rPr lang="cs-CZ" sz="2000" b="1" dirty="0"/>
              <a:t>1</a:t>
            </a:r>
            <a:r>
              <a:rPr lang="es-ES" sz="2000" b="1" dirty="0"/>
              <a:t>.00</a:t>
            </a:r>
          </a:p>
          <a:p>
            <a:pPr>
              <a:spcAft>
                <a:spcPts val="1200"/>
              </a:spcAft>
              <a:buNone/>
            </a:pPr>
            <a:r>
              <a:rPr lang="cs-CZ" sz="2000" b="1" dirty="0"/>
              <a:t>                                                                              </a:t>
            </a:r>
            <a:r>
              <a:rPr lang="es-ES" sz="2000" b="1" dirty="0"/>
              <a:t>Středa </a:t>
            </a:r>
            <a:r>
              <a:rPr lang="cs-CZ" sz="2000" b="1" dirty="0"/>
              <a:t> </a:t>
            </a:r>
            <a:r>
              <a:rPr lang="es-ES" sz="2000" b="1" dirty="0"/>
              <a:t>   1</a:t>
            </a:r>
            <a:r>
              <a:rPr lang="cs-CZ" sz="2000" b="1" dirty="0"/>
              <a:t>3</a:t>
            </a:r>
            <a:r>
              <a:rPr lang="es-ES" sz="2000" b="1" dirty="0"/>
              <a:t>.30 - 1</a:t>
            </a:r>
            <a:r>
              <a:rPr lang="cs-CZ" sz="2000" b="1" dirty="0"/>
              <a:t>4</a:t>
            </a:r>
            <a:r>
              <a:rPr lang="es-ES" sz="2000" b="1" dirty="0"/>
              <a:t>.30</a:t>
            </a:r>
            <a:endParaRPr lang="cs-CZ" b="1" dirty="0"/>
          </a:p>
          <a:p>
            <a:pPr>
              <a:buNone/>
            </a:pPr>
            <a:r>
              <a:rPr lang="cs-CZ" u="sng" dirty="0"/>
              <a:t>Vedoucí seminářů</a:t>
            </a:r>
            <a:r>
              <a:rPr lang="cs-CZ" dirty="0"/>
              <a:t>: </a:t>
            </a:r>
            <a:r>
              <a:rPr lang="cs-CZ" b="1" dirty="0"/>
              <a:t>Ing. Eva Kotlánová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Orientační osnova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cs-CZ" dirty="0"/>
              <a:t>Teoretická východiska hospodářské politiky (HP)</a:t>
            </a:r>
          </a:p>
          <a:p>
            <a:r>
              <a:rPr lang="cs-CZ" dirty="0"/>
              <a:t>Provádět HP nebo ne?</a:t>
            </a:r>
          </a:p>
          <a:p>
            <a:r>
              <a:rPr lang="cs-CZ" dirty="0"/>
              <a:t>Teoretická východiska</a:t>
            </a:r>
          </a:p>
          <a:p>
            <a:r>
              <a:rPr lang="cs-CZ" dirty="0"/>
              <a:t>Hospodářsko-politické koncepce a přístupy k HP</a:t>
            </a:r>
          </a:p>
          <a:p>
            <a:r>
              <a:rPr lang="cs-CZ" dirty="0"/>
              <a:t>Hospodářská politika a očekávání</a:t>
            </a:r>
          </a:p>
          <a:p>
            <a:r>
              <a:rPr lang="cs-CZ" dirty="0"/>
              <a:t>Základní typy HP – Fiskální politika</a:t>
            </a:r>
          </a:p>
          <a:p>
            <a:r>
              <a:rPr lang="cs-CZ" dirty="0"/>
              <a:t>Základní typy HP – Monetární politika</a:t>
            </a:r>
          </a:p>
          <a:p>
            <a:r>
              <a:rPr lang="cs-CZ" dirty="0"/>
              <a:t>Základní typy HP – Vnější hospodářská politika</a:t>
            </a:r>
          </a:p>
          <a:p>
            <a:r>
              <a:rPr lang="cs-CZ" dirty="0"/>
              <a:t>Další typy hospodářských politik</a:t>
            </a:r>
          </a:p>
          <a:p>
            <a:r>
              <a:rPr lang="cs-CZ" dirty="0"/>
              <a:t>Typické modelové koncepty praktické hospodářské politiky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/>
              <a:t>KOTLÁNOVÁ, E.,2020. </a:t>
            </a:r>
            <a:r>
              <a:rPr lang="cs-CZ" sz="2800" i="1" dirty="0"/>
              <a:t>Hospodářská politika</a:t>
            </a:r>
            <a:r>
              <a:rPr lang="cs-CZ" sz="2800" dirty="0"/>
              <a:t> (distanční studijní text). Karviná: OPF. (viz </a:t>
            </a:r>
            <a:r>
              <a:rPr lang="cs-CZ" sz="2800" dirty="0" err="1"/>
              <a:t>repozitář</a:t>
            </a:r>
            <a:r>
              <a:rPr lang="cs-CZ" sz="2800" dirty="0"/>
              <a:t> v IS nebo studijní materiály v IS)</a:t>
            </a:r>
          </a:p>
          <a:p>
            <a:r>
              <a:rPr lang="cs-CZ" sz="2800" dirty="0"/>
              <a:t>KLIKOVÁ , CH. a I. KOTLÁN, 2013. </a:t>
            </a:r>
            <a:r>
              <a:rPr lang="cs-CZ" sz="2800" i="1" dirty="0"/>
              <a:t>Hospodářská politika</a:t>
            </a:r>
            <a:r>
              <a:rPr lang="cs-CZ" sz="2800" dirty="0"/>
              <a:t>. 3. </a:t>
            </a:r>
            <a:r>
              <a:rPr lang="cs-CZ" sz="2800" dirty="0" err="1"/>
              <a:t>vyd</a:t>
            </a:r>
            <a:r>
              <a:rPr lang="cs-CZ" sz="2800" dirty="0"/>
              <a:t>. Ostrava: SOKRATES. ISBN 978-80-86572-76-5.</a:t>
            </a:r>
          </a:p>
          <a:p>
            <a:r>
              <a:rPr lang="cs-CZ" sz="2800" dirty="0"/>
              <a:t>KLIKOVÁ, CH. a I. KOTLÁN, 2006. </a:t>
            </a:r>
            <a:r>
              <a:rPr lang="cs-CZ" sz="2800" i="1" dirty="0"/>
              <a:t>Hospodářská politika</a:t>
            </a:r>
            <a:r>
              <a:rPr lang="cs-CZ" sz="2800" dirty="0"/>
              <a:t>: teorie a praxe. 2. </a:t>
            </a:r>
            <a:r>
              <a:rPr lang="cs-CZ" sz="2800" dirty="0" err="1"/>
              <a:t>vyd</a:t>
            </a:r>
            <a:r>
              <a:rPr lang="cs-CZ" sz="2800" dirty="0"/>
              <a:t>. Ostrava: SOKRATES. ISBN 80-8657-37-4.</a:t>
            </a:r>
          </a:p>
          <a:p>
            <a:r>
              <a:rPr lang="cs-CZ" sz="2800" dirty="0"/>
              <a:t>ŽÁK, M., 2006. Hospodářská politika. Praha: VŠEM. ISBN 80-867-30-04-2.</a:t>
            </a:r>
          </a:p>
          <a:p>
            <a:r>
              <a:rPr lang="en-US" sz="2800" dirty="0"/>
              <a:t>BAUMOL, W., J.</a:t>
            </a:r>
            <a:r>
              <a:rPr lang="cs-CZ" sz="2800" dirty="0"/>
              <a:t> and A. S.</a:t>
            </a:r>
            <a:r>
              <a:rPr lang="en-US" sz="2800" dirty="0"/>
              <a:t> BLINDER, </a:t>
            </a:r>
            <a:r>
              <a:rPr lang="cs-CZ" sz="2800" dirty="0"/>
              <a:t>2011</a:t>
            </a:r>
            <a:r>
              <a:rPr lang="en-US" sz="2800" dirty="0"/>
              <a:t>.</a:t>
            </a:r>
            <a:r>
              <a:rPr lang="cs-CZ" sz="2800" dirty="0"/>
              <a:t> </a:t>
            </a:r>
            <a:r>
              <a:rPr lang="en-US" sz="2800" i="1" dirty="0"/>
              <a:t>Macroeconomics: Principles and Policy</a:t>
            </a:r>
            <a:r>
              <a:rPr lang="en-US" sz="2800" dirty="0"/>
              <a:t>. Mason: South-Western Cengage Learning</a:t>
            </a:r>
            <a:r>
              <a:rPr lang="cs-CZ" sz="2800" dirty="0"/>
              <a:t>.</a:t>
            </a:r>
            <a:r>
              <a:rPr lang="en-US" sz="2800" dirty="0"/>
              <a:t> ISBN 978-0538453653.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256584"/>
          </a:xfrm>
        </p:spPr>
        <p:txBody>
          <a:bodyPr>
            <a:normAutofit/>
          </a:bodyPr>
          <a:lstStyle/>
          <a:p>
            <a:r>
              <a:rPr lang="cs-CZ" dirty="0"/>
              <a:t>SLANÝ, A. A KOL., 2003. </a:t>
            </a:r>
            <a:r>
              <a:rPr lang="cs-CZ" i="1" dirty="0"/>
              <a:t>Makroekonomická analýza a hospodářská politika</a:t>
            </a:r>
            <a:r>
              <a:rPr lang="cs-CZ" dirty="0"/>
              <a:t>. Praha: C. H. Beck. ISBN 80-7179-738-3.</a:t>
            </a:r>
          </a:p>
          <a:p>
            <a:r>
              <a:rPr lang="cs-CZ" dirty="0"/>
              <a:t>SOJKA, M. A KOL., 2000. </a:t>
            </a:r>
            <a:r>
              <a:rPr lang="cs-CZ" i="1" dirty="0"/>
              <a:t>Dějiny ekonomických teorií</a:t>
            </a:r>
            <a:r>
              <a:rPr lang="cs-CZ" dirty="0"/>
              <a:t>. Praha: Karolinum. ISBN 80-7184-991-X.</a:t>
            </a:r>
          </a:p>
          <a:p>
            <a:r>
              <a:rPr lang="cs-CZ" dirty="0"/>
              <a:t>VINCUR, P. A KOL., 2007. </a:t>
            </a:r>
            <a:r>
              <a:rPr lang="cs-CZ" i="1" dirty="0" err="1"/>
              <a:t>Teória</a:t>
            </a:r>
            <a:r>
              <a:rPr lang="cs-CZ" i="1" dirty="0"/>
              <a:t> a </a:t>
            </a:r>
            <a:r>
              <a:rPr lang="cs-CZ" i="1" dirty="0" err="1"/>
              <a:t>prax</a:t>
            </a:r>
            <a:r>
              <a:rPr lang="cs-CZ" i="1" dirty="0"/>
              <a:t> </a:t>
            </a:r>
            <a:r>
              <a:rPr lang="cs-CZ" i="1" dirty="0" err="1"/>
              <a:t>hospodárskej</a:t>
            </a:r>
            <a:r>
              <a:rPr lang="cs-CZ" i="1" dirty="0"/>
              <a:t> politiky</a:t>
            </a:r>
            <a:r>
              <a:rPr lang="cs-CZ" dirty="0"/>
              <a:t>. Bratislava: Sprint. ISBN 978-80-89085-80-4.</a:t>
            </a:r>
          </a:p>
          <a:p>
            <a:r>
              <a:rPr lang="cs-CZ" dirty="0"/>
              <a:t>NĚMCOVÁ I. a M. ŽÁK, 1997. </a:t>
            </a:r>
            <a:r>
              <a:rPr lang="cs-CZ" i="1" dirty="0"/>
              <a:t>Hospodářská politika.</a:t>
            </a:r>
            <a:r>
              <a:rPr lang="cs-CZ" dirty="0"/>
              <a:t> 1. </a:t>
            </a:r>
            <a:r>
              <a:rPr lang="cs-CZ" dirty="0" err="1"/>
              <a:t>vyd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. ISBN 80-7169-462-2.</a:t>
            </a:r>
          </a:p>
          <a:p>
            <a:r>
              <a:rPr lang="cs-CZ" dirty="0"/>
              <a:t>SOJKA, M., 1996. </a:t>
            </a:r>
            <a:r>
              <a:rPr lang="cs-CZ" i="1" dirty="0" err="1"/>
              <a:t>Milton</a:t>
            </a:r>
            <a:r>
              <a:rPr lang="cs-CZ" i="1" dirty="0"/>
              <a:t> </a:t>
            </a:r>
            <a:r>
              <a:rPr lang="cs-CZ" i="1" dirty="0" err="1"/>
              <a:t>Friedman</a:t>
            </a:r>
            <a:r>
              <a:rPr lang="cs-CZ" i="1" dirty="0"/>
              <a:t>-svět liberální ekonomie. </a:t>
            </a:r>
            <a:r>
              <a:rPr lang="cs-CZ" dirty="0"/>
              <a:t>Praha: Epocha. ISBN 80-902129-1 </a:t>
            </a:r>
          </a:p>
          <a:p>
            <a:r>
              <a:rPr lang="cs-CZ" dirty="0"/>
              <a:t>SOJKA, M., 1999. </a:t>
            </a:r>
            <a:r>
              <a:rPr lang="cs-CZ" i="1" dirty="0"/>
              <a:t>J. M. Keynes a současná ekonomie.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. ISBN 80-7169-827-X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Podmínky úspěšného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2750" y="1124744"/>
            <a:ext cx="7467600" cy="5616624"/>
          </a:xfrm>
        </p:spPr>
        <p:txBody>
          <a:bodyPr>
            <a:normAutofit fontScale="77500" lnSpcReduction="20000"/>
          </a:bodyPr>
          <a:lstStyle/>
          <a:p>
            <a:r>
              <a:rPr lang="cs-CZ" sz="3200" b="1" dirty="0"/>
              <a:t>Absolvování průběžného testu </a:t>
            </a:r>
          </a:p>
          <a:p>
            <a:pPr marL="720725" indent="-277813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cs-CZ" sz="3200" dirty="0"/>
              <a:t>Průběžný test je nepovinný</a:t>
            </a:r>
          </a:p>
          <a:p>
            <a:pPr marL="720725" indent="-277813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cs-CZ" sz="3200" dirty="0"/>
              <a:t>Bude probíhat online formou v prostředí IS, v pátek 8.4., test bude zpřístupněn v době od 14.00 - 22.00</a:t>
            </a:r>
          </a:p>
          <a:p>
            <a:pPr marL="720725" indent="-277813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cs-CZ" sz="3200" b="1" dirty="0">
                <a:solidFill>
                  <a:schemeClr val="accent2"/>
                </a:solidFill>
              </a:rPr>
              <a:t>max. 30 bodů </a:t>
            </a:r>
            <a:r>
              <a:rPr lang="cs-CZ" sz="3200" dirty="0"/>
              <a:t>–  kombinace </a:t>
            </a:r>
            <a:r>
              <a:rPr lang="cs-CZ" sz="3200" dirty="0" err="1"/>
              <a:t>abc</a:t>
            </a:r>
            <a:r>
              <a:rPr lang="cs-CZ" sz="3200" dirty="0"/>
              <a:t>, Ano/Ne a volných odpovědí</a:t>
            </a:r>
          </a:p>
          <a:p>
            <a:pPr marL="274320" lvl="2" indent="-274320" algn="just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3200" b="1" dirty="0"/>
              <a:t>Kombinovaná zkouška </a:t>
            </a:r>
          </a:p>
          <a:p>
            <a:pPr marL="720725" lvl="2" indent="-277813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cs-CZ" sz="3200" dirty="0"/>
              <a:t>Písemná zkouška za osobní přítomnosti studenta na fakultě</a:t>
            </a:r>
          </a:p>
          <a:p>
            <a:pPr marL="720725" lvl="2" indent="-277813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cs-CZ" sz="3200" dirty="0"/>
              <a:t>Náplní zkoušky bude veškeré učivo, které je uvedeno v Tutoriálech 1 - 3</a:t>
            </a:r>
          </a:p>
          <a:p>
            <a:pPr marL="720725" lvl="2" indent="-27781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cs-CZ" sz="3200" b="1" dirty="0">
                <a:solidFill>
                  <a:schemeClr val="accent2"/>
                </a:solidFill>
              </a:rPr>
              <a:t>max. 70 bodů</a:t>
            </a:r>
          </a:p>
          <a:p>
            <a:pPr marL="274320" lvl="2" indent="-274320" algn="just">
              <a:spcBef>
                <a:spcPts val="600"/>
              </a:spcBef>
              <a:buClr>
                <a:schemeClr val="accent1"/>
              </a:buClr>
              <a:buSzPct val="70000"/>
              <a:tabLst>
                <a:tab pos="534988" algn="l"/>
              </a:tabLst>
            </a:pPr>
            <a:r>
              <a:rPr lang="cs-CZ" sz="3200" b="1" dirty="0"/>
              <a:t>C</a:t>
            </a:r>
            <a:r>
              <a:rPr lang="cs-CZ" sz="3200" b="1"/>
              <a:t>elkem </a:t>
            </a:r>
            <a:r>
              <a:rPr lang="cs-CZ" sz="3200" b="1" dirty="0"/>
              <a:t>lze v předmětu získat max. 100 bodů, minimum je 60 bodů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Celkové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b="1" u="sng" dirty="0"/>
              <a:t>Celkové hodnocení</a:t>
            </a:r>
            <a:r>
              <a:rPr lang="cs-CZ" b="1" dirty="0"/>
              <a:t>:  </a:t>
            </a:r>
            <a:r>
              <a:rPr lang="cs-CZ" dirty="0"/>
              <a:t>A: 100 – 91 bodů</a:t>
            </a:r>
          </a:p>
          <a:p>
            <a:pPr marL="0" indent="0" algn="just">
              <a:buNone/>
            </a:pPr>
            <a:r>
              <a:rPr lang="cs-CZ" dirty="0"/>
              <a:t>		                B: 90 - 81 bodů</a:t>
            </a:r>
          </a:p>
          <a:p>
            <a:pPr marL="0" indent="0" algn="just">
              <a:buNone/>
            </a:pPr>
            <a:r>
              <a:rPr lang="cs-CZ" dirty="0"/>
              <a:t>			  C: 80 – 71 bodů</a:t>
            </a:r>
          </a:p>
          <a:p>
            <a:pPr marL="0" indent="0" algn="just">
              <a:buNone/>
            </a:pPr>
            <a:r>
              <a:rPr lang="cs-CZ" dirty="0"/>
              <a:t>		               D: 70 - 66 bodů</a:t>
            </a:r>
          </a:p>
          <a:p>
            <a:pPr marL="0" indent="0" algn="just">
              <a:buNone/>
            </a:pPr>
            <a:r>
              <a:rPr lang="cs-CZ" dirty="0"/>
              <a:t>			  E: 65 – 60 bodů</a:t>
            </a:r>
          </a:p>
          <a:p>
            <a:pPr marL="0" indent="0" algn="just">
              <a:buNone/>
            </a:pPr>
            <a:r>
              <a:rPr lang="cs-CZ" dirty="0"/>
              <a:t>			  F: 59 a méně 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63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Děkuji za pozornost a přeji hezký den</a:t>
            </a:r>
            <a:br>
              <a:rPr lang="cs-CZ" sz="4400" dirty="0"/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243</TotalTime>
  <Words>585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Wingdings</vt:lpstr>
      <vt:lpstr>Wingdings 2</vt:lpstr>
      <vt:lpstr>Arkýř</vt:lpstr>
      <vt:lpstr>Hospodářská politika</vt:lpstr>
      <vt:lpstr>Charakteristika předmětu</vt:lpstr>
      <vt:lpstr>Zajištění výuky</vt:lpstr>
      <vt:lpstr>Orientační osnova přednášek</vt:lpstr>
      <vt:lpstr>Základní literatura</vt:lpstr>
      <vt:lpstr>Doporučená literatura</vt:lpstr>
      <vt:lpstr>Podmínky úspěšného ukončení předmětu</vt:lpstr>
      <vt:lpstr>Celkové hodnocení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Eva Kotlánová</cp:lastModifiedBy>
  <cp:revision>53</cp:revision>
  <dcterms:created xsi:type="dcterms:W3CDTF">2015-02-19T14:22:13Z</dcterms:created>
  <dcterms:modified xsi:type="dcterms:W3CDTF">2022-02-28T11:11:07Z</dcterms:modified>
</cp:coreProperties>
</file>