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8" r:id="rId10"/>
    <p:sldId id="287" r:id="rId11"/>
    <p:sldId id="291" r:id="rId12"/>
    <p:sldId id="293" r:id="rId13"/>
    <p:sldId id="289" r:id="rId14"/>
    <p:sldId id="290" r:id="rId15"/>
    <p:sldId id="292" r:id="rId16"/>
    <p:sldId id="281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>
        <p:scale>
          <a:sx n="123" d="100"/>
          <a:sy n="123" d="100"/>
        </p:scale>
        <p:origin x="-7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81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71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22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MANAŽERSKÉ DOVEDNOSTI V MEZIGENERAČNÍM TÝMU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Zuzana Palová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manažerských dovedností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27584" y="915566"/>
            <a:ext cx="6984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Technické </a:t>
            </a:r>
            <a:r>
              <a:rPr lang="cs-CZ" b="1" dirty="0"/>
              <a:t>(odborné dovednosti)</a:t>
            </a:r>
            <a:r>
              <a:rPr lang="cs-CZ" dirty="0"/>
              <a:t>. Má schopnost využívat postupy, znalosti a techniky teoretických a praktických disciplín, využívat specializované pracovníky. Manažer musí mít specifické dovednosti technického rázu stejné, jako mají lidé, které řídí.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Lidské (sociální) dovednosti</a:t>
            </a:r>
            <a:r>
              <a:rPr lang="cs-CZ" dirty="0"/>
              <a:t> – schopnost spolupracovat, chápat a efektivně komunikovat a motivovat ostatní pracovníky.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Koncepční (praktické) dovednosti</a:t>
            </a:r>
            <a:r>
              <a:rPr lang="cs-CZ" dirty="0"/>
              <a:t> – schopnost řídit, integrovat a vzájemně užitečně slaďovat zájmy a aktivity, které v podniku probíhají. K tomu využívá vzdělání, sebevzdělávání, včetně podpůrných znalostí např. práva, personální činnosti.</a:t>
            </a:r>
          </a:p>
        </p:txBody>
      </p:sp>
    </p:spTree>
    <p:extLst>
      <p:ext uri="{BB962C8B-B14F-4D97-AF65-F5344CB8AC3E}">
        <p14:creationId xmlns:p14="http://schemas.microsoft.com/office/powerpoint/2010/main" val="4004348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typy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1140589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i="1" dirty="0"/>
              <a:t>Řídící typy</a:t>
            </a:r>
            <a:r>
              <a:rPr lang="cs-CZ" sz="2400" dirty="0"/>
              <a:t> dávají na první místo „tvrdé“ dovednosti typu plánování, rozhodování, kontrola a prosazují plnění úkolů za každou cenu tak, aby bylo dosaženo cíle.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Na </a:t>
            </a:r>
            <a:r>
              <a:rPr lang="cs-CZ" sz="2400" dirty="0"/>
              <a:t>prvním místě jsou pro ně fakta a pak pocity ostatních. </a:t>
            </a:r>
          </a:p>
        </p:txBody>
      </p:sp>
    </p:spTree>
    <p:extLst>
      <p:ext uri="{BB962C8B-B14F-4D97-AF65-F5344CB8AC3E}">
        <p14:creationId xmlns:p14="http://schemas.microsoft.com/office/powerpoint/2010/main" val="3964749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typy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1140589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i="1" dirty="0" smtClean="0"/>
              <a:t>vůdcovské </a:t>
            </a:r>
            <a:r>
              <a:rPr lang="cs-CZ" sz="2400" b="1" i="1" dirty="0"/>
              <a:t>typy</a:t>
            </a:r>
            <a:r>
              <a:rPr lang="cs-CZ" sz="2400" dirty="0"/>
              <a:t> preferují práci s lidmi, týmovou práci a podporují vzájemné dobré vztahy.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Velkou </a:t>
            </a:r>
            <a:r>
              <a:rPr lang="cs-CZ" sz="2400" dirty="0"/>
              <a:t>roli pro ně hrají pocity a zkušenosti. Jeho úspěšnost závisí na komunikačních dovednostech.</a:t>
            </a:r>
          </a:p>
        </p:txBody>
      </p:sp>
    </p:spTree>
    <p:extLst>
      <p:ext uri="{BB962C8B-B14F-4D97-AF65-F5344CB8AC3E}">
        <p14:creationId xmlns:p14="http://schemas.microsoft.com/office/powerpoint/2010/main" val="4118948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Manažerské typy </a:t>
            </a:r>
            <a:r>
              <a:rPr lang="cs-CZ" dirty="0" smtClean="0"/>
              <a:t>I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706398"/>
              </p:ext>
            </p:extLst>
          </p:nvPr>
        </p:nvGraphicFramePr>
        <p:xfrm>
          <a:off x="457200" y="1131591"/>
          <a:ext cx="8229600" cy="32975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{793D81CF-94F2-401A-BA57-92F5A7B2D0C5}</a:tableStyleId>
              </a:tblPr>
              <a:tblGrid>
                <a:gridCol w="4114800"/>
                <a:gridCol w="4114800"/>
              </a:tblGrid>
              <a:tr h="2297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effectLst/>
                        </a:rPr>
                        <a:t>Podporující styl</a:t>
                      </a:r>
                      <a:endParaRPr lang="cs-CZ" sz="1600" spc="-3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97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effectLst/>
                        </a:rPr>
                        <a:t>Nepřímý přátelský typ</a:t>
                      </a:r>
                      <a:endParaRPr lang="cs-CZ" sz="1600" spc="-3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effectLst/>
                        </a:rPr>
                        <a:t>Přímý vůdcovský typ</a:t>
                      </a:r>
                      <a:endParaRPr lang="cs-CZ" sz="1600" spc="-3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22789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pomalý v aktivitách a rozhodování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má rád blízké osobní vztahy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nemá rád konflikty,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podporuje a naslouchá druhým,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slabý při určování cílů a priorit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schopný získat podporu,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pracuje pomalu a soudržně,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má smysl pro spoluúčast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dobrá schopnost poradit.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Spontánní v činech,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Rád se zapojuje do vedení,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Je nerad sám,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Zveličuje a zevšeobecňuje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Je snílek a zapojuje do toho ostatní,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Skáče z jedné aktivity do druhé,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Pracuje rychle a zručně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Vyhledává úctu a uznání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Má dobré schopnosti přesvědčovat a motivovat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264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Manažerské typy </a:t>
            </a:r>
            <a:r>
              <a:rPr lang="cs-CZ" dirty="0" smtClean="0"/>
              <a:t>I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310602"/>
              </p:ext>
            </p:extLst>
          </p:nvPr>
        </p:nvGraphicFramePr>
        <p:xfrm>
          <a:off x="457200" y="987574"/>
          <a:ext cx="8229600" cy="305915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{793D81CF-94F2-401A-BA57-92F5A7B2D0C5}</a:tableStyleId>
              </a:tblPr>
              <a:tblGrid>
                <a:gridCol w="4114800"/>
                <a:gridCol w="4114800"/>
              </a:tblGrid>
              <a:tr h="27894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effectLst/>
                        </a:rPr>
                        <a:t>Hodnotící styl</a:t>
                      </a:r>
                      <a:endParaRPr lang="cs-CZ" sz="1600" spc="-3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789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 dirty="0">
                          <a:effectLst/>
                        </a:rPr>
                        <a:t>Nepřímý myslitelský typ</a:t>
                      </a:r>
                      <a:endParaRPr lang="cs-CZ" sz="1600" spc="-3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pc="-30">
                          <a:effectLst/>
                        </a:rPr>
                        <a:t>Přímý řídící typ</a:t>
                      </a:r>
                      <a:endParaRPr lang="cs-CZ" sz="1600" spc="-3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09829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Obezřetný v činech a rozhodnutích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Má rád strukturované věci a organizaci,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Je rád zatáhnutý do centra dění,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Má rád objektivnost, úkoly,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Chce mít vždy pravdu, a proto spoléhá na sběr dat,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Má dobré schopnosti řešit odborné problémy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Rozhodný v činech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Má rád kontrolu, nenávidí nečinnost,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Preferuje svobodu při sebeřízení a řízení druhých,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Chladný, soupeřivý, nezávislý,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Nízká tolerance k pocitům, postojům a radám druhých,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Pracuje rychle, působivě a nejraději sám,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Má dobré administrativní schopnosti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690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b="1" cap="small" dirty="0"/>
              <a:t>Řízení lidí versus vedení lidí pro tým a podnikání</a:t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27584" y="1491630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/>
              <a:t>Lídry</a:t>
            </a:r>
            <a:r>
              <a:rPr lang="cs-CZ" dirty="0"/>
              <a:t> (vůdcovské typy) můžeme nazvat srdcem podnikání.  Jsou velice vnímaví pro nové příležitosti a dobře určují směr podnikání.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Manažeři </a:t>
            </a:r>
            <a:r>
              <a:rPr lang="cs-CZ" dirty="0"/>
              <a:t>jsou hlavou a mozkem úspěšného podnikání. Nastavují pravidla, systém, zavádějí procesy a kontrolují výsledky. Manažer vnímá lidí jako prvky, bez kterých nelze dosáhnout splnění úkolu. Jeho úkolem je pouze zajistit jim příslušné pracovní zázemí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042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3003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Manažerské dovednosti se úzce prolínají nejen podnikatelskou činností, ale i prací v týmu. Na začátku je třeba zjistit, jaký má každý z Vás potenciál a jak ho lze rozvíjet. 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Každý </a:t>
            </a:r>
            <a:r>
              <a:rPr lang="cs-CZ" sz="1600" dirty="0"/>
              <a:t>z nás má soubor dovedností a vlastností, které má vrozené a správnou volbou rozvojových technik je lze jen podpořit nebo naopak jsou dovednosti získané, které člověku až tak přirozené nejsou a je schopen se je naučit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r>
              <a:rPr lang="sv-SE" sz="4200" b="1" dirty="0">
                <a:solidFill>
                  <a:schemeClr val="bg1"/>
                </a:solidFill>
              </a:rPr>
              <a:t>Manažerské dovednosti pro založení podniku 1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11960" y="987574"/>
            <a:ext cx="3604568" cy="13321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Co může být motivací k podnikání?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Atributy etiky k podnikání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Manažerské dovednosti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Manažerské typy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sv-SE" sz="4200" b="1" cap="all" dirty="0">
                <a:solidFill>
                  <a:schemeClr val="bg1">
                    <a:lumMod val="95000"/>
                  </a:schemeClr>
                </a:solidFill>
              </a:rPr>
              <a:t>Manažerské dovednosti pro založení podniku </a:t>
            </a:r>
            <a:r>
              <a:rPr lang="sv-SE" sz="4200" b="1" cap="all" dirty="0" smtClean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sv-SE" sz="42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1182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podstatu motivace k podnikání</a:t>
            </a:r>
          </a:p>
          <a:p>
            <a:r>
              <a:rPr lang="cs-CZ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Objasnit etické principy podnikání.</a:t>
            </a:r>
          </a:p>
          <a:p>
            <a:r>
              <a:rPr lang="cs-CZ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Rozčlenit manažerské typy.</a:t>
            </a:r>
          </a:p>
          <a:p>
            <a:pPr marL="0" indent="0" algn="ctr">
              <a:buNone/>
            </a:pPr>
            <a:r>
              <a:rPr lang="cs-CZ" sz="1800" b="1" i="1" dirty="0" smtClean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 smtClean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k podnikání potřebujeme?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1203598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Úspěšný podnikatel by měl mít v sobě dispozice </a:t>
            </a:r>
            <a:r>
              <a:rPr lang="cs-CZ" dirty="0" smtClean="0"/>
              <a:t>jako: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odborné znalosti,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kompetence</a:t>
            </a:r>
            <a:r>
              <a:rPr lang="cs-CZ" dirty="0"/>
              <a:t>,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schopnosti</a:t>
            </a:r>
            <a:r>
              <a:rPr lang="cs-CZ" dirty="0"/>
              <a:t>,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vědomosti </a:t>
            </a:r>
            <a:r>
              <a:rPr lang="cs-CZ" dirty="0"/>
              <a:t>a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dovednosti</a:t>
            </a:r>
            <a:r>
              <a:rPr lang="cs-CZ" dirty="0"/>
              <a:t>, čímž se rozumí inteligence, organizační schopnosti, komunikační znalosti nebo aplikace vědomostí při řešení konkrétních </a:t>
            </a:r>
            <a:r>
              <a:rPr lang="cs-CZ" dirty="0" smtClean="0"/>
              <a:t>problémů.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380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K PODNIKÁNÍ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467544" y="987574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/>
              <a:t>Dva </a:t>
            </a:r>
            <a:r>
              <a:rPr lang="cs-CZ" sz="1600" dirty="0"/>
              <a:t>zdroje motivace k zahájení vlastního podnikání: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tlak (</a:t>
            </a:r>
            <a:r>
              <a:rPr lang="cs-CZ" sz="1600" dirty="0" err="1"/>
              <a:t>push</a:t>
            </a:r>
            <a:r>
              <a:rPr lang="cs-CZ" sz="1600" dirty="0"/>
              <a:t>) – člověk musí svojí situaci řešit, důvody jsou silnější, ale o to rychleji vyhasínají, většinou nevedou k mimořádným výsledkům, motto: „Negativní externí síly, které mě do podnikání tlačí.“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dirty="0"/>
              <a:t>nadbytečnost,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dirty="0"/>
              <a:t>hrozba nezaměstnaností,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dirty="0"/>
              <a:t>nesouhlas s předchozím zaměstnavatelem.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tah (</a:t>
            </a:r>
            <a:r>
              <a:rPr lang="cs-CZ" sz="1600" dirty="0" err="1"/>
              <a:t>pull</a:t>
            </a:r>
            <a:r>
              <a:rPr lang="cs-CZ" sz="1600" dirty="0"/>
              <a:t>) – využití příležitosti je významným prostředkem k uspokojení podnikatelových potřeb, důvody jsou trvalejší a málokdy vyhasínají, motto: „Podnikat chci, jsem vnitřně motivován.“ Příkladem mohou být: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dirty="0"/>
              <a:t>touha po nezávislosti,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dirty="0"/>
              <a:t>touha využít příležitost,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dirty="0"/>
              <a:t>otáčení hobby nebo předchozí pracovní zkušenosti v podnikání,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dirty="0"/>
              <a:t>finanční pobídky. </a:t>
            </a:r>
          </a:p>
        </p:txBody>
      </p:sp>
    </p:spTree>
    <p:extLst>
      <p:ext uri="{BB962C8B-B14F-4D97-AF65-F5344CB8AC3E}">
        <p14:creationId xmlns:p14="http://schemas.microsoft.com/office/powerpoint/2010/main" val="521153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Role podnikatele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863590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většinou chápána jako určitý souhrn vzorců chování (s charakterem popisným, normativním), které vyjadřují potřebu nebo očekávání.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 </a:t>
            </a:r>
            <a:r>
              <a:rPr lang="cs-CZ" dirty="0"/>
              <a:t>toho souhrnu pak lze vyčlenit další role, a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i="1" dirty="0"/>
              <a:t>roli vlastnickou</a:t>
            </a:r>
            <a:r>
              <a:rPr lang="cs-CZ" dirty="0"/>
              <a:t> (vztah podnikatele k majetku),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i="1" dirty="0"/>
              <a:t>roli správce</a:t>
            </a:r>
            <a:r>
              <a:rPr lang="cs-CZ" dirty="0"/>
              <a:t> (zajišťování a udržování potřebných zdrojů dle požadavků vlastníka a potřeb podniku),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i="1" dirty="0"/>
              <a:t>roli manažera</a:t>
            </a:r>
            <a:r>
              <a:rPr lang="cs-CZ" dirty="0"/>
              <a:t> (výkon činností k dosažení cílů),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/>
              <a:t>roli prodejce</a:t>
            </a:r>
            <a:r>
              <a:rPr lang="cs-CZ" dirty="0"/>
              <a:t> (nejen vyrobit, ale zejména prodat).</a:t>
            </a:r>
          </a:p>
        </p:txBody>
      </p:sp>
    </p:spTree>
    <p:extLst>
      <p:ext uri="{BB962C8B-B14F-4D97-AF65-F5344CB8AC3E}">
        <p14:creationId xmlns:p14="http://schemas.microsoft.com/office/powerpoint/2010/main" val="4024324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 podnikání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55576" y="1275606"/>
            <a:ext cx="63904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nutné si ujasnit, jaké hodnoty budou v podnikání důležité a stanou se součástí nového podniku.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Etika</a:t>
            </a:r>
            <a:r>
              <a:rPr lang="cs-CZ" dirty="0"/>
              <a:t>, která je úzce spjata se zaměřením podniku a má vliv na podnikatelskou kulturu a projevuje se v oblasti sociální, morální a environmentální odpovědnosti.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Navenek </a:t>
            </a:r>
            <a:r>
              <a:rPr lang="cs-CZ" dirty="0"/>
              <a:t>se projevuje v jednání s obchodními partnery, zákazníky či v chování s konkurencí.</a:t>
            </a:r>
          </a:p>
          <a:p>
            <a:endParaRPr lang="cs-CZ" dirty="0" smtClean="0"/>
          </a:p>
          <a:p>
            <a:r>
              <a:rPr lang="cs-CZ" dirty="0" smtClean="0"/>
              <a:t>Etické </a:t>
            </a:r>
            <a:r>
              <a:rPr lang="cs-CZ" dirty="0"/>
              <a:t>chování má vliv na dobré jméno podniku i samotného podnikatele. </a:t>
            </a:r>
          </a:p>
        </p:txBody>
      </p:sp>
    </p:spTree>
    <p:extLst>
      <p:ext uri="{BB962C8B-B14F-4D97-AF65-F5344CB8AC3E}">
        <p14:creationId xmlns:p14="http://schemas.microsoft.com/office/powerpoint/2010/main" val="3759209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dovednosti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83568" y="1002090"/>
            <a:ext cx="684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To, jaký manažer je, ovlivňují základní předpoklady a to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Získané předpoklady</a:t>
            </a:r>
            <a:r>
              <a:rPr lang="cs-CZ" dirty="0"/>
              <a:t> – předpoklady, které je možné získat výchovou, výcvikem nebo vzděláním, (schopnost komunikace, zkušenosti, znalosti, asertivita). Intelektuální dovednosti jsou vrozené, ale částečně se dají změnit výchovou.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dirty="0"/>
              <a:t>Vrozené předpoklady</a:t>
            </a:r>
            <a:r>
              <a:rPr lang="cs-CZ" dirty="0"/>
              <a:t> – nedají se moc ovlivňovat, patří sem přirozená inteligence, temperament, fantazie a kreativita.</a:t>
            </a:r>
          </a:p>
        </p:txBody>
      </p:sp>
    </p:spTree>
    <p:extLst>
      <p:ext uri="{BB962C8B-B14F-4D97-AF65-F5344CB8AC3E}">
        <p14:creationId xmlns:p14="http://schemas.microsoft.com/office/powerpoint/2010/main" val="403090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dirty="0"/>
              <a:t>Jste </a:t>
            </a:r>
            <a:r>
              <a:rPr lang="cs-CZ" dirty="0" err="1"/>
              <a:t>dynamosaurus</a:t>
            </a:r>
            <a:r>
              <a:rPr lang="cs-CZ" dirty="0"/>
              <a:t> nebo </a:t>
            </a:r>
            <a:r>
              <a:rPr lang="cs-CZ" dirty="0" err="1"/>
              <a:t>pasivosaurus</a:t>
            </a:r>
            <a:r>
              <a:rPr lang="cs-CZ" dirty="0"/>
              <a:t>? </a:t>
            </a:r>
          </a:p>
        </p:txBody>
      </p:sp>
      <p:sp>
        <p:nvSpPr>
          <p:cNvPr id="3" name="Obdélník 2"/>
          <p:cNvSpPr/>
          <p:nvPr/>
        </p:nvSpPr>
        <p:spPr>
          <a:xfrm>
            <a:off x="467544" y="863590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Lojda (2011) rozlišuje dva typy chování manažera, které pak ovlivní i samotnou jeho reakci na rozvoj dovedností nejen v organizaci, ale i při práci v týmu.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Zatímco </a:t>
            </a:r>
            <a:r>
              <a:rPr lang="cs-CZ" dirty="0" err="1"/>
              <a:t>dynamosaurus</a:t>
            </a:r>
            <a:r>
              <a:rPr lang="cs-CZ" dirty="0"/>
              <a:t> je stále aktivní, vyhledává příležitosti a máte z něho pocit, že nestíhá, je to člověk, který neustále řeší problémy, ovšem na dlouhodobé úkoly nemá čas.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druhé straně </a:t>
            </a:r>
            <a:r>
              <a:rPr lang="cs-CZ" dirty="0" err="1"/>
              <a:t>pasivosaura</a:t>
            </a:r>
            <a:r>
              <a:rPr lang="cs-CZ" dirty="0"/>
              <a:t> najdete čekat na svou příležitost a to, že ji ještě nedostal, přičítá okolí, které považuje za nepřející.</a:t>
            </a:r>
          </a:p>
        </p:txBody>
      </p:sp>
      <p:pic>
        <p:nvPicPr>
          <p:cNvPr id="1026" name="Picture 2" descr="Výsledek obrázku pro dinosaurus obrázek f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003798"/>
            <a:ext cx="1557536" cy="155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02580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</TotalTime>
  <Words>470</Words>
  <Application>Microsoft Office PowerPoint</Application>
  <PresentationFormat>Předvádění na obrazovce (16:9)</PresentationFormat>
  <Paragraphs>140</Paragraphs>
  <Slides>16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</vt:lpstr>
      <vt:lpstr>Název prezentace</vt:lpstr>
      <vt:lpstr>Prezentace aplikace PowerPoint</vt:lpstr>
      <vt:lpstr>Prezentace aplikace PowerPoint</vt:lpstr>
      <vt:lpstr>Co k podnikání potřebujeme?</vt:lpstr>
      <vt:lpstr>MOTIVACE K PODNIKÁNÍ</vt:lpstr>
      <vt:lpstr>Role podnikatele</vt:lpstr>
      <vt:lpstr>Etika v podnikání</vt:lpstr>
      <vt:lpstr>Manažerské dovednosti</vt:lpstr>
      <vt:lpstr>Jste dynamosaurus nebo pasivosaurus? </vt:lpstr>
      <vt:lpstr>Druhy manažerských dovedností</vt:lpstr>
      <vt:lpstr>Manažerské typy </vt:lpstr>
      <vt:lpstr>Manažerské typy </vt:lpstr>
      <vt:lpstr>Manažerské typy I</vt:lpstr>
      <vt:lpstr>Manažerské typy I</vt:lpstr>
      <vt:lpstr>Řízení lidí versus vedení lidí pro tým a podnikání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Sebestova</cp:lastModifiedBy>
  <cp:revision>60</cp:revision>
  <cp:lastPrinted>2018-03-27T09:30:31Z</cp:lastPrinted>
  <dcterms:created xsi:type="dcterms:W3CDTF">2016-07-06T15:42:34Z</dcterms:created>
  <dcterms:modified xsi:type="dcterms:W3CDTF">2019-02-28T11:30:46Z</dcterms:modified>
</cp:coreProperties>
</file>