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58" r:id="rId4"/>
    <p:sldId id="292" r:id="rId5"/>
    <p:sldId id="305" r:id="rId6"/>
    <p:sldId id="293" r:id="rId7"/>
    <p:sldId id="311" r:id="rId8"/>
    <p:sldId id="312" r:id="rId9"/>
    <p:sldId id="314" r:id="rId10"/>
    <p:sldId id="306" r:id="rId11"/>
    <p:sldId id="313" r:id="rId12"/>
    <p:sldId id="294" r:id="rId13"/>
    <p:sldId id="307" r:id="rId14"/>
    <p:sldId id="295" r:id="rId15"/>
    <p:sldId id="308" r:id="rId16"/>
    <p:sldId id="296" r:id="rId17"/>
    <p:sldId id="309" r:id="rId18"/>
    <p:sldId id="297" r:id="rId19"/>
    <p:sldId id="310" r:id="rId20"/>
    <p:sldId id="281" r:id="rId2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90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PORADENSTVÍ V SOCIÁLNÍCH SLUŽBÁCH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95486"/>
            <a:ext cx="468052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Dluhové poradenství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694587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oskytuje </a:t>
            </a:r>
            <a:r>
              <a:rPr lang="cs-CZ" sz="2400" dirty="0"/>
              <a:t>poradenský servis týkající se těžké finanční situace klienta, hledá právně a ekonomicky nejvhodnější řešení klientových finančních problémů, pomáhá při prevenci vzniku tíživé finanční situace, v komunikaci s věřiteli, soudy a exekutory.</a:t>
            </a:r>
          </a:p>
        </p:txBody>
      </p:sp>
    </p:spTree>
    <p:extLst>
      <p:ext uri="{BB962C8B-B14F-4D97-AF65-F5344CB8AC3E}">
        <p14:creationId xmlns:p14="http://schemas.microsoft.com/office/powerpoint/2010/main" val="1289077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Sociální intervence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14058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/>
          </a:p>
          <a:p>
            <a:r>
              <a:rPr lang="cs-CZ" sz="2400" dirty="0" smtClean="0"/>
              <a:t>je </a:t>
            </a:r>
            <a:r>
              <a:rPr lang="cs-CZ" sz="2400" dirty="0"/>
              <a:t>soubor odborných činností, které směřují k obnově a zlepšení psychosociálního fungování klientů a lepšímu využívání zdrojů k vyvolání sociální změny ve společnosti, které danému cíli pomáhají.</a:t>
            </a:r>
          </a:p>
        </p:txBody>
      </p:sp>
    </p:spTree>
    <p:extLst>
      <p:ext uri="{BB962C8B-B14F-4D97-AF65-F5344CB8AC3E}">
        <p14:creationId xmlns:p14="http://schemas.microsoft.com/office/powerpoint/2010/main" val="286406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453650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Mentorování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lze </a:t>
            </a:r>
            <a:r>
              <a:rPr lang="cs-CZ" dirty="0"/>
              <a:t>chápat jako vztah s klientem, ve kterém mentor působí v roli patrona s využitím vlastní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přenášením znalostí, pracovních dovedností a návyků, zkušeností a způsobů myšlení.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V </a:t>
            </a:r>
            <a:r>
              <a:rPr lang="cs-CZ" dirty="0"/>
              <a:t>tradičním smyslu mentorování umožňuje méně zkušenému následovat staršího a moudřejšího, převzít jeho zkušenosti a přiblížit se k metám, které by pro nováčka byly jinak dostupné v dlouhém časovém horizontu.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5197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Mentorování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55608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Podle </a:t>
            </a:r>
            <a:r>
              <a:rPr lang="cs-CZ" sz="2400" dirty="0" err="1"/>
              <a:t>Crkalové</a:t>
            </a:r>
            <a:r>
              <a:rPr lang="cs-CZ" sz="2400" dirty="0"/>
              <a:t> a </a:t>
            </a:r>
            <a:r>
              <a:rPr lang="cs-CZ" sz="2400" dirty="0" err="1"/>
              <a:t>Reithofa</a:t>
            </a:r>
            <a:r>
              <a:rPr lang="cs-CZ" sz="2400" dirty="0"/>
              <a:t> (2012) se mentorování od koučování liší tím, že kouč na rozdíl od mentora nemusí mít přímé zkušenosti s pracovní oblastí koučovaného.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Mentorování </a:t>
            </a:r>
            <a:r>
              <a:rPr lang="cs-CZ" sz="2400" dirty="0"/>
              <a:t>je proto vhodné k zaškolování nováčků do nových sociálních pozic a rolí. 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6920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92030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Koučování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dirty="0" smtClean="0"/>
              <a:t>se </a:t>
            </a:r>
            <a:r>
              <a:rPr lang="cs-CZ" dirty="0"/>
              <a:t>opírá o vlastní zdroje a schopnosti klientů s cílem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pomoci </a:t>
            </a:r>
            <a:r>
              <a:rPr lang="cs-CZ" dirty="0"/>
              <a:t>jim vidět a prozkoumat alternativní možnosti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/>
              <a:t>zdokonalení kompetencí, zkvalitnění rozhodování a zlepšení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kvality </a:t>
            </a:r>
            <a:r>
              <a:rPr lang="cs-CZ" dirty="0"/>
              <a:t>osobního a pracovního života.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Koučování </a:t>
            </a:r>
            <a:r>
              <a:rPr lang="cs-CZ" dirty="0"/>
              <a:t>je podpora klientova učení s využitím profesionálních metod a technik, které pomáhají klientovi zlepšovat, co ho doposud brzdilo a posilovat, co je pro něho efektivní, aby dosáhl svých cílů. </a:t>
            </a:r>
          </a:p>
        </p:txBody>
      </p:sp>
    </p:spTree>
    <p:extLst>
      <p:ext uri="{BB962C8B-B14F-4D97-AF65-F5344CB8AC3E}">
        <p14:creationId xmlns:p14="http://schemas.microsoft.com/office/powerpoint/2010/main" val="76294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Koučování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00209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 tohoto hlediska lze koučování chápat jako partnerský vztah kouče s klientem v průběhu evokujícího kreativního procesu, jenž inspiruje klienta k zvýšení osobního a profesního potenciálu.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Kouč </a:t>
            </a:r>
            <a:r>
              <a:rPr lang="cs-CZ" sz="2400" dirty="0"/>
              <a:t>je zde vnímán jako expert pro vytváření vztahů s klienty pomocí rozhovorů se záměrem sloužit koučovaným klientům k zvýšení jejich výkonů, k podpoře osobního rozvoje nebo obojího s tím, že si klienti samostatně volí vlastní cíle a způsoby jejich dosahování. </a:t>
            </a:r>
          </a:p>
        </p:txBody>
      </p:sp>
    </p:spTree>
    <p:extLst>
      <p:ext uri="{BB962C8B-B14F-4D97-AF65-F5344CB8AC3E}">
        <p14:creationId xmlns:p14="http://schemas.microsoft.com/office/powerpoint/2010/main" val="1573070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9144000" cy="494801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Mentální hranice peněz jsou individuální záležitost.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 smtClean="0"/>
              <a:t>Každý </a:t>
            </a:r>
            <a:r>
              <a:rPr lang="cs-CZ" dirty="0"/>
              <a:t>máme výchovou vštípenou a zkušenostmi vypěstovanou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určitou </a:t>
            </a:r>
            <a:r>
              <a:rPr lang="cs-CZ" dirty="0"/>
              <a:t>mentální hranici peněz, ve které se pohybujeme.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Mentální </a:t>
            </a:r>
            <a:r>
              <a:rPr lang="cs-CZ" dirty="0"/>
              <a:t>hranice peněz lze měnit a posouvat. Lze se zbavit starých a omezujících představ nejen ve vztahu k penězům, ale také ke zdraví a k dalším oblastem praktického života.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24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Mentální princip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41758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šechno </a:t>
            </a:r>
            <a:r>
              <a:rPr lang="cs-CZ" sz="2400" dirty="0"/>
              <a:t>má dvě polarity a dvě krajnosti. Protiklady jsou součástí stejné stupnice pouze s rozdílem, že leží na opačných koncích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Horká a studená jsou krajnostmi stupnice zvané </a:t>
            </a:r>
            <a:r>
              <a:rPr lang="cs-CZ" sz="2400" i="1" dirty="0"/>
              <a:t>teplota</a:t>
            </a:r>
            <a:r>
              <a:rPr lang="cs-CZ" sz="2400" dirty="0"/>
              <a:t>. Mezi polaritami horké a studené je hodně stupňů tepla a chladu, podobně jako v případě </a:t>
            </a:r>
            <a:r>
              <a:rPr lang="cs-CZ" sz="2400" i="1" dirty="0"/>
              <a:t>hojnost – chudoba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3331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9144000" cy="4948014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Mentální </a:t>
            </a:r>
            <a:r>
              <a:rPr lang="cs-CZ" dirty="0"/>
              <a:t>hranice peněz ovlivňuje zákon </a:t>
            </a:r>
            <a:r>
              <a:rPr lang="cs-CZ" b="1" i="1" dirty="0">
                <a:solidFill>
                  <a:srgbClr val="002060"/>
                </a:solidFill>
              </a:rPr>
              <a:t>akce – reakce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Při </a:t>
            </a:r>
            <a:r>
              <a:rPr lang="cs-CZ" dirty="0"/>
              <a:t>výdajích se třeba jedná o dar někomu jinému.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Dar </a:t>
            </a:r>
            <a:r>
              <a:rPr lang="cs-CZ" dirty="0"/>
              <a:t>jako výdaj je akce a reakcí na daný výdaj jsou příjmy.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 smtClean="0"/>
              <a:t>Finanční </a:t>
            </a:r>
            <a:r>
              <a:rPr lang="cs-CZ" b="1" dirty="0"/>
              <a:t>příjmy jsou tedy reakcemi na výdaje.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434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Z</a:t>
            </a:r>
            <a:r>
              <a:rPr lang="cs-CZ" b="1" dirty="0">
                <a:solidFill>
                  <a:srgbClr val="002060"/>
                </a:solidFill>
              </a:rPr>
              <a:t> uvedeného vyplývá</a:t>
            </a:r>
            <a:r>
              <a:rPr lang="cs-CZ" b="1" dirty="0" smtClean="0">
                <a:solidFill>
                  <a:srgbClr val="002060"/>
                </a:solidFill>
              </a:rPr>
              <a:t>,</a:t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307871"/>
                </a:solidFill>
              </a:rPr>
              <a:t>jak </a:t>
            </a:r>
            <a:r>
              <a:rPr lang="cs-CZ" b="1" dirty="0">
                <a:solidFill>
                  <a:srgbClr val="307871"/>
                </a:solidFill>
              </a:rPr>
              <a:t>důležité je vydávat peníze s pozitivním </a:t>
            </a:r>
            <a:r>
              <a:rPr lang="cs-CZ" b="1" dirty="0" smtClean="0">
                <a:solidFill>
                  <a:srgbClr val="307871"/>
                </a:solidFill>
              </a:rPr>
              <a:t>energetickým </a:t>
            </a:r>
            <a:r>
              <a:rPr lang="cs-CZ" b="1" dirty="0">
                <a:solidFill>
                  <a:srgbClr val="307871"/>
                </a:solidFill>
              </a:rPr>
              <a:t>laděním. </a:t>
            </a:r>
            <a:br>
              <a:rPr lang="cs-CZ" b="1" dirty="0">
                <a:solidFill>
                  <a:srgbClr val="307871"/>
                </a:solidFill>
              </a:rPr>
            </a:b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203598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sz="2400" dirty="0" smtClean="0"/>
          </a:p>
          <a:p>
            <a:r>
              <a:rPr lang="cs-CZ" sz="2400" dirty="0" smtClean="0"/>
              <a:t>Zákon </a:t>
            </a:r>
            <a:r>
              <a:rPr lang="cs-CZ" sz="2400" dirty="0"/>
              <a:t>akce – reakce lze uplatňovat pravidelně. Záleží na jedinci samotném, zda si působení daného zákona uvědomuje či nikoliv. Zákonu je jedno, jestli ho respektujeme, protože úspěch není povinný. 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395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Úvod do poradenství v sociálních službách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34586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Akreditace a licencování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Poradenské paradigma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Finanční riziko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intervence mentorováním a koučováním </a:t>
            </a: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Mentální hranice peněz a zákon akce – reakce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0541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2060"/>
                </a:solidFill>
              </a:rPr>
              <a:t>K</a:t>
            </a:r>
            <a:r>
              <a:rPr lang="cs-CZ" sz="1600" dirty="0">
                <a:solidFill>
                  <a:srgbClr val="002060"/>
                </a:solidFill>
              </a:rPr>
              <a:t> odbornému poradenství </a:t>
            </a:r>
            <a:r>
              <a:rPr lang="cs-CZ" sz="1600" dirty="0" smtClean="0">
                <a:solidFill>
                  <a:srgbClr val="002060"/>
                </a:solidFill>
              </a:rPr>
              <a:t>v</a:t>
            </a:r>
            <a:r>
              <a:rPr lang="cs-CZ" sz="1600" dirty="0">
                <a:solidFill>
                  <a:srgbClr val="002060"/>
                </a:solidFill>
              </a:rPr>
              <a:t> sociálních službách lze zařadit </a:t>
            </a:r>
            <a:r>
              <a:rPr lang="cs-CZ" sz="1600" dirty="0" smtClean="0">
                <a:solidFill>
                  <a:srgbClr val="002060"/>
                </a:solidFill>
              </a:rPr>
              <a:t>sociální intervence a </a:t>
            </a:r>
            <a:r>
              <a:rPr lang="cs-CZ" sz="1600" b="1" dirty="0" smtClean="0">
                <a:solidFill>
                  <a:srgbClr val="002060"/>
                </a:solidFill>
              </a:rPr>
              <a:t>dluhové </a:t>
            </a:r>
            <a:r>
              <a:rPr lang="cs-CZ" sz="1600" b="1" dirty="0">
                <a:solidFill>
                  <a:srgbClr val="002060"/>
                </a:solidFill>
              </a:rPr>
              <a:t>poradenství</a:t>
            </a:r>
            <a:r>
              <a:rPr lang="cs-CZ" sz="1600" dirty="0">
                <a:solidFill>
                  <a:srgbClr val="002060"/>
                </a:solidFill>
              </a:rPr>
              <a:t> s mentorováním a koučováním finančního rizika. </a:t>
            </a:r>
            <a:r>
              <a:rPr lang="cs-CZ" sz="1600" dirty="0">
                <a:solidFill>
                  <a:srgbClr val="002060"/>
                </a:solidFill>
              </a:rPr>
              <a:t>P</a:t>
            </a:r>
            <a:r>
              <a:rPr lang="cs-CZ" sz="1600" dirty="0" smtClean="0">
                <a:solidFill>
                  <a:srgbClr val="002060"/>
                </a:solidFill>
              </a:rPr>
              <a:t>oradenství v sociálních službách je ovlivněno </a:t>
            </a:r>
            <a:r>
              <a:rPr lang="cs-CZ" sz="1600" b="1" dirty="0" smtClean="0">
                <a:solidFill>
                  <a:srgbClr val="002060"/>
                </a:solidFill>
              </a:rPr>
              <a:t>poradenským paradigmatem</a:t>
            </a:r>
            <a:r>
              <a:rPr lang="cs-CZ" sz="1600" dirty="0" smtClean="0">
                <a:solidFill>
                  <a:srgbClr val="002060"/>
                </a:solidFill>
              </a:rPr>
              <a:t>, který tvoří případové poradenství a </a:t>
            </a:r>
            <a:r>
              <a:rPr lang="cs-CZ" sz="1600" dirty="0" err="1" smtClean="0">
                <a:solidFill>
                  <a:srgbClr val="002060"/>
                </a:solidFill>
              </a:rPr>
              <a:t>socio</a:t>
            </a:r>
            <a:r>
              <a:rPr lang="cs-CZ" sz="1600" dirty="0" smtClean="0">
                <a:solidFill>
                  <a:srgbClr val="002060"/>
                </a:solidFill>
              </a:rPr>
              <a:t>-behaviorální přístup. Pro </a:t>
            </a:r>
            <a:r>
              <a:rPr lang="cs-CZ" sz="1600" dirty="0">
                <a:solidFill>
                  <a:srgbClr val="002060"/>
                </a:solidFill>
              </a:rPr>
              <a:t>fungování a využívání sociálně poradenských služeb uděluji pověřené organizace akreditace a licence</a:t>
            </a:r>
            <a:r>
              <a:rPr lang="cs-CZ" sz="1600" dirty="0" smtClean="0">
                <a:solidFill>
                  <a:srgbClr val="002060"/>
                </a:solidFill>
              </a:rPr>
              <a:t>.</a:t>
            </a:r>
            <a:endParaRPr lang="cs-CZ" sz="1600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ÚVOD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DO PORADENSTVÍ </a:t>
            </a: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V SOCIÁLNÁÍCH SLUŽBÁCH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36647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pPr lvl="0" algn="just"/>
            <a:r>
              <a:rPr lang="cs-CZ" sz="1600" dirty="0">
                <a:solidFill>
                  <a:srgbClr val="002060"/>
                </a:solidFill>
              </a:rPr>
              <a:t>v</a:t>
            </a:r>
            <a:r>
              <a:rPr lang="cs-CZ" sz="1600" dirty="0" smtClean="0">
                <a:solidFill>
                  <a:srgbClr val="002060"/>
                </a:solidFill>
              </a:rPr>
              <a:t>ysvětlit </a:t>
            </a:r>
            <a:r>
              <a:rPr lang="cs-CZ" sz="1600" dirty="0" smtClean="0">
                <a:solidFill>
                  <a:srgbClr val="002060"/>
                </a:solidFill>
              </a:rPr>
              <a:t>poradenské </a:t>
            </a:r>
            <a:r>
              <a:rPr lang="cs-CZ" sz="1600" dirty="0" err="1" smtClean="0">
                <a:solidFill>
                  <a:srgbClr val="002060"/>
                </a:solidFill>
              </a:rPr>
              <a:t>paradigm</a:t>
            </a:r>
            <a:r>
              <a:rPr lang="en-US" sz="1600" dirty="0" smtClean="0">
                <a:solidFill>
                  <a:srgbClr val="002060"/>
                </a:solidFill>
              </a:rPr>
              <a:t>a;</a:t>
            </a:r>
            <a:endParaRPr lang="cs-CZ" sz="1600" dirty="0" smtClean="0">
              <a:solidFill>
                <a:srgbClr val="002060"/>
              </a:solidFill>
            </a:endParaRPr>
          </a:p>
          <a:p>
            <a:pPr lvl="0" algn="just"/>
            <a:r>
              <a:rPr lang="en-US" sz="1600" dirty="0" err="1" smtClean="0">
                <a:solidFill>
                  <a:srgbClr val="002060"/>
                </a:solidFill>
              </a:rPr>
              <a:t>specifikovat</a:t>
            </a:r>
            <a:r>
              <a:rPr lang="cs-CZ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>
                <a:solidFill>
                  <a:srgbClr val="002060"/>
                </a:solidFill>
              </a:rPr>
              <a:t>f</a:t>
            </a:r>
            <a:r>
              <a:rPr lang="cs-CZ" sz="1600" dirty="0" err="1" smtClean="0">
                <a:solidFill>
                  <a:srgbClr val="002060"/>
                </a:solidFill>
              </a:rPr>
              <a:t>inanční</a:t>
            </a:r>
            <a:r>
              <a:rPr lang="cs-CZ" sz="1600" dirty="0" smtClean="0">
                <a:solidFill>
                  <a:srgbClr val="002060"/>
                </a:solidFill>
              </a:rPr>
              <a:t> riziko</a:t>
            </a:r>
            <a:r>
              <a:rPr lang="en-US" sz="16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en-US" sz="1600" dirty="0">
                <a:solidFill>
                  <a:srgbClr val="002060"/>
                </a:solidFill>
              </a:rPr>
              <a:t>d</a:t>
            </a:r>
            <a:r>
              <a:rPr lang="cs-CZ" sz="1600" dirty="0" err="1">
                <a:solidFill>
                  <a:srgbClr val="002060"/>
                </a:solidFill>
              </a:rPr>
              <a:t>oporučit</a:t>
            </a:r>
            <a:r>
              <a:rPr lang="cs-CZ" sz="1600" dirty="0">
                <a:solidFill>
                  <a:srgbClr val="002060"/>
                </a:solidFill>
              </a:rPr>
              <a:t> sociální intervenci mentorováním a koučováním</a:t>
            </a:r>
            <a:r>
              <a:rPr lang="en-US" sz="1600" dirty="0" smtClean="0">
                <a:solidFill>
                  <a:srgbClr val="002060"/>
                </a:solidFill>
              </a:rPr>
              <a:t>;</a:t>
            </a:r>
            <a:endParaRPr lang="cs-CZ" sz="1600" dirty="0" smtClean="0">
              <a:solidFill>
                <a:srgbClr val="002060"/>
              </a:solidFill>
            </a:endParaRPr>
          </a:p>
          <a:p>
            <a:pPr lvl="0" algn="just"/>
            <a:r>
              <a:rPr lang="en-US" sz="1600" dirty="0">
                <a:solidFill>
                  <a:srgbClr val="002060"/>
                </a:solidFill>
              </a:rPr>
              <a:t>d</a:t>
            </a:r>
            <a:r>
              <a:rPr lang="cs-CZ" sz="1600" dirty="0" err="1" smtClean="0">
                <a:solidFill>
                  <a:srgbClr val="002060"/>
                </a:solidFill>
              </a:rPr>
              <a:t>emonstrovat</a:t>
            </a:r>
            <a:r>
              <a:rPr lang="cs-CZ" sz="1600" dirty="0" smtClean="0">
                <a:solidFill>
                  <a:srgbClr val="002060"/>
                </a:solidFill>
              </a:rPr>
              <a:t> </a:t>
            </a:r>
            <a:r>
              <a:rPr lang="cs-CZ" sz="1600" dirty="0" smtClean="0">
                <a:solidFill>
                  <a:srgbClr val="002060"/>
                </a:solidFill>
              </a:rPr>
              <a:t>dluhové </a:t>
            </a:r>
            <a:r>
              <a:rPr lang="cs-CZ" sz="1600" dirty="0" smtClean="0">
                <a:solidFill>
                  <a:srgbClr val="002060"/>
                </a:solidFill>
              </a:rPr>
              <a:t>poradenství</a:t>
            </a:r>
            <a:r>
              <a:rPr lang="en-US" sz="1600" dirty="0" smtClean="0">
                <a:solidFill>
                  <a:srgbClr val="002060"/>
                </a:solidFill>
              </a:rPr>
              <a:t>;</a:t>
            </a:r>
            <a:endParaRPr lang="cs-CZ" sz="1600" dirty="0" smtClean="0">
              <a:solidFill>
                <a:srgbClr val="002060"/>
              </a:solidFill>
            </a:endParaRPr>
          </a:p>
          <a:p>
            <a:pPr lvl="0" algn="just"/>
            <a:r>
              <a:rPr lang="en-US" sz="1600" dirty="0" smtClean="0">
                <a:solidFill>
                  <a:srgbClr val="002060"/>
                </a:solidFill>
              </a:rPr>
              <a:t>r</a:t>
            </a:r>
            <a:r>
              <a:rPr lang="cs-CZ" sz="1600" dirty="0" err="1" smtClean="0">
                <a:solidFill>
                  <a:srgbClr val="002060"/>
                </a:solidFill>
              </a:rPr>
              <a:t>ozlišit</a:t>
            </a:r>
            <a:r>
              <a:rPr lang="cs-CZ" sz="1600" dirty="0" smtClean="0">
                <a:solidFill>
                  <a:srgbClr val="002060"/>
                </a:solidFill>
              </a:rPr>
              <a:t> </a:t>
            </a:r>
            <a:r>
              <a:rPr lang="cs-CZ" sz="1600" dirty="0" smtClean="0">
                <a:solidFill>
                  <a:srgbClr val="002060"/>
                </a:solidFill>
              </a:rPr>
              <a:t>specifika mentorování a </a:t>
            </a:r>
            <a:r>
              <a:rPr lang="cs-CZ" sz="1600" dirty="0" smtClean="0">
                <a:solidFill>
                  <a:srgbClr val="002060"/>
                </a:solidFill>
              </a:rPr>
              <a:t>koučování</a:t>
            </a:r>
            <a:r>
              <a:rPr lang="en-US" sz="1600" dirty="0">
                <a:solidFill>
                  <a:srgbClr val="002060"/>
                </a:solidFill>
              </a:rPr>
              <a:t>;</a:t>
            </a:r>
            <a:endParaRPr lang="cs-CZ" sz="1600" dirty="0" smtClean="0">
              <a:solidFill>
                <a:srgbClr val="002060"/>
              </a:solidFill>
            </a:endParaRPr>
          </a:p>
          <a:p>
            <a:pPr lvl="0" algn="just"/>
            <a:r>
              <a:rPr lang="cs-CZ" sz="1600" dirty="0">
                <a:solidFill>
                  <a:srgbClr val="002060"/>
                </a:solidFill>
              </a:rPr>
              <a:t>pochopit mentální význam peněz a zákona akce – </a:t>
            </a:r>
            <a:r>
              <a:rPr lang="cs-CZ" sz="1600" dirty="0" smtClean="0">
                <a:solidFill>
                  <a:srgbClr val="002060"/>
                </a:solidFill>
              </a:rPr>
              <a:t>reakce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endParaRPr lang="cs-CZ" sz="1600" dirty="0">
              <a:solidFill>
                <a:srgbClr val="002060"/>
              </a:solidFill>
            </a:endParaRPr>
          </a:p>
          <a:p>
            <a:pPr lvl="0" algn="just"/>
            <a:endParaRPr lang="cs-CZ" sz="1600" dirty="0">
              <a:solidFill>
                <a:srgbClr val="002060"/>
              </a:solidFill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9144000" cy="4948014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Akreditace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307871"/>
                </a:solidFill>
              </a:rPr>
              <a:t>s</a:t>
            </a:r>
            <a:r>
              <a:rPr lang="cs-CZ" dirty="0" smtClean="0"/>
              <a:t>ociálně </a:t>
            </a:r>
            <a:r>
              <a:rPr lang="cs-CZ" dirty="0"/>
              <a:t>poradenské služby</a:t>
            </a:r>
            <a:r>
              <a:rPr lang="cs-CZ" b="1" dirty="0"/>
              <a:t> </a:t>
            </a:r>
            <a:r>
              <a:rPr lang="cs-CZ" dirty="0"/>
              <a:t>je založena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dobrovolnosti. Poskytovatel sociálně poradenské služby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její udělení může, </a:t>
            </a:r>
            <a:r>
              <a:rPr lang="cs-CZ" dirty="0" smtClean="0"/>
              <a:t>ale </a:t>
            </a:r>
            <a:r>
              <a:rPr lang="cs-CZ" dirty="0"/>
              <a:t>nemusí požádat.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Je-li </a:t>
            </a:r>
            <a:r>
              <a:rPr lang="cs-CZ" dirty="0"/>
              <a:t>akreditace udělena, znamená, že poradenskému subjektu, který o ni požádal, bylo organizací vybavenou příslušnými pravomocemi uděleno osvědčení o možnosti vykonávat sociálně poradenskou službu.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Osvědčení </a:t>
            </a:r>
            <a:r>
              <a:rPr lang="cs-CZ" dirty="0"/>
              <a:t>je zárukou splnění požadovaných kritérií na kvalitu dané služby.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Licencování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279089"/>
            <a:ext cx="91085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307871"/>
                </a:solidFill>
              </a:rPr>
              <a:t>Vymezujeme </a:t>
            </a:r>
            <a:r>
              <a:rPr lang="cs-CZ" sz="2400" dirty="0" smtClean="0"/>
              <a:t>jako </a:t>
            </a:r>
            <a:r>
              <a:rPr lang="cs-CZ" sz="2400" dirty="0"/>
              <a:t>udělení oprávnění k výkonu sociálně poradenské služby. Bez licenčního oprávnění není možné sociálně poradenskou službu poskytovat.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Organizace</a:t>
            </a:r>
            <a:r>
              <a:rPr lang="cs-CZ" sz="2400" dirty="0"/>
              <a:t>, která licenci uděluje, má možnost regulace poskytování sociálně poradenské služby stanovit, kdo a jakou sociálně poradenskou službu bude poskytovat. </a:t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977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5486"/>
            <a:ext cx="9144000" cy="4948014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P</a:t>
            </a:r>
            <a:r>
              <a:rPr lang="cs-CZ" b="1" i="1" dirty="0" smtClean="0">
                <a:solidFill>
                  <a:srgbClr val="002060"/>
                </a:solidFill>
              </a:rPr>
              <a:t>oradenské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paradigma </a:t>
            </a: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 smtClean="0">
                <a:solidFill>
                  <a:srgbClr val="307871"/>
                </a:solidFill>
              </a:rPr>
              <a:t>se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dirty="0" smtClean="0"/>
              <a:t>zaměřuje </a:t>
            </a:r>
            <a:r>
              <a:rPr lang="cs-CZ" dirty="0"/>
              <a:t>jak na změnu klienta, </a:t>
            </a:r>
            <a:r>
              <a:rPr lang="cs-CZ" dirty="0" smtClean="0"/>
              <a:t>tak </a:t>
            </a:r>
            <a:r>
              <a:rPr lang="cs-CZ" dirty="0"/>
              <a:t>na změnu prostředí.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Jeho </a:t>
            </a:r>
            <a:r>
              <a:rPr lang="cs-CZ" dirty="0"/>
              <a:t>zastánci vidí příčinu špatného </a:t>
            </a:r>
            <a:r>
              <a:rPr lang="cs-CZ" dirty="0" smtClean="0"/>
              <a:t>sociálního </a:t>
            </a:r>
            <a:r>
              <a:rPr lang="cs-CZ" dirty="0"/>
              <a:t>fungování jak v individuální neschopnosti klientů využívat existující možnosti, tak v omezené schopnosti organizací sociálních služeb respektovat potřeby klientů, reagovat na jejich potíže a poskytnout klientům přiměřenou podporu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>
                <a:solidFill>
                  <a:srgbClr val="002060"/>
                </a:solidFill>
              </a:rPr>
              <a:t>Případové</a:t>
            </a:r>
            <a:r>
              <a:rPr lang="cs-CZ" b="1" dirty="0" smtClean="0">
                <a:solidFill>
                  <a:srgbClr val="002060"/>
                </a:solidFill>
              </a:rPr>
              <a:t> poradenství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                  </a:t>
            </a:r>
            <a:r>
              <a:rPr lang="cs-CZ" b="1" i="1" dirty="0" err="1" smtClean="0">
                <a:solidFill>
                  <a:srgbClr val="002060"/>
                </a:solidFill>
              </a:rPr>
              <a:t>Socio</a:t>
            </a:r>
            <a:r>
              <a:rPr lang="cs-CZ" b="1" i="1" dirty="0" smtClean="0">
                <a:solidFill>
                  <a:srgbClr val="002060"/>
                </a:solidFill>
              </a:rPr>
              <a:t>-behaviorální</a:t>
            </a:r>
            <a:r>
              <a:rPr lang="cs-CZ" b="1" dirty="0" smtClean="0">
                <a:solidFill>
                  <a:srgbClr val="002060"/>
                </a:solidFill>
              </a:rPr>
              <a:t> přístup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015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Případové poradenství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694587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soustředí se na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psychické problémy klienta. Prostředí, se kterým se klient potýká, terapeuti zredukují na </a:t>
            </a:r>
            <a:r>
              <a:rPr lang="cs-CZ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okolní sociální realitu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v jejichž reakcích se klient nevyzná, protože nerozumí sám sobě. Očekávání okolí chápe jako překážku seberealizace vlastní osobnosti. </a:t>
            </a:r>
            <a:endParaRPr lang="cs-CZ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>
              <a:latin typeface="Times New Roman" panose="02020603050405020304" pitchFamily="18" charset="0"/>
            </a:endParaRPr>
          </a:p>
          <a:p>
            <a:r>
              <a:rPr lang="cs-CZ" sz="2400" dirty="0"/>
              <a:t>Nástrojem změny klienta je v případovém poradenství vztah s poradcem, poradcova kontrolovaná empatie a </a:t>
            </a:r>
            <a:r>
              <a:rPr lang="cs-CZ" sz="2400" dirty="0" smtClean="0"/>
              <a:t>akceptace </a:t>
            </a:r>
            <a:r>
              <a:rPr lang="cs-CZ" sz="2400" dirty="0"/>
              <a:t>klienta.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65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2060"/>
                </a:solidFill>
              </a:rPr>
              <a:t>Socio</a:t>
            </a:r>
            <a:r>
              <a:rPr lang="cs-CZ" b="1" dirty="0" smtClean="0">
                <a:solidFill>
                  <a:srgbClr val="002060"/>
                </a:solidFill>
              </a:rPr>
              <a:t>-behaviorální přístup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14058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charakteristické je provázení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dezorientovaného klienta nepřehledným systémem sociálně poradenských služeb, v rámci kterých se klient nedokáže prosadit. </a:t>
            </a:r>
            <a:endParaRPr lang="cs-CZ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Poradce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zprostředkovává klientovi materiální pomoc a podporuje ho při jednání s úřady. </a:t>
            </a:r>
            <a:endParaRPr lang="cs-CZ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Klade 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důraz na klientovu sebedůvěru a soběstačnost a využívá zkušenosti případové práce k tvorbě preventivních sociálních programů.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59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Finanční riziko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55608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spojeno s finančními aktivitami a je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měřiteln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možnost,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že finanční situace v budoucnu bude jiná, než plánovaná. 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Cílem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řízení finančních rizik je udržet finanční riziko v předem stanovené úrovni pomocí vhodných metodik a nástrojů a při této míře rizika se snažit maximalizovat zisk. </a:t>
            </a:r>
            <a:endParaRPr lang="cs-CZ" sz="24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345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2472</TotalTime>
  <Words>410</Words>
  <Application>Microsoft Office PowerPoint</Application>
  <PresentationFormat>Předvádění na obrazovce (16:9)</PresentationFormat>
  <Paragraphs>85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Akreditace   sociálně poradenské služby je založena  na dobrovolnosti. Poskytovatel sociálně poradenské služby  o její udělení může, ale nemusí požádat.   Je-li akreditace udělena, znamená, že poradenskému subjektu, který o ni požádal, bylo organizací vybavenou příslušnými pravomocemi uděleno osvědčení o možnosti vykonávat sociálně poradenskou službu.   Osvědčení je zárukou splnění požadovaných kritérií na kvalitu dané služby.   </vt:lpstr>
      <vt:lpstr>Licencování</vt:lpstr>
      <vt:lpstr>Poradenské paradigma   se zaměřuje jak na změnu klienta, tak na změnu prostředí.   Jeho zastánci vidí příčinu špatného sociálního fungování jak v individuální neschopnosti klientů využívat existující možnosti, tak v omezené schopnosti organizací sociálních služeb respektovat potřeby klientů, reagovat na jejich potíže a poskytnout klientům přiměřenou podporu.  Případové poradenství                      Socio-behaviorální přístup  </vt:lpstr>
      <vt:lpstr>Případové poradenství</vt:lpstr>
      <vt:lpstr>Socio-behaviorální přístup</vt:lpstr>
      <vt:lpstr>Finanční riziko</vt:lpstr>
      <vt:lpstr>Dluhové poradenství</vt:lpstr>
      <vt:lpstr>Sociální intervence</vt:lpstr>
      <vt:lpstr>Mentorování   lze chápat jako vztah s klientem, ve kterém mentor působí v roli patrona s využitím vlastní best practice přenášením znalostí, pracovních dovedností a návyků, zkušeností a způsobů myšlení.   V tradičním smyslu mentorování umožňuje méně zkušenému následovat staršího a moudřejšího, převzít jeho zkušenosti a přiblížit se k metám, které by pro nováčka byly jinak dostupné v dlouhém časovém horizontu.  </vt:lpstr>
      <vt:lpstr>Mentorování</vt:lpstr>
      <vt:lpstr>Koučování    se opírá o vlastní zdroje a schopnosti klientů s cílem  pomoci jim vidět a prozkoumat alternativní možnosti  k zdokonalení kompetencí, zkvalitnění rozhodování a zlepšení  kvality osobního a pracovního života.   Koučování je podpora klientova učení s využitím profesionálních metod a technik, které pomáhají klientovi zlepšovat, co ho doposud brzdilo a posilovat, co je pro něho efektivní, aby dosáhl svých cílů. </vt:lpstr>
      <vt:lpstr>Koučování</vt:lpstr>
      <vt:lpstr>Mentální hranice peněz jsou individuální záležitost.    Každý máme výchovou vštípenou a zkušenostmi vypěstovanou  určitou mentální hranici peněz, ve které se pohybujeme.   Mentální hranice peněz lze měnit a posouvat. Lze se zbavit starých a omezujících představ nejen ve vztahu k penězům, ale také ke zdraví a k dalším oblastem praktického života.  </vt:lpstr>
      <vt:lpstr>Mentální princip</vt:lpstr>
      <vt:lpstr>  Mentální hranice peněz ovlivňuje zákon akce – reakce.   Při výdajích se třeba jedná o dar někomu jinému.   Dar jako výdaj je akce a reakcí na daný výdaj jsou příjmy.   Finanční příjmy jsou tedy reakcemi na výdaje.   </vt:lpstr>
      <vt:lpstr>Z uvedeného vyplývá,  jak důležité je vydávat peníze s pozitivním energetickým laděním. 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70</cp:revision>
  <cp:lastPrinted>2018-03-27T09:30:31Z</cp:lastPrinted>
  <dcterms:created xsi:type="dcterms:W3CDTF">2016-07-06T15:42:34Z</dcterms:created>
  <dcterms:modified xsi:type="dcterms:W3CDTF">2019-03-12T13:43:23Z</dcterms:modified>
</cp:coreProperties>
</file>