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7" r:id="rId2"/>
    <p:sldId id="259" r:id="rId3"/>
    <p:sldId id="258" r:id="rId4"/>
    <p:sldId id="283" r:id="rId5"/>
    <p:sldId id="301" r:id="rId6"/>
    <p:sldId id="288" r:id="rId7"/>
    <p:sldId id="300" r:id="rId8"/>
    <p:sldId id="289" r:id="rId9"/>
    <p:sldId id="291" r:id="rId10"/>
    <p:sldId id="292" r:id="rId11"/>
    <p:sldId id="293" r:id="rId12"/>
    <p:sldId id="299" r:id="rId13"/>
    <p:sldId id="298" r:id="rId14"/>
    <p:sldId id="290" r:id="rId15"/>
    <p:sldId id="284" r:id="rId16"/>
    <p:sldId id="295" r:id="rId17"/>
    <p:sldId id="285" r:id="rId18"/>
    <p:sldId id="296" r:id="rId19"/>
    <p:sldId id="281" r:id="rId20"/>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14" y="58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30.11.2018</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4105893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a:prstGeom prst="rect">
            <a:avLst/>
          </a:prstGeom>
        </p:spPr>
        <p:txBody>
          <a:bodyPr lIns="68580" tIns="34290" rIns="68580" bIns="34290" anchor="b"/>
          <a:lstStyle>
            <a:lvl1pPr algn="ctr">
              <a:defRPr sz="4500"/>
            </a:lvl1pPr>
          </a:lstStyle>
          <a:p>
            <a:r>
              <a:rPr lang="cs-CZ" smtClean="0"/>
              <a:t>Kliknutím lze upravit styl.</a:t>
            </a:r>
            <a:endParaRPr lang="cs-CZ"/>
          </a:p>
        </p:txBody>
      </p:sp>
      <p:sp>
        <p:nvSpPr>
          <p:cNvPr id="3" name="Podnadpis 2"/>
          <p:cNvSpPr>
            <a:spLocks noGrp="1"/>
          </p:cNvSpPr>
          <p:nvPr>
            <p:ph type="subTitle" idx="1"/>
          </p:nvPr>
        </p:nvSpPr>
        <p:spPr>
          <a:xfrm>
            <a:off x="1143000" y="2701528"/>
            <a:ext cx="6858000" cy="1241822"/>
          </a:xfrm>
          <a:prstGeom prst="rect">
            <a:avLst/>
          </a:prstGeom>
        </p:spPr>
        <p:txBody>
          <a:bodyPr lIns="68580" tIns="34290" rIns="68580" bIns="34290"/>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smtClean="0"/>
              <a:t>Kliknutím můžete upravit styl předlohy.</a:t>
            </a:r>
            <a:endParaRPr lang="cs-CZ"/>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F066A928-83BD-4B3B-AB3B-789638C2D817}" type="datetime1">
              <a:rPr lang="cs-CZ" smtClean="0"/>
              <a:t>30.11.2018</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t>‹#›</a:t>
            </a:fld>
            <a:endParaRPr lang="cs-CZ"/>
          </a:p>
        </p:txBody>
      </p:sp>
    </p:spTree>
    <p:extLst>
      <p:ext uri="{BB962C8B-B14F-4D97-AF65-F5344CB8AC3E}">
        <p14:creationId xmlns:p14="http://schemas.microsoft.com/office/powerpoint/2010/main" val="40234032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mailto:dotace-soc.sluzby@mpsv.cz"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3"/>
            <a:ext cx="936104" cy="730162"/>
          </a:xfrm>
          <a:prstGeom prst="rect">
            <a:avLst/>
          </a:prstGeom>
        </p:spPr>
      </p:pic>
      <p:sp>
        <p:nvSpPr>
          <p:cNvPr id="7" name="Obdélník 6"/>
          <p:cNvSpPr/>
          <p:nvPr/>
        </p:nvSpPr>
        <p:spPr>
          <a:xfrm>
            <a:off x="395537" y="2365809"/>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lIns="91438" tIns="45719" rIns="91438" bIns="45719"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dirty="0" smtClean="0">
                <a:ln w="0"/>
                <a:solidFill>
                  <a:schemeClr val="bg1"/>
                </a:solidFill>
                <a:effectLst>
                  <a:outerShdw blurRad="38100" dist="19050" dir="2700000" algn="tl" rotWithShape="0">
                    <a:schemeClr val="dk1">
                      <a:alpha val="40000"/>
                    </a:schemeClr>
                  </a:outerShdw>
                </a:effectLst>
              </a:rPr>
              <a:t>PORADENSTVÍ V SOCIÁLNÍCH SLUŽBÁCH</a:t>
            </a:r>
            <a:endParaRPr lang="cs-CZ" b="1" dirty="0" smtClean="0">
              <a:ln w="0"/>
              <a:solidFill>
                <a:schemeClr val="bg1"/>
              </a:solidFill>
              <a:effectLst>
                <a:outerShdw blurRad="38100" dist="19050" dir="2700000" algn="tl" rotWithShape="0">
                  <a:schemeClr val="dk1">
                    <a:alpha val="40000"/>
                  </a:schemeClr>
                </a:outerShdw>
              </a:effectLst>
            </a:endParaRPr>
          </a:p>
          <a:p>
            <a:pPr algn="ctr"/>
            <a:r>
              <a:rPr lang="cs-CZ" dirty="0" smtClean="0">
                <a:ln w="0"/>
                <a:solidFill>
                  <a:schemeClr val="bg1"/>
                </a:solidFill>
                <a:effectLst>
                  <a:outerShdw blurRad="38100" dist="19050" dir="2700000" algn="tl" rotWithShape="0">
                    <a:schemeClr val="dk1">
                      <a:alpha val="40000"/>
                    </a:schemeClr>
                  </a:outerShdw>
                </a:effectLst>
              </a:rPr>
              <a:t>Vyučující</a:t>
            </a:r>
            <a:r>
              <a:rPr lang="cs-CZ" dirty="0" smtClean="0">
                <a:ln w="0"/>
                <a:solidFill>
                  <a:schemeClr val="bg1"/>
                </a:solidFill>
                <a:effectLst>
                  <a:outerShdw blurRad="38100" dist="19050" dir="2700000" algn="tl" rotWithShape="0">
                    <a:schemeClr val="dk1">
                      <a:alpha val="40000"/>
                    </a:schemeClr>
                  </a:outerShdw>
                </a:effectLst>
              </a:rPr>
              <a:t>:</a:t>
            </a:r>
          </a:p>
          <a:p>
            <a:pPr algn="ctr"/>
            <a:r>
              <a:rPr lang="cs-CZ" b="1" dirty="0" smtClean="0">
                <a:ln w="0"/>
                <a:solidFill>
                  <a:schemeClr val="bg1"/>
                </a:solidFill>
                <a:effectLst>
                  <a:outerShdw blurRad="38100" dist="19050" dir="2700000" algn="tl" rotWithShape="0">
                    <a:schemeClr val="dk1">
                      <a:alpha val="40000"/>
                    </a:schemeClr>
                  </a:outerShdw>
                </a:effectLst>
              </a:rPr>
              <a:t>Mgr</a:t>
            </a:r>
            <a:r>
              <a:rPr lang="cs-CZ" b="1" dirty="0" smtClean="0">
                <a:ln w="0"/>
                <a:solidFill>
                  <a:schemeClr val="bg1"/>
                </a:solidFill>
                <a:effectLst>
                  <a:outerShdw blurRad="38100" dist="19050" dir="2700000" algn="tl" rotWithShape="0">
                    <a:schemeClr val="dk1">
                      <a:alpha val="40000"/>
                    </a:schemeClr>
                  </a:outerShdw>
                </a:effectLst>
              </a:rPr>
              <a:t>. </a:t>
            </a:r>
            <a:r>
              <a:rPr lang="cs-CZ" b="1" dirty="0" smtClean="0">
                <a:ln w="0"/>
                <a:solidFill>
                  <a:schemeClr val="bg1"/>
                </a:solidFill>
                <a:effectLst>
                  <a:outerShdw blurRad="38100" dist="19050" dir="2700000" algn="tl" rotWithShape="0">
                    <a:schemeClr val="dk1">
                      <a:alpha val="40000"/>
                    </a:schemeClr>
                  </a:outerShdw>
                </a:effectLst>
              </a:rPr>
              <a:t>Dagmar </a:t>
            </a:r>
            <a:r>
              <a:rPr lang="cs-CZ" b="1" dirty="0">
                <a:ln w="0"/>
                <a:solidFill>
                  <a:schemeClr val="bg1"/>
                </a:solidFill>
                <a:effectLst>
                  <a:outerShdw blurRad="38100" dist="19050" dir="2700000" algn="tl" rotWithShape="0">
                    <a:schemeClr val="dk1">
                      <a:alpha val="40000"/>
                    </a:schemeClr>
                  </a:outerShdw>
                </a:effectLst>
              </a:rPr>
              <a:t>S</a:t>
            </a:r>
            <a:r>
              <a:rPr lang="cs-CZ" b="1" dirty="0" smtClean="0">
                <a:ln w="0"/>
                <a:solidFill>
                  <a:schemeClr val="bg1"/>
                </a:solidFill>
                <a:effectLst>
                  <a:outerShdw blurRad="38100" dist="19050" dir="2700000" algn="tl" rotWithShape="0">
                    <a:schemeClr val="dk1">
                      <a:alpha val="40000"/>
                    </a:schemeClr>
                  </a:outerShdw>
                </a:effectLst>
              </a:rPr>
              <a:t>vobodová</a:t>
            </a:r>
            <a:r>
              <a:rPr lang="cs-CZ" b="1" dirty="0" smtClean="0">
                <a:ln w="0"/>
                <a:solidFill>
                  <a:schemeClr val="bg1"/>
                </a:solidFill>
                <a:effectLst>
                  <a:outerShdw blurRad="38100" dist="19050" dir="2700000" algn="tl" rotWithShape="0">
                    <a:schemeClr val="dk1">
                      <a:alpha val="40000"/>
                    </a:schemeClr>
                  </a:outerShdw>
                </a:effectLst>
              </a:rPr>
              <a:t>, </a:t>
            </a:r>
            <a:r>
              <a:rPr lang="cs-CZ" b="1" dirty="0" smtClean="0">
                <a:ln w="0"/>
                <a:solidFill>
                  <a:schemeClr val="bg1"/>
                </a:solidFill>
                <a:effectLst>
                  <a:outerShdw blurRad="38100" dist="19050" dir="2700000" algn="tl" rotWithShape="0">
                    <a:schemeClr val="dk1">
                      <a:alpha val="40000"/>
                    </a:schemeClr>
                  </a:outerShdw>
                </a:effectLst>
              </a:rPr>
              <a:t>Ph.D.</a:t>
            </a:r>
          </a:p>
        </p:txBody>
      </p:sp>
      <p:sp>
        <p:nvSpPr>
          <p:cNvPr id="2" name="Nadpis 1"/>
          <p:cNvSpPr>
            <a:spLocks noGrp="1"/>
          </p:cNvSpPr>
          <p:nvPr>
            <p:ph type="ctrTitle" idx="4294967295"/>
          </p:nvPr>
        </p:nvSpPr>
        <p:spPr>
          <a:xfrm>
            <a:off x="0" y="700089"/>
            <a:ext cx="5111750" cy="2159000"/>
          </a:xfrm>
          <a:prstGeom prst="rect">
            <a:avLst/>
          </a:prstGeom>
        </p:spPr>
        <p:txBody>
          <a:bodyPr lIns="68580" tIns="34290" rIns="68580" bIns="34290"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ext uri="{D42A27DB-BD31-4B8C-83A1-F6EECF244321}">
                <p14:modId xmlns:p14="http://schemas.microsoft.com/office/powerpoint/2010/main" val="3787313614"/>
              </p:ext>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xmlns="" val="3755197986"/>
                    </a:ext>
                  </a:extLst>
                </a:gridCol>
                <a:gridCol w="4213804">
                  <a:extLst>
                    <a:ext uri="{9D8B030D-6E8A-4147-A177-3AD203B41FA5}">
                      <a16:colId xmlns:a16="http://schemas.microsoft.com/office/drawing/2014/main" xmlns=""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3822484205"/>
                  </a:ext>
                </a:extLst>
              </a:tr>
            </a:tbl>
          </a:graphicData>
        </a:graphic>
      </p:graphicFrame>
      <p:sp>
        <p:nvSpPr>
          <p:cNvPr id="5" name="Rectangle 2"/>
          <p:cNvSpPr>
            <a:spLocks noChangeArrowheads="1"/>
          </p:cNvSpPr>
          <p:nvPr/>
        </p:nvSpPr>
        <p:spPr bwMode="auto">
          <a:xfrm>
            <a:off x="1878013" y="2826823"/>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57199"/>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7156408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488832" cy="4536504"/>
          </a:xfrm>
        </p:spPr>
        <p:txBody>
          <a:bodyPr/>
          <a:lstStyle/>
          <a:p>
            <a:r>
              <a:rPr lang="cs-CZ" b="1" dirty="0">
                <a:solidFill>
                  <a:srgbClr val="002060"/>
                </a:solidFill>
              </a:rPr>
              <a:t>Frankfurt </a:t>
            </a:r>
            <a:r>
              <a:rPr lang="cs-CZ" b="1" dirty="0" err="1">
                <a:solidFill>
                  <a:srgbClr val="002060"/>
                </a:solidFill>
              </a:rPr>
              <a:t>School</a:t>
            </a:r>
            <a:r>
              <a:rPr lang="cs-CZ" b="1" dirty="0">
                <a:solidFill>
                  <a:srgbClr val="002060"/>
                </a:solidFill>
              </a:rPr>
              <a:t> </a:t>
            </a:r>
            <a:r>
              <a:rPr lang="cs-CZ" b="1" dirty="0" smtClean="0">
                <a:solidFill>
                  <a:srgbClr val="002060"/>
                </a:solidFill>
              </a:rPr>
              <a:t>'s</a:t>
            </a:r>
            <a:r>
              <a:rPr lang="cs-CZ" dirty="0">
                <a:solidFill>
                  <a:srgbClr val="002060"/>
                </a:solidFill>
              </a:rPr>
              <a:t/>
            </a:r>
            <a:br>
              <a:rPr lang="cs-CZ" dirty="0">
                <a:solidFill>
                  <a:srgbClr val="002060"/>
                </a:solidFill>
              </a:rPr>
            </a:br>
            <a:r>
              <a:rPr lang="cs-CZ" dirty="0" smtClean="0"/>
              <a:t/>
            </a:r>
            <a:br>
              <a:rPr lang="cs-CZ" dirty="0" smtClean="0"/>
            </a:br>
            <a:r>
              <a:rPr lang="cs-CZ" i="1" dirty="0"/>
              <a:t>F</a:t>
            </a:r>
            <a:r>
              <a:rPr lang="cs-CZ" i="1" dirty="0" smtClean="0"/>
              <a:t>inanční </a:t>
            </a:r>
            <a:r>
              <a:rPr lang="cs-CZ" i="1" dirty="0"/>
              <a:t>výcvikový tábor</a:t>
            </a:r>
            <a:r>
              <a:rPr lang="cs-CZ" dirty="0"/>
              <a:t> na základě </a:t>
            </a:r>
            <a:r>
              <a:rPr lang="cs-CZ" i="1" dirty="0"/>
              <a:t>bankovních her</a:t>
            </a:r>
            <a:r>
              <a:rPr lang="cs-CZ" dirty="0" smtClean="0"/>
              <a:t>.</a:t>
            </a:r>
            <a:br>
              <a:rPr lang="cs-CZ" dirty="0" smtClean="0"/>
            </a:br>
            <a:r>
              <a:rPr lang="cs-CZ" dirty="0"/>
              <a:t/>
            </a:r>
            <a:br>
              <a:rPr lang="cs-CZ" dirty="0"/>
            </a:br>
            <a:r>
              <a:rPr lang="cs-CZ" dirty="0"/>
              <a:t>Hlavní událostí finančního výcvikového tábora je </a:t>
            </a:r>
            <a:r>
              <a:rPr lang="cs-CZ" b="1" dirty="0"/>
              <a:t>bankovní hra</a:t>
            </a:r>
            <a:r>
              <a:rPr lang="cs-CZ" dirty="0"/>
              <a:t>. </a:t>
            </a:r>
            <a:r>
              <a:rPr lang="cs-CZ" dirty="0" smtClean="0"/>
              <a:t/>
            </a:r>
            <a:br>
              <a:rPr lang="cs-CZ" dirty="0" smtClean="0"/>
            </a:br>
            <a:r>
              <a:rPr lang="cs-CZ" dirty="0"/>
              <a:t/>
            </a:r>
            <a:br>
              <a:rPr lang="cs-CZ" dirty="0"/>
            </a:br>
            <a:r>
              <a:rPr lang="cs-CZ" dirty="0" smtClean="0"/>
              <a:t>Účastníci </a:t>
            </a:r>
            <a:r>
              <a:rPr lang="cs-CZ" dirty="0"/>
              <a:t>studují, jak spravovat finanční instituci tím, že hrají konkurenční webovou simulační hru, </a:t>
            </a:r>
            <a:r>
              <a:rPr lang="cs-CZ" i="1" dirty="0" err="1"/>
              <a:t>Probanker</a:t>
            </a:r>
            <a:r>
              <a:rPr lang="cs-CZ" dirty="0"/>
              <a:t> proti jiným týmům. </a:t>
            </a:r>
            <a:endParaRPr lang="cs-CZ" dirty="0"/>
          </a:p>
        </p:txBody>
      </p:sp>
    </p:spTree>
    <p:extLst>
      <p:ext uri="{BB962C8B-B14F-4D97-AF65-F5344CB8AC3E}">
        <p14:creationId xmlns:p14="http://schemas.microsoft.com/office/powerpoint/2010/main" val="42064062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560840" cy="4536504"/>
          </a:xfrm>
        </p:spPr>
        <p:txBody>
          <a:bodyPr/>
          <a:lstStyle/>
          <a:p>
            <a:r>
              <a:rPr lang="cs-CZ" b="1" dirty="0">
                <a:solidFill>
                  <a:srgbClr val="002060"/>
                </a:solidFill>
              </a:rPr>
              <a:t>B</a:t>
            </a:r>
            <a:r>
              <a:rPr lang="cs-CZ" b="1" dirty="0" smtClean="0">
                <a:solidFill>
                  <a:srgbClr val="002060"/>
                </a:solidFill>
              </a:rPr>
              <a:t>lahobyt</a:t>
            </a:r>
            <a:r>
              <a:rPr lang="cs-CZ" b="1" dirty="0" smtClean="0"/>
              <a:t/>
            </a:r>
            <a:br>
              <a:rPr lang="cs-CZ" b="1" dirty="0" smtClean="0"/>
            </a:br>
            <a:r>
              <a:rPr lang="cs-CZ" b="1" dirty="0"/>
              <a:t/>
            </a:r>
            <a:br>
              <a:rPr lang="cs-CZ" b="1" dirty="0"/>
            </a:br>
            <a:r>
              <a:rPr lang="cs-CZ" dirty="0" smtClean="0"/>
              <a:t>Blahobyt </a:t>
            </a:r>
            <a:r>
              <a:rPr lang="cs-CZ" dirty="0"/>
              <a:t>pracuje se dvěma aspekty. Prvním aspektem je </a:t>
            </a:r>
            <a:r>
              <a:rPr lang="cs-CZ" i="1" dirty="0"/>
              <a:t>představivost</a:t>
            </a:r>
            <a:r>
              <a:rPr lang="cs-CZ" dirty="0"/>
              <a:t> a druhým aspektem jsou </a:t>
            </a:r>
            <a:r>
              <a:rPr lang="cs-CZ" i="1" dirty="0"/>
              <a:t>činy</a:t>
            </a:r>
            <a:r>
              <a:rPr lang="cs-CZ" dirty="0"/>
              <a:t>. Většina lidí je mentálně naprogramovaná na mentalitu nedostatku. Na život pohlížejí jako na koláč, když z koláče dostane někdo větší kus, pro většinu lidí to znamená, že na ostatní zbude málo. Tito lidé totiž mají problém s dělením o zásluhy, kterými jsou moc a profit. Nedovednou se radovat z úspěchu druhých. Mají pocit, jako když o něco přicházejí.</a:t>
            </a:r>
            <a:br>
              <a:rPr lang="cs-CZ" dirty="0"/>
            </a:br>
            <a:r>
              <a:rPr lang="cs-CZ" b="1" dirty="0"/>
              <a:t/>
            </a:r>
            <a:br>
              <a:rPr lang="cs-CZ" b="1" dirty="0"/>
            </a:br>
            <a:endParaRPr lang="cs-CZ" dirty="0"/>
          </a:p>
        </p:txBody>
      </p:sp>
    </p:spTree>
    <p:extLst>
      <p:ext uri="{BB962C8B-B14F-4D97-AF65-F5344CB8AC3E}">
        <p14:creationId xmlns:p14="http://schemas.microsoft.com/office/powerpoint/2010/main" val="3519128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195486"/>
            <a:ext cx="7740352" cy="4680520"/>
          </a:xfrm>
        </p:spPr>
        <p:txBody>
          <a:bodyPr/>
          <a:lstStyle/>
          <a:p>
            <a:r>
              <a:rPr lang="cs-CZ" b="1" dirty="0" smtClean="0">
                <a:solidFill>
                  <a:srgbClr val="002060"/>
                </a:solidFill>
              </a:rPr>
              <a:t>Hojnost</a:t>
            </a:r>
            <a:r>
              <a:rPr lang="cs-CZ" dirty="0" smtClean="0"/>
              <a:t/>
            </a:r>
            <a:br>
              <a:rPr lang="cs-CZ" dirty="0" smtClean="0"/>
            </a:br>
            <a:r>
              <a:rPr lang="cs-CZ" dirty="0"/>
              <a:t/>
            </a:r>
            <a:br>
              <a:rPr lang="cs-CZ" dirty="0"/>
            </a:br>
            <a:r>
              <a:rPr lang="cs-CZ" dirty="0"/>
              <a:t>Č</a:t>
            </a:r>
            <a:r>
              <a:rPr lang="cs-CZ" dirty="0" smtClean="0"/>
              <a:t>lověk </a:t>
            </a:r>
            <a:r>
              <a:rPr lang="cs-CZ" dirty="0"/>
              <a:t>je schopen plnit vlastní touhy, ať patří do hmotné, emotivní, psychické, duchovní sféry nebo do roviny mezilidských vztahů a pozornost skutečně bohatého člověka není nikdy soustředěna pouze na peníze.</a:t>
            </a:r>
            <a:br>
              <a:rPr lang="cs-CZ" dirty="0"/>
            </a:br>
            <a:endParaRPr lang="cs-CZ" dirty="0"/>
          </a:p>
        </p:txBody>
      </p:sp>
    </p:spTree>
    <p:extLst>
      <p:ext uri="{BB962C8B-B14F-4D97-AF65-F5344CB8AC3E}">
        <p14:creationId xmlns:p14="http://schemas.microsoft.com/office/powerpoint/2010/main" val="4620194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488832" cy="4608512"/>
          </a:xfrm>
        </p:spPr>
        <p:txBody>
          <a:bodyPr/>
          <a:lstStyle/>
          <a:p>
            <a:r>
              <a:rPr lang="cs-CZ" b="1" dirty="0">
                <a:solidFill>
                  <a:srgbClr val="002060"/>
                </a:solidFill>
              </a:rPr>
              <a:t>O</a:t>
            </a:r>
            <a:r>
              <a:rPr lang="cs-CZ" b="1" dirty="0" smtClean="0">
                <a:solidFill>
                  <a:srgbClr val="002060"/>
                </a:solidFill>
              </a:rPr>
              <a:t>sobní </a:t>
            </a:r>
            <a:r>
              <a:rPr lang="cs-CZ" b="1" dirty="0">
                <a:solidFill>
                  <a:srgbClr val="002060"/>
                </a:solidFill>
              </a:rPr>
              <a:t>vlastnosti spoluvytvářející </a:t>
            </a:r>
            <a:r>
              <a:rPr lang="cs-CZ" b="1" dirty="0" smtClean="0">
                <a:solidFill>
                  <a:srgbClr val="002060"/>
                </a:solidFill>
              </a:rPr>
              <a:t>blahobyt a hojnost</a:t>
            </a:r>
            <a:r>
              <a:rPr lang="cs-CZ" dirty="0"/>
              <a:t/>
            </a:r>
            <a:br>
              <a:rPr lang="cs-CZ" dirty="0"/>
            </a:br>
            <a:r>
              <a:rPr lang="cs-CZ" dirty="0" smtClean="0"/>
              <a:t/>
            </a:r>
            <a:br>
              <a:rPr lang="cs-CZ" dirty="0" smtClean="0"/>
            </a:br>
            <a:r>
              <a:rPr lang="cs-CZ" dirty="0" smtClean="0"/>
              <a:t>Odvaha</a:t>
            </a:r>
            <a:r>
              <a:rPr lang="cs-CZ" dirty="0"/>
              <a:t/>
            </a:r>
            <a:br>
              <a:rPr lang="cs-CZ" dirty="0"/>
            </a:br>
            <a:r>
              <a:rPr lang="cs-CZ" dirty="0"/>
              <a:t>Nadšení</a:t>
            </a:r>
            <a:br>
              <a:rPr lang="cs-CZ" dirty="0"/>
            </a:br>
            <a:r>
              <a:rPr lang="cs-CZ" dirty="0"/>
              <a:t>Víra v úspěch</a:t>
            </a:r>
            <a:br>
              <a:rPr lang="cs-CZ" dirty="0"/>
            </a:br>
            <a:r>
              <a:rPr lang="cs-CZ" dirty="0"/>
              <a:t>Vytrvalost</a:t>
            </a:r>
            <a:br>
              <a:rPr lang="cs-CZ" dirty="0"/>
            </a:br>
            <a:r>
              <a:rPr lang="cs-CZ" dirty="0"/>
              <a:t>Odhodlanost</a:t>
            </a:r>
            <a:br>
              <a:rPr lang="cs-CZ" dirty="0"/>
            </a:br>
            <a:r>
              <a:rPr lang="cs-CZ" dirty="0"/>
              <a:t>Ochota na čas odložit vlastní sebeuspokojení</a:t>
            </a:r>
            <a:br>
              <a:rPr lang="cs-CZ" dirty="0"/>
            </a:br>
            <a:r>
              <a:rPr lang="cs-CZ" dirty="0"/>
              <a:t>Čilost</a:t>
            </a:r>
            <a:br>
              <a:rPr lang="cs-CZ" dirty="0"/>
            </a:br>
            <a:r>
              <a:rPr lang="cs-CZ" dirty="0"/>
              <a:t>Duchapřítomnost</a:t>
            </a:r>
            <a:br>
              <a:rPr lang="cs-CZ" dirty="0"/>
            </a:br>
            <a:r>
              <a:rPr lang="cs-CZ" dirty="0"/>
              <a:t>Dávat přidanou hodnotu všemu, co je vytvářeno</a:t>
            </a:r>
            <a:br>
              <a:rPr lang="cs-CZ" dirty="0"/>
            </a:br>
            <a:endParaRPr lang="cs-CZ" dirty="0"/>
          </a:p>
        </p:txBody>
      </p:sp>
    </p:spTree>
    <p:extLst>
      <p:ext uri="{BB962C8B-B14F-4D97-AF65-F5344CB8AC3E}">
        <p14:creationId xmlns:p14="http://schemas.microsoft.com/office/powerpoint/2010/main" val="7911720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416824" cy="4536504"/>
          </a:xfrm>
        </p:spPr>
        <p:txBody>
          <a:bodyPr/>
          <a:lstStyle/>
          <a:p>
            <a:r>
              <a:rPr lang="cs-CZ" b="1" dirty="0">
                <a:solidFill>
                  <a:srgbClr val="002060"/>
                </a:solidFill>
              </a:rPr>
              <a:t>Sociální manažér jako sociální bankéř</a:t>
            </a:r>
            <a:br>
              <a:rPr lang="cs-CZ" b="1" dirty="0">
                <a:solidFill>
                  <a:srgbClr val="002060"/>
                </a:solidFill>
              </a:rPr>
            </a:br>
            <a:r>
              <a:rPr lang="cs-CZ" b="1" dirty="0" smtClean="0">
                <a:solidFill>
                  <a:srgbClr val="002060"/>
                </a:solidFill>
              </a:rPr>
              <a:t/>
            </a:r>
            <a:br>
              <a:rPr lang="cs-CZ" b="1" dirty="0" smtClean="0">
                <a:solidFill>
                  <a:srgbClr val="002060"/>
                </a:solidFill>
              </a:rPr>
            </a:br>
            <a:r>
              <a:rPr lang="cs-CZ" dirty="0"/>
              <a:t>Učit se, školit se, pamatovat si. </a:t>
            </a:r>
            <a:r>
              <a:rPr lang="cs-CZ" dirty="0" smtClean="0"/>
              <a:t/>
            </a:r>
            <a:br>
              <a:rPr lang="cs-CZ" dirty="0" smtClean="0"/>
            </a:br>
            <a:r>
              <a:rPr lang="cs-CZ" dirty="0"/>
              <a:t>Komunikovat s chutí a </a:t>
            </a:r>
            <a:r>
              <a:rPr lang="cs-CZ" dirty="0" smtClean="0"/>
              <a:t>rádi</a:t>
            </a:r>
            <a:br>
              <a:rPr lang="cs-CZ" dirty="0" smtClean="0"/>
            </a:br>
            <a:r>
              <a:rPr lang="cs-CZ" dirty="0"/>
              <a:t>Uvažovat jako obchodník</a:t>
            </a:r>
            <a:r>
              <a:rPr lang="cs-CZ" dirty="0" smtClean="0"/>
              <a:t>.</a:t>
            </a:r>
            <a:br>
              <a:rPr lang="cs-CZ" dirty="0" smtClean="0"/>
            </a:br>
            <a:r>
              <a:rPr lang="cs-CZ" dirty="0"/>
              <a:t>Argumentovat věcně, přesně a logicky. </a:t>
            </a:r>
            <a:r>
              <a:rPr lang="cs-CZ" dirty="0" smtClean="0"/>
              <a:t/>
            </a:r>
            <a:br>
              <a:rPr lang="cs-CZ" dirty="0" smtClean="0"/>
            </a:br>
            <a:r>
              <a:rPr lang="cs-CZ" dirty="0"/>
              <a:t>Pracovat samostatně. </a:t>
            </a:r>
            <a:r>
              <a:rPr lang="cs-CZ" dirty="0" smtClean="0"/>
              <a:t/>
            </a:r>
            <a:br>
              <a:rPr lang="cs-CZ" dirty="0" smtClean="0"/>
            </a:br>
            <a:r>
              <a:rPr lang="cs-CZ" dirty="0"/>
              <a:t>Vnímat a předávat </a:t>
            </a:r>
            <a:r>
              <a:rPr lang="cs-CZ" dirty="0" smtClean="0"/>
              <a:t>podněty</a:t>
            </a:r>
            <a:br>
              <a:rPr lang="cs-CZ" dirty="0" smtClean="0"/>
            </a:br>
            <a:r>
              <a:rPr lang="cs-CZ" dirty="0"/>
              <a:t>Rozumět si s počítačem. </a:t>
            </a:r>
            <a:endParaRPr lang="cs-CZ" dirty="0"/>
          </a:p>
        </p:txBody>
      </p:sp>
    </p:spTree>
    <p:extLst>
      <p:ext uri="{BB962C8B-B14F-4D97-AF65-F5344CB8AC3E}">
        <p14:creationId xmlns:p14="http://schemas.microsoft.com/office/powerpoint/2010/main" val="15158099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19" y="195486"/>
            <a:ext cx="8892481" cy="4948014"/>
          </a:xfrm>
        </p:spPr>
        <p:txBody>
          <a:bodyPr/>
          <a:lstStyle/>
          <a:p>
            <a:r>
              <a:rPr lang="cs-CZ" b="1" dirty="0" smtClean="0">
                <a:solidFill>
                  <a:srgbClr val="002060"/>
                </a:solidFill>
              </a:rPr>
              <a:t>Financování sociálních projektů</a:t>
            </a:r>
            <a:r>
              <a:rPr lang="cs-CZ" dirty="0" smtClean="0"/>
              <a:t/>
            </a:r>
            <a:br>
              <a:rPr lang="cs-CZ" dirty="0" smtClean="0"/>
            </a:br>
            <a:r>
              <a:rPr lang="cs-CZ" dirty="0"/>
              <a:t/>
            </a:r>
            <a:br>
              <a:rPr lang="cs-CZ" dirty="0"/>
            </a:br>
            <a:r>
              <a:rPr lang="cs-CZ" dirty="0" smtClean="0"/>
              <a:t>S</a:t>
            </a:r>
            <a:r>
              <a:rPr lang="cs-CZ" dirty="0"/>
              <a:t> ohledem na možné duplicity ve financování </a:t>
            </a:r>
            <a:r>
              <a:rPr lang="cs-CZ" dirty="0" smtClean="0"/>
              <a:t/>
            </a:r>
            <a:br>
              <a:rPr lang="cs-CZ" dirty="0" smtClean="0"/>
            </a:br>
            <a:r>
              <a:rPr lang="cs-CZ" dirty="0" smtClean="0"/>
              <a:t>vybraných </a:t>
            </a:r>
            <a:r>
              <a:rPr lang="cs-CZ" dirty="0"/>
              <a:t>druhů sociálních služeb v oblasti neinvestičních </a:t>
            </a:r>
            <a:r>
              <a:rPr lang="cs-CZ" dirty="0" smtClean="0"/>
              <a:t/>
            </a:r>
            <a:br>
              <a:rPr lang="cs-CZ" dirty="0" smtClean="0"/>
            </a:br>
            <a:r>
              <a:rPr lang="cs-CZ" dirty="0" smtClean="0"/>
              <a:t>dotací</a:t>
            </a:r>
            <a:r>
              <a:rPr lang="cs-CZ" dirty="0"/>
              <a:t>, které jsou způsobeny realizací </a:t>
            </a:r>
            <a:r>
              <a:rPr lang="cs-CZ" i="1" dirty="0"/>
              <a:t>Individuálních projektů</a:t>
            </a:r>
            <a:r>
              <a:rPr lang="cs-CZ" dirty="0"/>
              <a:t> krajů v rámci Operačního programu Lidské zdroje a zaměstnanost (IP) vydal ředitel odboru sociálních služeb a sociálního začleňování Ministerstva práce a sociálních věcí ČR doporučený postup při souběhu financování sociální služby z neinvestiční dotace na poskytování sociálních služeb ze státního rozpočtu a IP kraje. Následující doporučení byla diskutována se zástupci krajských úřadů a prošla jejich pracovními připomínkami.</a:t>
            </a:r>
            <a:br>
              <a:rPr lang="cs-CZ" dirty="0"/>
            </a:br>
            <a:endParaRPr lang="cs-CZ" dirty="0"/>
          </a:p>
        </p:txBody>
      </p:sp>
    </p:spTree>
    <p:extLst>
      <p:ext uri="{BB962C8B-B14F-4D97-AF65-F5344CB8AC3E}">
        <p14:creationId xmlns:p14="http://schemas.microsoft.com/office/powerpoint/2010/main" val="19650317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4731990"/>
          </a:xfrm>
        </p:spPr>
        <p:txBody>
          <a:bodyPr/>
          <a:lstStyle/>
          <a:p>
            <a:r>
              <a:rPr lang="cs-CZ" b="1" dirty="0">
                <a:solidFill>
                  <a:srgbClr val="002060"/>
                </a:solidFill>
              </a:rPr>
              <a:t>Doporučený postup poskytovatelů sociálních </a:t>
            </a:r>
            <a:r>
              <a:rPr lang="cs-CZ" b="1" dirty="0" smtClean="0">
                <a:solidFill>
                  <a:srgbClr val="002060"/>
                </a:solidFill>
              </a:rPr>
              <a:t>služeb </a:t>
            </a:r>
            <a:r>
              <a:rPr lang="cs-CZ" b="1" dirty="0" smtClean="0"/>
              <a:t/>
            </a:r>
            <a:br>
              <a:rPr lang="cs-CZ" b="1" dirty="0" smtClean="0"/>
            </a:br>
            <a:r>
              <a:rPr lang="cs-CZ" b="1" dirty="0" smtClean="0"/>
              <a:t/>
            </a:r>
            <a:br>
              <a:rPr lang="cs-CZ" b="1" dirty="0" smtClean="0"/>
            </a:br>
            <a:r>
              <a:rPr lang="cs-CZ" dirty="0" smtClean="0"/>
              <a:t>V</a:t>
            </a:r>
            <a:r>
              <a:rPr lang="cs-CZ" dirty="0"/>
              <a:t> případě započetí financování sociální služby na základě smlouvy s krajem v rámci IP je poskytovatel, kterému byla na příslušnou sociální službu přidělena dotace ze státního rozpočtu, povinen tuto skutečnost do 10 pracovních dnů od podpisu smlouvy písemně oznámit MPSV prostřednictvím formuláře hlášení změn. </a:t>
            </a:r>
            <a:r>
              <a:rPr lang="cs-CZ" dirty="0" smtClean="0"/>
              <a:t>Pokud </a:t>
            </a:r>
            <a:r>
              <a:rPr lang="cs-CZ" dirty="0"/>
              <a:t>je z IP financována celá kapacita služby a/nebo všechny cílové skupiny služby, je poskytovatel do 30 dnů od započetí financování služby z IP povinen provést finanční vypořádání poskytnuté dotace, které zašle příslušnému krajskému úřadu a v kopii MPSV ČR (v případě programu podpory A) nebo MPSV ČR (v případě programu podpory B), a vrátit její nespotřebovanou část MPSV ČR prostřednictvím příslušného krajského úřadu (v případě programu podpory A) nebo přímo na účet MPSV </a:t>
            </a:r>
            <a:r>
              <a:rPr lang="cs-CZ" dirty="0" smtClean="0"/>
              <a:t>ČR.</a:t>
            </a:r>
            <a:endParaRPr lang="cs-CZ" dirty="0"/>
          </a:p>
        </p:txBody>
      </p:sp>
    </p:spTree>
    <p:extLst>
      <p:ext uri="{BB962C8B-B14F-4D97-AF65-F5344CB8AC3E}">
        <p14:creationId xmlns:p14="http://schemas.microsoft.com/office/powerpoint/2010/main" val="38092584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8892480" cy="4948014"/>
          </a:xfrm>
        </p:spPr>
        <p:txBody>
          <a:bodyPr/>
          <a:lstStyle/>
          <a:p>
            <a:r>
              <a:rPr lang="cs-CZ" b="1" dirty="0">
                <a:solidFill>
                  <a:srgbClr val="002060"/>
                </a:solidFill>
              </a:rPr>
              <a:t>Doporučený postup krajských </a:t>
            </a:r>
            <a:r>
              <a:rPr lang="cs-CZ" b="1" dirty="0" smtClean="0">
                <a:solidFill>
                  <a:srgbClr val="002060"/>
                </a:solidFill>
              </a:rPr>
              <a:t>úřadů </a:t>
            </a:r>
            <a:r>
              <a:rPr lang="cs-CZ" b="1" dirty="0" smtClean="0"/>
              <a:t/>
            </a:r>
            <a:br>
              <a:rPr lang="cs-CZ" b="1" dirty="0" smtClean="0"/>
            </a:br>
            <a:r>
              <a:rPr lang="cs-CZ" dirty="0" smtClean="0"/>
              <a:t>Smlouvy </a:t>
            </a:r>
            <a:r>
              <a:rPr lang="cs-CZ" dirty="0"/>
              <a:t>o financování sociální služby prostřednictvím </a:t>
            </a:r>
            <a:r>
              <a:rPr lang="cs-CZ" dirty="0" smtClean="0"/>
              <a:t/>
            </a:r>
            <a:br>
              <a:rPr lang="cs-CZ" dirty="0" smtClean="0"/>
            </a:br>
            <a:r>
              <a:rPr lang="cs-CZ" dirty="0" smtClean="0"/>
              <a:t>IP </a:t>
            </a:r>
            <a:r>
              <a:rPr lang="cs-CZ" dirty="0"/>
              <a:t>krajů by měly být </a:t>
            </a:r>
            <a:r>
              <a:rPr lang="cs-CZ" dirty="0" smtClean="0"/>
              <a:t>uzavírány </a:t>
            </a:r>
            <a:r>
              <a:rPr lang="cs-CZ" dirty="0"/>
              <a:t>na potřebné zajištění dané služby v kraji, čili 100% kapacity sociální služby. Má-li být dotací ze státního rozpočtu pokryta část kapacity příslušné služby nad rámec kapacity zajišťované financováním z IP, je nezbytné situaci popsat a odůvodnit okolnosti, které vedou k požadavku na financování z národních dotací, zejména je-li stanovisko kraje k požadavku organizace kladné. Krajský úřad po uzavření smluv o IP zašle do 10 pracovních dnů od podpisu smlouvy kopie uzavřených smluv MPSV (odbor sociálních služeb a sociálního začleňování, lze i elektronicky</a:t>
            </a:r>
            <a:r>
              <a:rPr lang="cs-CZ" baseline="30000" dirty="0"/>
              <a:t> </a:t>
            </a:r>
            <a:r>
              <a:rPr lang="cs-CZ" dirty="0"/>
              <a:t>na adresu: </a:t>
            </a:r>
            <a:r>
              <a:rPr lang="cs-CZ" dirty="0">
                <a:hlinkClick r:id="rId2" tooltip="E-mailový kontakt"/>
              </a:rPr>
              <a:t>dotace-soc.sluzby@mpsv.cz</a:t>
            </a:r>
            <a:endParaRPr lang="cs-CZ" dirty="0"/>
          </a:p>
        </p:txBody>
      </p:sp>
    </p:spTree>
    <p:extLst>
      <p:ext uri="{BB962C8B-B14F-4D97-AF65-F5344CB8AC3E}">
        <p14:creationId xmlns:p14="http://schemas.microsoft.com/office/powerpoint/2010/main" val="29898265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8892480" cy="4948014"/>
          </a:xfrm>
        </p:spPr>
        <p:txBody>
          <a:bodyPr/>
          <a:lstStyle/>
          <a:p>
            <a:r>
              <a:rPr lang="cs-CZ" b="1" dirty="0">
                <a:solidFill>
                  <a:srgbClr val="002060"/>
                </a:solidFill>
              </a:rPr>
              <a:t>Doporučený postup MPSV </a:t>
            </a:r>
            <a:r>
              <a:rPr lang="cs-CZ" b="1" dirty="0" smtClean="0">
                <a:solidFill>
                  <a:srgbClr val="002060"/>
                </a:solidFill>
              </a:rPr>
              <a:t>ČR</a:t>
            </a:r>
            <a:br>
              <a:rPr lang="cs-CZ" b="1" dirty="0" smtClean="0">
                <a:solidFill>
                  <a:srgbClr val="002060"/>
                </a:solidFill>
              </a:rPr>
            </a:br>
            <a:r>
              <a:rPr lang="cs-CZ" b="1" dirty="0"/>
              <a:t/>
            </a:r>
            <a:br>
              <a:rPr lang="cs-CZ" b="1" dirty="0"/>
            </a:br>
            <a:r>
              <a:rPr lang="cs-CZ" dirty="0" smtClean="0"/>
              <a:t>Odbor </a:t>
            </a:r>
            <a:r>
              <a:rPr lang="cs-CZ" dirty="0"/>
              <a:t>sociálních služeb </a:t>
            </a:r>
            <a:r>
              <a:rPr lang="cs-CZ" dirty="0" smtClean="0"/>
              <a:t>a </a:t>
            </a:r>
            <a:r>
              <a:rPr lang="cs-CZ" dirty="0"/>
              <a:t>sociálního začleňování (oddělení koncepce financování </a:t>
            </a:r>
            <a:r>
              <a:rPr lang="cs-CZ" dirty="0" smtClean="0"/>
              <a:t>sociálních </a:t>
            </a:r>
            <a:r>
              <a:rPr lang="cs-CZ" dirty="0"/>
              <a:t>služeb) MPSV ČR eviduje změny hlášené poskytovateli (hlášení o započetí financování služby z IP prostřednictvím formuláře </a:t>
            </a:r>
            <a:r>
              <a:rPr lang="cs-CZ" i="1" dirty="0"/>
              <a:t>hlášení změn</a:t>
            </a:r>
            <a:r>
              <a:rPr lang="cs-CZ" dirty="0"/>
              <a:t>). MPSV ČR v návaznosti na stanovisko místně příslušného krajského úřadu a v souvislosti s principy efektivity, účelnosti a hospodárnosti posoudí oprávněnost požadavku poskytovatele na zachování poměrné části dotace ze státního rozpočtu a informuje poskytovatele a příslušný krajský úřad o výsledku. </a:t>
            </a:r>
            <a:endParaRPr lang="cs-CZ" dirty="0"/>
          </a:p>
        </p:txBody>
      </p:sp>
    </p:spTree>
    <p:extLst>
      <p:ext uri="{BB962C8B-B14F-4D97-AF65-F5344CB8AC3E}">
        <p14:creationId xmlns:p14="http://schemas.microsoft.com/office/powerpoint/2010/main" val="25763892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839769" y="432392"/>
            <a:ext cx="2365070" cy="392415"/>
          </a:xfrm>
          <a:prstGeom prst="rect">
            <a:avLst/>
          </a:prstGeom>
        </p:spPr>
        <p:txBody>
          <a:bodyPr wrap="none" lIns="68580" tIns="34290" rIns="68580" bIns="34290">
            <a:spAutoFit/>
          </a:bodyPr>
          <a:lstStyle/>
          <a:p>
            <a:pPr algn="ctr" defTabSz="685800">
              <a:defRPr/>
            </a:pPr>
            <a:r>
              <a:rPr lang="cs-CZ" sz="2100" b="1" kern="0" dirty="0">
                <a:solidFill>
                  <a:srgbClr val="307871"/>
                </a:solidFill>
                <a:latin typeface="Times New Roman"/>
                <a:ea typeface="+mj-ea"/>
                <a:cs typeface="+mj-cs"/>
              </a:rPr>
              <a:t>Shrnutí </a:t>
            </a:r>
            <a:r>
              <a:rPr lang="cs-CZ" sz="2100" b="1" kern="0" dirty="0" smtClean="0">
                <a:solidFill>
                  <a:srgbClr val="307871"/>
                </a:solidFill>
                <a:latin typeface="Times New Roman"/>
                <a:ea typeface="+mj-ea"/>
                <a:cs typeface="+mj-cs"/>
              </a:rPr>
              <a:t>přednášky</a:t>
            </a:r>
            <a:endParaRPr lang="en-GB" sz="2100" b="1" kern="0" dirty="0">
              <a:solidFill>
                <a:sysClr val="windowText" lastClr="000000"/>
              </a:solidFill>
            </a:endParaRPr>
          </a:p>
        </p:txBody>
      </p:sp>
      <p:sp>
        <p:nvSpPr>
          <p:cNvPr id="2" name="TextovéPole 1"/>
          <p:cNvSpPr txBox="1"/>
          <p:nvPr/>
        </p:nvSpPr>
        <p:spPr>
          <a:xfrm>
            <a:off x="87787" y="1148238"/>
            <a:ext cx="8796083" cy="2285241"/>
          </a:xfrm>
          <a:prstGeom prst="rect">
            <a:avLst/>
          </a:prstGeom>
          <a:solidFill>
            <a:schemeClr val="accent6">
              <a:lumMod val="40000"/>
              <a:lumOff val="60000"/>
            </a:schemeClr>
          </a:solidFill>
        </p:spPr>
        <p:txBody>
          <a:bodyPr wrap="square" lIns="68580" tIns="34290" rIns="68580" bIns="34290" rtlCol="0">
            <a:spAutoFit/>
          </a:bodyPr>
          <a:lstStyle/>
          <a:p>
            <a:pPr marL="257175" indent="-257175" algn="just">
              <a:buFont typeface="Arial" panose="020B0604020202020204" pitchFamily="34" charset="0"/>
              <a:buChar char="•"/>
            </a:pPr>
            <a:r>
              <a:rPr lang="cs-CZ" sz="1600" dirty="0">
                <a:solidFill>
                  <a:srgbClr val="002060"/>
                </a:solidFill>
              </a:rPr>
              <a:t>Posláním filosofie (ideje) peněz je pohled na peníze jako na </a:t>
            </a:r>
            <a:r>
              <a:rPr lang="cs-CZ" sz="1600" i="1" dirty="0">
                <a:solidFill>
                  <a:srgbClr val="002060"/>
                </a:solidFill>
              </a:rPr>
              <a:t>věc samu o sobě</a:t>
            </a:r>
            <a:r>
              <a:rPr lang="cs-CZ" sz="1600" dirty="0">
                <a:solidFill>
                  <a:srgbClr val="002060"/>
                </a:solidFill>
              </a:rPr>
              <a:t>, která má vlastní dynamiku. Podle zásad finančního myšlení probíhá dlouhodobé formování dynamického finančního ducha lidí</a:t>
            </a:r>
            <a:r>
              <a:rPr lang="cs-CZ" sz="1600" i="1" dirty="0">
                <a:solidFill>
                  <a:srgbClr val="002060"/>
                </a:solidFill>
              </a:rPr>
              <a:t>.</a:t>
            </a:r>
            <a:r>
              <a:rPr lang="cs-CZ" sz="1600" dirty="0">
                <a:solidFill>
                  <a:srgbClr val="002060"/>
                </a:solidFill>
              </a:rPr>
              <a:t> Výuku v rámci finančních výcviků sociálních manažerů v interaktivním pojetí lze pojmout jako </a:t>
            </a:r>
            <a:r>
              <a:rPr lang="cs-CZ" sz="1600" b="1" dirty="0">
                <a:solidFill>
                  <a:srgbClr val="002060"/>
                </a:solidFill>
              </a:rPr>
              <a:t>bankovní hru.</a:t>
            </a:r>
            <a:r>
              <a:rPr lang="cs-CZ" sz="1600" dirty="0">
                <a:solidFill>
                  <a:srgbClr val="002060"/>
                </a:solidFill>
              </a:rPr>
              <a:t> Mentalita hojnosti pracuje se dvěma aspekty. Prvním aspektem je </a:t>
            </a:r>
            <a:r>
              <a:rPr lang="cs-CZ" sz="1600" i="1" dirty="0">
                <a:solidFill>
                  <a:srgbClr val="002060"/>
                </a:solidFill>
              </a:rPr>
              <a:t>představivost</a:t>
            </a:r>
            <a:r>
              <a:rPr lang="cs-CZ" sz="1600" dirty="0">
                <a:solidFill>
                  <a:srgbClr val="002060"/>
                </a:solidFill>
              </a:rPr>
              <a:t> a druhým jsou </a:t>
            </a:r>
            <a:r>
              <a:rPr lang="cs-CZ" sz="1600" i="1" dirty="0">
                <a:solidFill>
                  <a:srgbClr val="002060"/>
                </a:solidFill>
              </a:rPr>
              <a:t>činy </a:t>
            </a:r>
            <a:r>
              <a:rPr lang="cs-CZ" sz="1600" dirty="0">
                <a:solidFill>
                  <a:srgbClr val="002060"/>
                </a:solidFill>
              </a:rPr>
              <a:t>lidí. Z pohledu klienta je práce osobního bankéře složena ze schůzek s klienty a diskuzí nad nabídkou produktů. K realizací </a:t>
            </a:r>
            <a:r>
              <a:rPr lang="cs-CZ" sz="1600" i="1" dirty="0">
                <a:solidFill>
                  <a:srgbClr val="002060"/>
                </a:solidFill>
              </a:rPr>
              <a:t>Individuálních projektů</a:t>
            </a:r>
            <a:r>
              <a:rPr lang="cs-CZ" sz="1600" dirty="0">
                <a:solidFill>
                  <a:srgbClr val="002060"/>
                </a:solidFill>
              </a:rPr>
              <a:t> krajů v rámci Operačního programu Lidské zdroje a zaměstnanost vydal ředitel odboru sociálních služeb a sociálního začleňování MPSV ČR doporučený postup při souběhu financování sociální služby z neinvestiční dotace na poskytování sociálních služeb ze státního rozpočtu a individuálního projektu kraje</a:t>
            </a:r>
            <a:r>
              <a:rPr lang="cs-CZ" sz="1600" dirty="0" smtClean="0">
                <a:solidFill>
                  <a:srgbClr val="002060"/>
                </a:solidFill>
              </a:rPr>
              <a:t>.</a:t>
            </a:r>
            <a:endParaRPr lang="cs-CZ" sz="1600" dirty="0">
              <a:solidFill>
                <a:srgbClr val="002060"/>
              </a:solidFill>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712611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93883" y="385667"/>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5" y="873903"/>
            <a:ext cx="3222810" cy="1712888"/>
          </a:xfrm>
          <a:prstGeom prst="rect">
            <a:avLst/>
          </a:prstGeom>
        </p:spPr>
        <p:txBody>
          <a:bodyPr vert="horz" lIns="68580" tIns="34290" rIns="68580" bIns="34290" rtlCol="0" anchor="t">
            <a:normAutofit fontScale="7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solidFill>
            </a:endParaRPr>
          </a:p>
          <a:p>
            <a:pPr algn="l"/>
            <a:endParaRPr lang="cs-CZ" sz="3000" b="1" dirty="0">
              <a:solidFill>
                <a:schemeClr val="bg1"/>
              </a:solidFill>
            </a:endParaRPr>
          </a:p>
          <a:p>
            <a:r>
              <a:rPr lang="pl-PL" sz="3000" b="1" dirty="0">
                <a:solidFill>
                  <a:schemeClr val="bg1"/>
                </a:solidFill>
              </a:rPr>
              <a:t>F</a:t>
            </a:r>
            <a:r>
              <a:rPr lang="pl-PL" sz="3000" b="1" dirty="0" smtClean="0">
                <a:solidFill>
                  <a:schemeClr val="bg1"/>
                </a:solidFill>
              </a:rPr>
              <a:t>inanční kompetence sociálních manažerů </a:t>
            </a:r>
          </a:p>
          <a:p>
            <a:r>
              <a:rPr lang="pl-PL" sz="3000" b="1" dirty="0" smtClean="0">
                <a:solidFill>
                  <a:schemeClr val="bg1"/>
                </a:solidFill>
              </a:rPr>
              <a:t>jako poskytovatelů sociálních služeb</a:t>
            </a:r>
            <a:endParaRPr lang="pl-PL" sz="3000" b="1" dirty="0">
              <a:solidFill>
                <a:schemeClr val="bg1"/>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29709" y="1491630"/>
            <a:ext cx="3604568" cy="344197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dirty="0" smtClean="0">
              <a:solidFill>
                <a:srgbClr val="002060"/>
              </a:solidFill>
              <a:cs typeface="Arial" panose="020B0604020202020204" pitchFamily="34" charset="0"/>
            </a:endParaRPr>
          </a:p>
          <a:p>
            <a:pPr marL="0" indent="0" algn="just">
              <a:buNone/>
            </a:pPr>
            <a:r>
              <a:rPr lang="cs-CZ" sz="1800" b="1" dirty="0" smtClean="0">
                <a:solidFill>
                  <a:srgbClr val="002060"/>
                </a:solidFill>
                <a:cs typeface="Arial" panose="020B0604020202020204" pitchFamily="34" charset="0"/>
              </a:rPr>
              <a:t>Dynamika peněz</a:t>
            </a:r>
          </a:p>
          <a:p>
            <a:pPr marL="0" indent="0" algn="just">
              <a:buNone/>
            </a:pPr>
            <a:r>
              <a:rPr lang="cs-CZ" sz="1800" b="1" dirty="0" smtClean="0">
                <a:solidFill>
                  <a:srgbClr val="002060"/>
                </a:solidFill>
                <a:cs typeface="Arial" panose="020B0604020202020204" pitchFamily="34" charset="0"/>
              </a:rPr>
              <a:t>Zásady finančního myšlení</a:t>
            </a:r>
          </a:p>
          <a:p>
            <a:pPr marL="0" indent="0" algn="just">
              <a:buNone/>
            </a:pPr>
            <a:r>
              <a:rPr lang="cs-CZ" sz="1800" b="1" dirty="0" smtClean="0">
                <a:solidFill>
                  <a:srgbClr val="002060"/>
                </a:solidFill>
                <a:cs typeface="Arial" panose="020B0604020202020204" pitchFamily="34" charset="0"/>
              </a:rPr>
              <a:t>Finanční výcviky sociálních manažerů</a:t>
            </a:r>
          </a:p>
          <a:p>
            <a:pPr marL="0" indent="0" algn="just">
              <a:buNone/>
            </a:pPr>
            <a:r>
              <a:rPr lang="cs-CZ" sz="1800" b="1" dirty="0" smtClean="0">
                <a:solidFill>
                  <a:srgbClr val="002060"/>
                </a:solidFill>
                <a:cs typeface="Arial" panose="020B0604020202020204" pitchFamily="34" charset="0"/>
              </a:rPr>
              <a:t>Mentalita hojnosti – hojnost a blahobyt</a:t>
            </a:r>
          </a:p>
          <a:p>
            <a:pPr marL="0" indent="0" algn="just">
              <a:buNone/>
            </a:pPr>
            <a:r>
              <a:rPr lang="cs-CZ" sz="1800" b="1" dirty="0" smtClean="0">
                <a:solidFill>
                  <a:srgbClr val="002060"/>
                </a:solidFill>
                <a:cs typeface="Arial" panose="020B0604020202020204" pitchFamily="34" charset="0"/>
              </a:rPr>
              <a:t>Sociální manažer jako sociální bankéř</a:t>
            </a:r>
          </a:p>
          <a:p>
            <a:pPr marL="0" indent="0" algn="just">
              <a:buNone/>
            </a:pPr>
            <a:r>
              <a:rPr lang="cs-CZ" sz="1800" b="1" dirty="0" smtClean="0">
                <a:solidFill>
                  <a:srgbClr val="002060"/>
                </a:solidFill>
                <a:cs typeface="Arial" panose="020B0604020202020204" pitchFamily="34" charset="0"/>
              </a:rPr>
              <a:t>Financování sociálních projektů</a:t>
            </a:r>
            <a:endParaRPr lang="cs-CZ" sz="1800" b="1" dirty="0">
              <a:solidFill>
                <a:srgbClr val="002060"/>
              </a:solidFill>
              <a:cs typeface="Arial" panose="020B0604020202020204" pitchFamily="34" charset="0"/>
            </a:endParaRPr>
          </a:p>
          <a:p>
            <a:pPr marL="0" indent="0">
              <a:buNone/>
            </a:pPr>
            <a:endParaRPr lang="cs-CZ" sz="1800" b="1" dirty="0">
              <a:solidFill>
                <a:srgbClr val="002060"/>
              </a:solidFill>
              <a:cs typeface="Arial" panose="020B0604020202020204" pitchFamily="34" charset="0"/>
            </a:endParaRPr>
          </a:p>
        </p:txBody>
      </p:sp>
      <p:sp>
        <p:nvSpPr>
          <p:cNvPr id="3" name="TextovéPole 2"/>
          <p:cNvSpPr txBox="1"/>
          <p:nvPr/>
        </p:nvSpPr>
        <p:spPr>
          <a:xfrm>
            <a:off x="645459" y="2904565"/>
            <a:ext cx="2702859" cy="438581"/>
          </a:xfrm>
          <a:prstGeom prst="rect">
            <a:avLst/>
          </a:prstGeom>
          <a:noFill/>
        </p:spPr>
        <p:txBody>
          <a:bodyPr wrap="square" lIns="68580" tIns="34290" rIns="68580" bIns="34290" rtlCol="0">
            <a:spAutoFit/>
          </a:bodyPr>
          <a:lstStyle/>
          <a:p>
            <a:r>
              <a:rPr lang="cs-CZ" sz="2400" dirty="0">
                <a:solidFill>
                  <a:schemeClr val="bg1"/>
                </a:solidFill>
              </a:rPr>
              <a:t>Struktura přednášky</a:t>
            </a:r>
          </a:p>
        </p:txBody>
      </p:sp>
      <p:pic>
        <p:nvPicPr>
          <p:cNvPr id="12" name="Obrázek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55055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31355" y="337003"/>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5" y="540454"/>
            <a:ext cx="3222810" cy="2545646"/>
          </a:xfrm>
          <a:prstGeom prst="rect">
            <a:avLst/>
          </a:prstGeom>
        </p:spPr>
        <p:txBody>
          <a:bodyPr vert="horz" lIns="68580" tIns="34290" rIns="68580" bIns="34290" rtlCol="0" anchor="t">
            <a:normAutofit fontScale="6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lumMod val="95000"/>
                </a:schemeClr>
              </a:solidFill>
            </a:endParaRPr>
          </a:p>
          <a:p>
            <a:pPr algn="l"/>
            <a:endParaRPr lang="cs-CZ" sz="3000" b="1" dirty="0">
              <a:solidFill>
                <a:schemeClr val="bg1">
                  <a:lumMod val="95000"/>
                </a:schemeClr>
              </a:solidFill>
            </a:endParaRPr>
          </a:p>
          <a:p>
            <a:pPr lvl="0"/>
            <a:endParaRPr lang="cs-CZ" sz="3000" b="1" cap="all" dirty="0">
              <a:solidFill>
                <a:schemeClr val="bg1">
                  <a:lumMod val="95000"/>
                </a:schemeClr>
              </a:solidFill>
            </a:endParaRPr>
          </a:p>
          <a:p>
            <a:pPr lvl="0"/>
            <a:endParaRPr lang="cs-CZ" sz="3000" b="1" cap="all" dirty="0">
              <a:solidFill>
                <a:schemeClr val="bg1">
                  <a:lumMod val="95000"/>
                </a:schemeClr>
              </a:solidFill>
            </a:endParaRPr>
          </a:p>
          <a:p>
            <a:pPr lvl="0"/>
            <a:r>
              <a:rPr lang="cs-CZ" sz="3000" b="1" cap="all" dirty="0" smtClean="0">
                <a:solidFill>
                  <a:schemeClr val="bg1">
                    <a:lumMod val="95000"/>
                  </a:schemeClr>
                </a:solidFill>
              </a:rPr>
              <a:t>Finanční kompetence sociálních manažerů jako poskytovatelů sociálních služeb</a:t>
            </a:r>
            <a:endParaRPr lang="cs-CZ" sz="3000" b="1" cap="all" dirty="0">
              <a:solidFill>
                <a:schemeClr val="bg1">
                  <a:lumMod val="95000"/>
                </a:schemeClr>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196045"/>
            <a:ext cx="3890486" cy="2627093"/>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800" b="1" i="1" dirty="0">
                <a:solidFill>
                  <a:srgbClr val="002060"/>
                </a:solidFill>
              </a:rPr>
              <a:t>Cílem přednášky je:</a:t>
            </a:r>
          </a:p>
          <a:p>
            <a:pPr lvl="0" algn="just"/>
            <a:r>
              <a:rPr lang="cs-CZ" sz="1800" dirty="0">
                <a:solidFill>
                  <a:srgbClr val="002060"/>
                </a:solidFill>
              </a:rPr>
              <a:t>klasifikovat finanční kompetence;</a:t>
            </a:r>
          </a:p>
          <a:p>
            <a:pPr lvl="0" algn="just"/>
            <a:r>
              <a:rPr lang="cs-CZ" sz="1800" dirty="0">
                <a:solidFill>
                  <a:srgbClr val="002060"/>
                </a:solidFill>
              </a:rPr>
              <a:t>poznávat ideu a dynamiku peněz;</a:t>
            </a:r>
          </a:p>
          <a:p>
            <a:pPr lvl="0" algn="just"/>
            <a:r>
              <a:rPr lang="cs-CZ" sz="1800" dirty="0">
                <a:solidFill>
                  <a:srgbClr val="002060"/>
                </a:solidFill>
              </a:rPr>
              <a:t>používat zásady finančního myšlení;</a:t>
            </a:r>
          </a:p>
          <a:p>
            <a:pPr lvl="0" algn="just"/>
            <a:r>
              <a:rPr lang="cs-CZ" sz="1800" dirty="0">
                <a:solidFill>
                  <a:srgbClr val="002060"/>
                </a:solidFill>
              </a:rPr>
              <a:t>aplikovat postup finančního procesu;</a:t>
            </a:r>
          </a:p>
          <a:p>
            <a:pPr lvl="0" algn="just"/>
            <a:r>
              <a:rPr lang="cs-CZ" sz="1800" dirty="0">
                <a:solidFill>
                  <a:srgbClr val="002060"/>
                </a:solidFill>
              </a:rPr>
              <a:t>zvolit efektivní finanční výcvik;</a:t>
            </a:r>
          </a:p>
          <a:p>
            <a:pPr lvl="0" algn="just"/>
            <a:r>
              <a:rPr lang="cs-CZ" sz="1800" dirty="0">
                <a:solidFill>
                  <a:srgbClr val="002060"/>
                </a:solidFill>
              </a:rPr>
              <a:t>rozlišovat vlastnosti spoluvytvářející hojnost a blahobyt</a:t>
            </a:r>
            <a:r>
              <a:rPr lang="cs-CZ" sz="1800" dirty="0" smtClean="0">
                <a:solidFill>
                  <a:srgbClr val="002060"/>
                </a:solidFill>
              </a:rPr>
              <a:t>.</a:t>
            </a:r>
            <a:endParaRPr lang="cs-CZ" sz="1800" dirty="0">
              <a:solidFill>
                <a:srgbClr val="002060"/>
              </a:solidFill>
            </a:endParaRPr>
          </a:p>
        </p:txBody>
      </p:sp>
      <p:sp>
        <p:nvSpPr>
          <p:cNvPr id="8" name="Podnadpis 2"/>
          <p:cNvSpPr txBox="1">
            <a:spLocks/>
          </p:cNvSpPr>
          <p:nvPr/>
        </p:nvSpPr>
        <p:spPr>
          <a:xfrm>
            <a:off x="6963021" y="3908399"/>
            <a:ext cx="2016224" cy="57606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GB" altLang="cs-CZ" sz="900" dirty="0">
              <a:solidFill>
                <a:srgbClr val="307871"/>
              </a:solidFill>
              <a:latin typeface="Times New Roman" panose="02020603050405020304" pitchFamily="18" charset="0"/>
              <a:cs typeface="Times New Roman" panose="02020603050405020304" pitchFamily="18" charset="0"/>
            </a:endParaRPr>
          </a:p>
        </p:txBody>
      </p:sp>
      <p:pic>
        <p:nvPicPr>
          <p:cNvPr id="12" name="Obrázek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538116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8892480" cy="4948014"/>
          </a:xfrm>
        </p:spPr>
        <p:txBody>
          <a:bodyPr/>
          <a:lstStyle/>
          <a:p>
            <a:pPr lvl="0"/>
            <a:r>
              <a:rPr lang="cs-CZ" b="1" dirty="0" smtClean="0">
                <a:solidFill>
                  <a:srgbClr val="002060"/>
                </a:solidFill>
              </a:rPr>
              <a:t>Dynamika peněz</a:t>
            </a:r>
            <a:br>
              <a:rPr lang="cs-CZ" b="1" dirty="0" smtClean="0">
                <a:solidFill>
                  <a:srgbClr val="002060"/>
                </a:solidFill>
              </a:rPr>
            </a:br>
            <a:r>
              <a:rPr lang="cs-CZ" dirty="0"/>
              <a:t/>
            </a:r>
            <a:br>
              <a:rPr lang="cs-CZ" dirty="0"/>
            </a:br>
            <a:r>
              <a:rPr lang="cs-CZ" dirty="0" smtClean="0"/>
              <a:t>1) </a:t>
            </a:r>
            <a:r>
              <a:rPr lang="cs-CZ" b="1" dirty="0" smtClean="0"/>
              <a:t>Jak </a:t>
            </a:r>
            <a:r>
              <a:rPr lang="cs-CZ" b="1" dirty="0"/>
              <a:t>peníze vydělat?</a:t>
            </a:r>
            <a:r>
              <a:rPr lang="cs-CZ" dirty="0"/>
              <a:t> Napřed je třeba se naučit žít za méně peněz, než je příjem</a:t>
            </a:r>
            <a:r>
              <a:rPr lang="cs-CZ" dirty="0" smtClean="0"/>
              <a:t>.</a:t>
            </a:r>
            <a:br>
              <a:rPr lang="cs-CZ" dirty="0" smtClean="0"/>
            </a:br>
            <a:r>
              <a:rPr lang="cs-CZ" dirty="0"/>
              <a:t/>
            </a:r>
            <a:br>
              <a:rPr lang="cs-CZ" dirty="0"/>
            </a:br>
            <a:r>
              <a:rPr lang="cs-CZ" dirty="0" smtClean="0"/>
              <a:t>2) </a:t>
            </a:r>
            <a:r>
              <a:rPr lang="cs-CZ" b="1" dirty="0" smtClean="0"/>
              <a:t>Jak </a:t>
            </a:r>
            <a:r>
              <a:rPr lang="cs-CZ" b="1" dirty="0"/>
              <a:t>peníze udržet?</a:t>
            </a:r>
            <a:r>
              <a:rPr lang="cs-CZ" dirty="0"/>
              <a:t> Radit se se zkušenými odborníky</a:t>
            </a:r>
            <a:r>
              <a:rPr lang="cs-CZ" dirty="0" smtClean="0"/>
              <a:t>.</a:t>
            </a:r>
            <a:br>
              <a:rPr lang="cs-CZ" dirty="0" smtClean="0"/>
            </a:br>
            <a:r>
              <a:rPr lang="cs-CZ" dirty="0"/>
              <a:t/>
            </a:r>
            <a:br>
              <a:rPr lang="cs-CZ" dirty="0"/>
            </a:br>
            <a:r>
              <a:rPr lang="cs-CZ" dirty="0" smtClean="0"/>
              <a:t>3) </a:t>
            </a:r>
            <a:r>
              <a:rPr lang="cs-CZ" b="1" dirty="0" smtClean="0"/>
              <a:t>Jak </a:t>
            </a:r>
            <a:r>
              <a:rPr lang="cs-CZ" b="1" dirty="0"/>
              <a:t>s penězi hospodařit? </a:t>
            </a:r>
            <a:r>
              <a:rPr lang="cs-CZ" dirty="0"/>
              <a:t>Začít peníze investovat tak, aby přinášely zisk.</a:t>
            </a:r>
            <a:br>
              <a:rPr lang="cs-CZ" dirty="0"/>
            </a:br>
            <a:r>
              <a:rPr lang="cs-CZ" dirty="0" smtClean="0"/>
              <a:t/>
            </a:r>
            <a:br>
              <a:rPr lang="cs-CZ" dirty="0" smtClean="0"/>
            </a:br>
            <a:endParaRPr lang="cs-CZ" dirty="0"/>
          </a:p>
        </p:txBody>
      </p:sp>
    </p:spTree>
    <p:extLst>
      <p:ext uri="{BB962C8B-B14F-4D97-AF65-F5344CB8AC3E}">
        <p14:creationId xmlns:p14="http://schemas.microsoft.com/office/powerpoint/2010/main" val="579603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488832" cy="4608512"/>
          </a:xfrm>
        </p:spPr>
        <p:txBody>
          <a:bodyPr/>
          <a:lstStyle/>
          <a:p>
            <a:r>
              <a:rPr lang="cs-CZ" b="1" dirty="0" smtClean="0">
                <a:solidFill>
                  <a:srgbClr val="002060"/>
                </a:solidFill>
              </a:rPr>
              <a:t>Peníze jako ekvivalent</a:t>
            </a:r>
            <a:br>
              <a:rPr lang="cs-CZ" b="1" dirty="0" smtClean="0">
                <a:solidFill>
                  <a:srgbClr val="002060"/>
                </a:solidFill>
              </a:rPr>
            </a:br>
            <a:r>
              <a:rPr lang="cs-CZ" b="1" dirty="0">
                <a:solidFill>
                  <a:srgbClr val="002060"/>
                </a:solidFill>
              </a:rPr>
              <a:t/>
            </a:r>
            <a:br>
              <a:rPr lang="cs-CZ" b="1" dirty="0">
                <a:solidFill>
                  <a:srgbClr val="002060"/>
                </a:solidFill>
              </a:rPr>
            </a:br>
            <a:r>
              <a:rPr lang="cs-CZ" dirty="0" smtClean="0"/>
              <a:t>Přijetí </a:t>
            </a:r>
            <a:r>
              <a:rPr lang="cs-CZ" dirty="0"/>
              <a:t>peněz jako </a:t>
            </a:r>
            <a:r>
              <a:rPr lang="cs-CZ" b="1" dirty="0"/>
              <a:t>ekvivalentu</a:t>
            </a:r>
            <a:r>
              <a:rPr lang="cs-CZ" dirty="0"/>
              <a:t> je podmíněno společenským závazkem této ekvivalence – závazkem, že jinde a jindy získáme jiné zboží za peníze, které jsme dříve obdrželi za své zboží. Peníze jsou fenoménem, který by měl zůstat pouze v rukou kvantifikátorů.</a:t>
            </a:r>
            <a:endParaRPr lang="cs-CZ" dirty="0"/>
          </a:p>
        </p:txBody>
      </p:sp>
    </p:spTree>
    <p:extLst>
      <p:ext uri="{BB962C8B-B14F-4D97-AF65-F5344CB8AC3E}">
        <p14:creationId xmlns:p14="http://schemas.microsoft.com/office/powerpoint/2010/main" val="3046698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8892480" cy="4948014"/>
          </a:xfrm>
        </p:spPr>
        <p:txBody>
          <a:bodyPr/>
          <a:lstStyle/>
          <a:p>
            <a:r>
              <a:rPr lang="cs-CZ" b="1" dirty="0" smtClean="0">
                <a:solidFill>
                  <a:srgbClr val="002060"/>
                </a:solidFill>
              </a:rPr>
              <a:t>Finanční myšlení</a:t>
            </a:r>
            <a:br>
              <a:rPr lang="cs-CZ" b="1" dirty="0" smtClean="0">
                <a:solidFill>
                  <a:srgbClr val="002060"/>
                </a:solidFill>
              </a:rPr>
            </a:br>
            <a:r>
              <a:rPr lang="cs-CZ" dirty="0"/>
              <a:t/>
            </a:r>
            <a:br>
              <a:rPr lang="cs-CZ" dirty="0"/>
            </a:br>
            <a:r>
              <a:rPr lang="cs-CZ" i="1" dirty="0"/>
              <a:t>První zásadou </a:t>
            </a:r>
            <a:r>
              <a:rPr lang="cs-CZ" dirty="0" smtClean="0"/>
              <a:t>je </a:t>
            </a:r>
            <a:r>
              <a:rPr lang="cs-CZ" dirty="0"/>
              <a:t>myšlenka jako jediná síla, která dokáže vytvořit hmatatelné bohatství. Člověk nedokáže dát ničemu skutečnou podobu, nemá-li věc promyšlenou. Jak člověk věci realizuje, je přímý výsledek způsobu, jak přemýšlí. Z uvedeného důvodu je třeba přemýšlet produktivně. </a:t>
            </a:r>
            <a:br>
              <a:rPr lang="cs-CZ" dirty="0"/>
            </a:br>
            <a:endParaRPr lang="cs-CZ" dirty="0"/>
          </a:p>
        </p:txBody>
      </p:sp>
    </p:spTree>
    <p:extLst>
      <p:ext uri="{BB962C8B-B14F-4D97-AF65-F5344CB8AC3E}">
        <p14:creationId xmlns:p14="http://schemas.microsoft.com/office/powerpoint/2010/main" val="7205856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632848" cy="4752528"/>
          </a:xfrm>
        </p:spPr>
        <p:txBody>
          <a:bodyPr/>
          <a:lstStyle/>
          <a:p>
            <a:r>
              <a:rPr lang="cs-CZ" b="1" dirty="0" smtClean="0">
                <a:solidFill>
                  <a:srgbClr val="002060"/>
                </a:solidFill>
              </a:rPr>
              <a:t>Finanční myšlení</a:t>
            </a:r>
            <a:br>
              <a:rPr lang="cs-CZ" b="1" dirty="0" smtClean="0">
                <a:solidFill>
                  <a:srgbClr val="002060"/>
                </a:solidFill>
              </a:rPr>
            </a:br>
            <a:r>
              <a:rPr lang="cs-CZ" dirty="0"/>
              <a:t/>
            </a:r>
            <a:br>
              <a:rPr lang="cs-CZ" dirty="0"/>
            </a:br>
            <a:r>
              <a:rPr lang="cs-CZ" i="1" dirty="0"/>
              <a:t>Druhou zásadou </a:t>
            </a:r>
            <a:r>
              <a:rPr lang="cs-CZ" dirty="0"/>
              <a:t>je </a:t>
            </a:r>
            <a:r>
              <a:rPr lang="cs-CZ" dirty="0" smtClean="0"/>
              <a:t>vzájemná </a:t>
            </a:r>
            <a:r>
              <a:rPr lang="cs-CZ" dirty="0"/>
              <a:t>spolupráce lidí a ochota zbavit se soupeřivého myšlení. Člověk má tvořit – ne soupeřit. Co potřebuje, dostane způsobem, že každý, kdo se na spolupráci podílí, bude mít více, než aktuálně má. Bohatství na základě pouhé soutěže nebývá uspokojivé a stálé. </a:t>
            </a:r>
            <a:br>
              <a:rPr lang="cs-CZ" dirty="0"/>
            </a:br>
            <a:endParaRPr lang="cs-CZ" dirty="0"/>
          </a:p>
        </p:txBody>
      </p:sp>
    </p:spTree>
    <p:extLst>
      <p:ext uri="{BB962C8B-B14F-4D97-AF65-F5344CB8AC3E}">
        <p14:creationId xmlns:p14="http://schemas.microsoft.com/office/powerpoint/2010/main" val="33895254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560840" cy="4536504"/>
          </a:xfrm>
        </p:spPr>
        <p:txBody>
          <a:bodyPr/>
          <a:lstStyle/>
          <a:p>
            <a:r>
              <a:rPr lang="cs-CZ" b="1" i="1" dirty="0">
                <a:solidFill>
                  <a:srgbClr val="002060"/>
                </a:solidFill>
              </a:rPr>
              <a:t>Jak používat sílu finančního myšlení?</a:t>
            </a:r>
            <a:r>
              <a:rPr lang="cs-CZ" b="1" dirty="0">
                <a:solidFill>
                  <a:srgbClr val="002060"/>
                </a:solidFill>
              </a:rPr>
              <a:t> </a:t>
            </a:r>
            <a:r>
              <a:rPr lang="cs-CZ" b="1" dirty="0" smtClean="0">
                <a:solidFill>
                  <a:srgbClr val="002060"/>
                </a:solidFill>
              </a:rPr>
              <a:t/>
            </a:r>
            <a:br>
              <a:rPr lang="cs-CZ" b="1" dirty="0" smtClean="0">
                <a:solidFill>
                  <a:srgbClr val="002060"/>
                </a:solidFill>
              </a:rPr>
            </a:br>
            <a:r>
              <a:rPr lang="cs-CZ" b="1" dirty="0">
                <a:solidFill>
                  <a:srgbClr val="002060"/>
                </a:solidFill>
              </a:rPr>
              <a:t/>
            </a:r>
            <a:br>
              <a:rPr lang="cs-CZ" b="1" dirty="0">
                <a:solidFill>
                  <a:srgbClr val="002060"/>
                </a:solidFill>
              </a:rPr>
            </a:br>
            <a:r>
              <a:rPr lang="cs-CZ" dirty="0" smtClean="0"/>
              <a:t>Procvičováním.</a:t>
            </a:r>
            <a:br>
              <a:rPr lang="cs-CZ" dirty="0" smtClean="0"/>
            </a:br>
            <a:r>
              <a:rPr lang="cs-CZ" dirty="0"/>
              <a:t/>
            </a:r>
            <a:br>
              <a:rPr lang="cs-CZ" dirty="0"/>
            </a:br>
            <a:r>
              <a:rPr lang="cs-CZ" dirty="0" smtClean="0"/>
              <a:t>Stejně </a:t>
            </a:r>
            <a:r>
              <a:rPr lang="cs-CZ" dirty="0"/>
              <a:t>jako se při pravidelném cvičení posilují tělesné svaly, tak se při duševním cvičení posiluje sebe­důvěra. </a:t>
            </a:r>
            <a:r>
              <a:rPr lang="cs-CZ" dirty="0" smtClean="0"/>
              <a:t/>
            </a:r>
            <a:br>
              <a:rPr lang="cs-CZ" dirty="0" smtClean="0"/>
            </a:br>
            <a:r>
              <a:rPr lang="cs-CZ" dirty="0"/>
              <a:t/>
            </a:r>
            <a:br>
              <a:rPr lang="cs-CZ" dirty="0"/>
            </a:br>
            <a:r>
              <a:rPr lang="cs-CZ" dirty="0" smtClean="0"/>
              <a:t>Pomocí </a:t>
            </a:r>
            <a:r>
              <a:rPr lang="cs-CZ" dirty="0"/>
              <a:t>vědomí lze ovlivňovat podvědomí. </a:t>
            </a:r>
            <a:endParaRPr lang="cs-CZ" dirty="0"/>
          </a:p>
        </p:txBody>
      </p:sp>
    </p:spTree>
    <p:extLst>
      <p:ext uri="{BB962C8B-B14F-4D97-AF65-F5344CB8AC3E}">
        <p14:creationId xmlns:p14="http://schemas.microsoft.com/office/powerpoint/2010/main" val="27283670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195486"/>
            <a:ext cx="7812360" cy="4896544"/>
          </a:xfrm>
        </p:spPr>
        <p:txBody>
          <a:bodyPr/>
          <a:lstStyle/>
          <a:p>
            <a:r>
              <a:rPr lang="cs-CZ" b="1" dirty="0">
                <a:solidFill>
                  <a:srgbClr val="002060"/>
                </a:solidFill>
              </a:rPr>
              <a:t>Finanční výcviky sociálních manažerů</a:t>
            </a:r>
            <a:r>
              <a:rPr lang="cs-CZ" b="1" dirty="0"/>
              <a:t/>
            </a:r>
            <a:br>
              <a:rPr lang="cs-CZ" b="1" dirty="0"/>
            </a:br>
            <a:r>
              <a:rPr lang="cs-CZ" b="1" dirty="0" smtClean="0"/>
              <a:t/>
            </a:r>
            <a:br>
              <a:rPr lang="cs-CZ" b="1" dirty="0" smtClean="0"/>
            </a:br>
            <a:r>
              <a:rPr lang="cs-CZ" dirty="0"/>
              <a:t>B</a:t>
            </a:r>
            <a:r>
              <a:rPr lang="cs-CZ" dirty="0" smtClean="0"/>
              <a:t>ez </a:t>
            </a:r>
            <a:r>
              <a:rPr lang="cs-CZ" dirty="0"/>
              <a:t>finančního výcviku lidé, tedy i manažeři sociálních služeb, obvykle používají standardní vzor zacházení penězi</a:t>
            </a:r>
            <a:r>
              <a:rPr lang="cs-CZ" dirty="0" smtClean="0"/>
              <a:t>:</a:t>
            </a:r>
            <a:br>
              <a:rPr lang="cs-CZ" dirty="0" smtClean="0"/>
            </a:br>
            <a:r>
              <a:rPr lang="cs-CZ" dirty="0"/>
              <a:t/>
            </a:r>
            <a:br>
              <a:rPr lang="cs-CZ" dirty="0"/>
            </a:br>
            <a:r>
              <a:rPr lang="cs-CZ" dirty="0"/>
              <a:t>Tvrdě pracují</a:t>
            </a:r>
            <a:r>
              <a:rPr lang="cs-CZ" dirty="0" smtClean="0"/>
              <a:t>.</a:t>
            </a:r>
            <a:br>
              <a:rPr lang="cs-CZ" dirty="0" smtClean="0"/>
            </a:br>
            <a:r>
              <a:rPr lang="cs-CZ" dirty="0"/>
              <a:t/>
            </a:r>
            <a:br>
              <a:rPr lang="cs-CZ" dirty="0"/>
            </a:br>
            <a:r>
              <a:rPr lang="cs-CZ" dirty="0"/>
              <a:t>Šetří peníze</a:t>
            </a:r>
            <a:r>
              <a:rPr lang="cs-CZ" dirty="0" smtClean="0"/>
              <a:t>.</a:t>
            </a:r>
            <a:br>
              <a:rPr lang="cs-CZ" dirty="0" smtClean="0"/>
            </a:br>
            <a:r>
              <a:rPr lang="cs-CZ" dirty="0"/>
              <a:t/>
            </a:r>
            <a:br>
              <a:rPr lang="cs-CZ" dirty="0"/>
            </a:br>
            <a:r>
              <a:rPr lang="cs-CZ" dirty="0"/>
              <a:t>Půjčují si peníze</a:t>
            </a:r>
            <a:r>
              <a:rPr lang="cs-CZ" dirty="0" smtClean="0"/>
              <a:t>.</a:t>
            </a:r>
            <a:br>
              <a:rPr lang="cs-CZ" dirty="0" smtClean="0"/>
            </a:br>
            <a:r>
              <a:rPr lang="cs-CZ" dirty="0"/>
              <a:t/>
            </a:r>
            <a:br>
              <a:rPr lang="cs-CZ" dirty="0"/>
            </a:br>
            <a:r>
              <a:rPr lang="cs-CZ" dirty="0"/>
              <a:t>Platí nadměrné daně.</a:t>
            </a:r>
            <a:br>
              <a:rPr lang="cs-CZ" dirty="0"/>
            </a:br>
            <a:endParaRPr lang="cs-CZ" dirty="0"/>
          </a:p>
        </p:txBody>
      </p:sp>
    </p:spTree>
    <p:extLst>
      <p:ext uri="{BB962C8B-B14F-4D97-AF65-F5344CB8AC3E}">
        <p14:creationId xmlns:p14="http://schemas.microsoft.com/office/powerpoint/2010/main" val="3102710266"/>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2338</TotalTime>
  <Words>201</Words>
  <Application>Microsoft Office PowerPoint</Application>
  <PresentationFormat>Předvádění na obrazovce (16:9)</PresentationFormat>
  <Paragraphs>55</Paragraphs>
  <Slides>19</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19</vt:i4>
      </vt:variant>
    </vt:vector>
  </HeadingPairs>
  <TitlesOfParts>
    <vt:vector size="23" baseType="lpstr">
      <vt:lpstr>Arial</vt:lpstr>
      <vt:lpstr>Calibri</vt:lpstr>
      <vt:lpstr>Times New Roman</vt:lpstr>
      <vt:lpstr>SLU</vt:lpstr>
      <vt:lpstr>Název prezentace</vt:lpstr>
      <vt:lpstr>Prezentace aplikace PowerPoint</vt:lpstr>
      <vt:lpstr>Prezentace aplikace PowerPoint</vt:lpstr>
      <vt:lpstr>Dynamika peněz  1) Jak peníze vydělat? Napřed je třeba se naučit žít za méně peněz, než je příjem.  2) Jak peníze udržet? Radit se se zkušenými odborníky.  3) Jak s penězi hospodařit? Začít peníze investovat tak, aby přinášely zisk.  </vt:lpstr>
      <vt:lpstr>Peníze jako ekvivalent  Přijetí peněz jako ekvivalentu je podmíněno společenským závazkem této ekvivalence – závazkem, že jinde a jindy získáme jiné zboží za peníze, které jsme dříve obdrželi za své zboží. Peníze jsou fenoménem, který by měl zůstat pouze v rukou kvantifikátorů.</vt:lpstr>
      <vt:lpstr>Finanční myšlení  První zásadou je myšlenka jako jediná síla, která dokáže vytvořit hmatatelné bohatství. Člověk nedokáže dát ničemu skutečnou podobu, nemá-li věc promyšlenou. Jak člověk věci realizuje, je přímý výsledek způsobu, jak přemýšlí. Z uvedeného důvodu je třeba přemýšlet produktivně.  </vt:lpstr>
      <vt:lpstr>Finanční myšlení  Druhou zásadou je vzájemná spolupráce lidí a ochota zbavit se soupeřivého myšlení. Člověk má tvořit – ne soupeřit. Co potřebuje, dostane způsobem, že každý, kdo se na spolupráci podílí, bude mít více, než aktuálně má. Bohatství na základě pouhé soutěže nebývá uspokojivé a stálé.  </vt:lpstr>
      <vt:lpstr>Jak používat sílu finančního myšlení?   Procvičováním.  Stejně jako se při pravidelném cvičení posilují tělesné svaly, tak se při duševním cvičení posiluje sebe­důvěra.   Pomocí vědomí lze ovlivňovat podvědomí. </vt:lpstr>
      <vt:lpstr>Finanční výcviky sociálních manažerů  Bez finančního výcviku lidé, tedy i manažeři sociálních služeb, obvykle používají standardní vzor zacházení penězi:  Tvrdě pracují.  Šetří peníze.  Půjčují si peníze.  Platí nadměrné daně. </vt:lpstr>
      <vt:lpstr>Frankfurt School 's  Finanční výcvikový tábor na základě bankovních her.  Hlavní událostí finančního výcvikového tábora je bankovní hra.   Účastníci studují, jak spravovat finanční instituci tím, že hrají konkurenční webovou simulační hru, Probanker proti jiným týmům. </vt:lpstr>
      <vt:lpstr>Blahobyt  Blahobyt pracuje se dvěma aspekty. Prvním aspektem je představivost a druhým aspektem jsou činy. Většina lidí je mentálně naprogramovaná na mentalitu nedostatku. Na život pohlížejí jako na koláč, když z koláče dostane někdo větší kus, pro většinu lidí to znamená, že na ostatní zbude málo. Tito lidé totiž mají problém s dělením o zásluhy, kterými jsou moc a profit. Nedovednou se radovat z úspěchu druhých. Mají pocit, jako když o něco přicházejí.  </vt:lpstr>
      <vt:lpstr>Hojnost  Člověk je schopen plnit vlastní touhy, ať patří do hmotné, emotivní, psychické, duchovní sféry nebo do roviny mezilidských vztahů a pozornost skutečně bohatého člověka není nikdy soustředěna pouze na peníze. </vt:lpstr>
      <vt:lpstr>Osobní vlastnosti spoluvytvářející blahobyt a hojnost  Odvaha Nadšení Víra v úspěch Vytrvalost Odhodlanost Ochota na čas odložit vlastní sebeuspokojení Čilost Duchapřítomnost Dávat přidanou hodnotu všemu, co je vytvářeno </vt:lpstr>
      <vt:lpstr>Sociální manažér jako sociální bankéř  Učit se, školit se, pamatovat si.  Komunikovat s chutí a rádi Uvažovat jako obchodník. Argumentovat věcně, přesně a logicky.  Pracovat samostatně.  Vnímat a předávat podněty Rozumět si s počítačem. </vt:lpstr>
      <vt:lpstr>Financování sociálních projektů  S ohledem na možné duplicity ve financování  vybraných druhů sociálních služeb v oblasti neinvestičních  dotací, které jsou způsobeny realizací Individuálních projektů krajů v rámci Operačního programu Lidské zdroje a zaměstnanost (IP) vydal ředitel odboru sociálních služeb a sociálního začleňování Ministerstva práce a sociálních věcí ČR doporučený postup při souběhu financování sociální služby z neinvestiční dotace na poskytování sociálních služeb ze státního rozpočtu a IP kraje. Následující doporučení byla diskutována se zástupci krajských úřadů a prošla jejich pracovními připomínkami. </vt:lpstr>
      <vt:lpstr>Doporučený postup poskytovatelů sociálních služeb   V případě započetí financování sociální služby na základě smlouvy s krajem v rámci IP je poskytovatel, kterému byla na příslušnou sociální službu přidělena dotace ze státního rozpočtu, povinen tuto skutečnost do 10 pracovních dnů od podpisu smlouvy písemně oznámit MPSV prostřednictvím formuláře hlášení změn. Pokud je z IP financována celá kapacita služby a/nebo všechny cílové skupiny služby, je poskytovatel do 30 dnů od započetí financování služby z IP povinen provést finanční vypořádání poskytnuté dotace, které zašle příslušnému krajskému úřadu a v kopii MPSV ČR (v případě programu podpory A) nebo MPSV ČR (v případě programu podpory B), a vrátit její nespotřebovanou část MPSV ČR prostřednictvím příslušného krajského úřadu (v případě programu podpory A) nebo přímo na účet MPSV ČR.</vt:lpstr>
      <vt:lpstr>Doporučený postup krajských úřadů  Smlouvy o financování sociální služby prostřednictvím  IP krajů by měly být uzavírány na potřebné zajištění dané služby v kraji, čili 100% kapacity sociální služby. Má-li být dotací ze státního rozpočtu pokryta část kapacity příslušné služby nad rámec kapacity zajišťované financováním z IP, je nezbytné situaci popsat a odůvodnit okolnosti, které vedou k požadavku na financování z národních dotací, zejména je-li stanovisko kraje k požadavku organizace kladné. Krajský úřad po uzavření smluv o IP zašle do 10 pracovních dnů od podpisu smlouvy kopie uzavřených smluv MPSV (odbor sociálních služeb a sociálního začleňování, lze i elektronicky na adresu: dotace-soc.sluzby@mpsv.cz</vt:lpstr>
      <vt:lpstr>Doporučený postup MPSV ČR  Odbor sociálních služeb a sociálního začleňování (oddělení koncepce financování sociálních služeb) MPSV ČR eviduje změny hlášené poskytovateli (hlášení o započetí financování služby z IP prostřednictvím formuláře hlášení změn). MPSV ČR v návaznosti na stanovisko místně příslušného krajského úřadu a v souvislosti s principy efektivity, účelnosti a hospodárnosti posoudí oprávněnost požadavku poskytovatele na zachování poměrné části dotace ze státního rozpočtu a informuje poskytovatele a příslušný krajský úřad o výsledku. </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svobodovad</cp:lastModifiedBy>
  <cp:revision>51</cp:revision>
  <cp:lastPrinted>2018-03-27T09:30:31Z</cp:lastPrinted>
  <dcterms:created xsi:type="dcterms:W3CDTF">2016-07-06T15:42:34Z</dcterms:created>
  <dcterms:modified xsi:type="dcterms:W3CDTF">2018-11-30T14:29:13Z</dcterms:modified>
</cp:coreProperties>
</file>