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9" r:id="rId3"/>
    <p:sldId id="258" r:id="rId4"/>
    <p:sldId id="283" r:id="rId5"/>
    <p:sldId id="299" r:id="rId6"/>
    <p:sldId id="284" r:id="rId7"/>
    <p:sldId id="300" r:id="rId8"/>
    <p:sldId id="285" r:id="rId9"/>
    <p:sldId id="301" r:id="rId10"/>
    <p:sldId id="286" r:id="rId11"/>
    <p:sldId id="287" r:id="rId12"/>
    <p:sldId id="302" r:id="rId13"/>
    <p:sldId id="303" r:id="rId14"/>
    <p:sldId id="298" r:id="rId15"/>
    <p:sldId id="304" r:id="rId16"/>
    <p:sldId id="288" r:id="rId17"/>
    <p:sldId id="290" r:id="rId18"/>
    <p:sldId id="291" r:id="rId19"/>
    <p:sldId id="292" r:id="rId20"/>
    <p:sldId id="305" r:id="rId21"/>
    <p:sldId id="306" r:id="rId22"/>
    <p:sldId id="281" r:id="rId2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16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PORADENSTVÍ V SOCIÁLNÍCH SLUŽBÁCH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Mgr. Dagmar 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4536504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Finanční budoucnost JAKO OSOBNÍ VÝZVA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dirty="0"/>
              <a:t>FINANČNÍ ANALÝZA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PORADENSTVÍ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SERVIS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FINANČNÍ PORADCE jinak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>
                <a:solidFill>
                  <a:srgbClr val="002060"/>
                </a:solidFill>
              </a:rPr>
              <a:t>ZKROŤTE SVOJE PENÍZE!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434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136904" cy="4536504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Konto důvěry v bance – bezpečí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Ve </a:t>
            </a:r>
            <a:r>
              <a:rPr lang="cs-CZ" dirty="0"/>
              <a:t>finančním sektoru je </a:t>
            </a:r>
            <a:r>
              <a:rPr lang="cs-CZ" dirty="0" smtClean="0"/>
              <a:t>běžné</a:t>
            </a:r>
            <a:r>
              <a:rPr lang="cs-CZ" dirty="0"/>
              <a:t>, že organizace mají </a:t>
            </a:r>
            <a:r>
              <a:rPr lang="cs-CZ" b="1" dirty="0"/>
              <a:t>implementovány bezpečnostní řešení od mnoha dodavatelů</a:t>
            </a:r>
            <a:r>
              <a:rPr lang="cs-CZ" dirty="0"/>
              <a:t>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Pokud </a:t>
            </a:r>
            <a:r>
              <a:rPr lang="cs-CZ" dirty="0"/>
              <a:t>své služby propojí, naroste počet implementovaných řešení ve společném prostředí.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022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Bezpečí v bance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279089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Výzkum Cisco 2017 </a:t>
            </a:r>
            <a:r>
              <a:rPr lang="cs-CZ" sz="2800" dirty="0" err="1"/>
              <a:t>Security</a:t>
            </a:r>
            <a:r>
              <a:rPr lang="cs-CZ" sz="2800" dirty="0"/>
              <a:t> </a:t>
            </a:r>
            <a:r>
              <a:rPr lang="cs-CZ" sz="2800" dirty="0" err="1"/>
              <a:t>Capabilities</a:t>
            </a:r>
            <a:r>
              <a:rPr lang="cs-CZ" sz="2800" dirty="0"/>
              <a:t> </a:t>
            </a:r>
            <a:r>
              <a:rPr lang="cs-CZ" sz="2800" dirty="0" err="1"/>
              <a:t>Benchmark</a:t>
            </a:r>
            <a:r>
              <a:rPr lang="cs-CZ" sz="2800" dirty="0"/>
              <a:t> Study sledoval složitost bezpečnostního prostředí finančních organizací. 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Ze </a:t>
            </a:r>
            <a:r>
              <a:rPr lang="cs-CZ" sz="2800" dirty="0"/>
              <a:t>závěrů vyplývá, že 57 % z nich využívá alespoň 6 dodavatelů, 29 % více než 10. </a:t>
            </a: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51007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Bezpečí v bance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694587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Více než 6 bezpečnostních produktů pak používá přes 66 % organizací a 33 % pak více než 10. </a:t>
            </a:r>
          </a:p>
          <a:p>
            <a:endParaRPr lang="cs-CZ" sz="2800" dirty="0"/>
          </a:p>
          <a:p>
            <a:r>
              <a:rPr lang="cs-CZ" sz="2800" dirty="0"/>
              <a:t>Některé instituce používají produkty od více než 30 dodavatelů. </a:t>
            </a:r>
          </a:p>
        </p:txBody>
      </p:sp>
    </p:spTree>
    <p:extLst>
      <p:ext uri="{BB962C8B-B14F-4D97-AF65-F5344CB8AC3E}">
        <p14:creationId xmlns:p14="http://schemas.microsoft.com/office/powerpoint/2010/main" val="3194384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4536504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Bezpečnostní integrace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Avšak </a:t>
            </a:r>
            <a:r>
              <a:rPr lang="cs-CZ" dirty="0"/>
              <a:t>aby mohly finanční organizace zefektivnit reakci na hrozby, musí svoji bezpečnostní architekturu výrazně zjednodušit – méně nástrojů, ale více </a:t>
            </a:r>
            <a:r>
              <a:rPr lang="cs-CZ" b="1" dirty="0"/>
              <a:t>integrace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322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Komplexnost prostředí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79512" y="1833086"/>
            <a:ext cx="90730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Předpovídat konkrétní dopady přímo na finanční služby nedokážeme, avšak trendy jasně ukazují, že nové přístupy znamenají potřebu zabezpečit </a:t>
            </a:r>
            <a:r>
              <a:rPr lang="cs-CZ" sz="2800" b="1" dirty="0"/>
              <a:t>komplexnější prostředí</a:t>
            </a:r>
            <a:r>
              <a:rPr lang="cs-CZ" sz="2800" dirty="0"/>
              <a:t>. 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1946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4536504"/>
          </a:xfrm>
        </p:spPr>
        <p:txBody>
          <a:bodyPr/>
          <a:lstStyle/>
          <a:p>
            <a:r>
              <a:rPr lang="cs-CZ" b="1" i="1" dirty="0" smtClean="0">
                <a:solidFill>
                  <a:srgbClr val="002060"/>
                </a:solidFill>
              </a:rPr>
              <a:t>Citová</a:t>
            </a:r>
            <a:r>
              <a:rPr lang="cs-CZ" b="1" dirty="0" smtClean="0">
                <a:solidFill>
                  <a:srgbClr val="002060"/>
                </a:solidFill>
              </a:rPr>
              <a:t> banka – pochopení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dirty="0"/>
              <a:t>Konto v </a:t>
            </a:r>
            <a:r>
              <a:rPr lang="cs-CZ" i="1" dirty="0"/>
              <a:t>citové</a:t>
            </a:r>
            <a:r>
              <a:rPr lang="cs-CZ" dirty="0"/>
              <a:t> bance je metafora pro množství důvěry ve </a:t>
            </a:r>
            <a:r>
              <a:rPr lang="cs-CZ" dirty="0" smtClean="0"/>
              <a:t>finančních vztazích</a:t>
            </a:r>
            <a:r>
              <a:rPr lang="cs-CZ" dirty="0"/>
              <a:t>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Jedná </a:t>
            </a:r>
            <a:r>
              <a:rPr lang="cs-CZ" dirty="0"/>
              <a:t>se o místo, kam se ukládají depozita a odkud se vybírá.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Důvěra </a:t>
            </a:r>
            <a:r>
              <a:rPr lang="cs-CZ" dirty="0"/>
              <a:t>zahrnuje </a:t>
            </a:r>
            <a:r>
              <a:rPr lang="cs-CZ" dirty="0" smtClean="0"/>
              <a:t>pocit </a:t>
            </a:r>
            <a:r>
              <a:rPr lang="cs-CZ" dirty="0"/>
              <a:t>pochopení.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Vklady </a:t>
            </a:r>
            <a:r>
              <a:rPr lang="cs-CZ" dirty="0"/>
              <a:t>a výběry z citové banky jsou zdarma. </a:t>
            </a:r>
          </a:p>
        </p:txBody>
      </p:sp>
    </p:spTree>
    <p:extLst>
      <p:ext uri="{BB962C8B-B14F-4D97-AF65-F5344CB8AC3E}">
        <p14:creationId xmlns:p14="http://schemas.microsoft.com/office/powerpoint/2010/main" val="3743803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4536504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Nehmotné vklady </a:t>
            </a:r>
            <a:r>
              <a:rPr lang="cs-CZ" b="1" dirty="0">
                <a:solidFill>
                  <a:srgbClr val="002060"/>
                </a:solidFill>
              </a:rPr>
              <a:t>na kontě důvěry v citové </a:t>
            </a:r>
            <a:r>
              <a:rPr lang="cs-CZ" b="1" dirty="0" smtClean="0">
                <a:solidFill>
                  <a:srgbClr val="002060"/>
                </a:solidFill>
              </a:rPr>
              <a:t>bance</a:t>
            </a:r>
            <a:r>
              <a:rPr lang="cs-CZ" b="1" i="1" dirty="0" smtClean="0">
                <a:solidFill>
                  <a:srgbClr val="002060"/>
                </a:solidFill>
              </a:rPr>
              <a:t/>
            </a:r>
            <a:br>
              <a:rPr lang="cs-CZ" b="1" i="1" dirty="0" smtClean="0">
                <a:solidFill>
                  <a:srgbClr val="002060"/>
                </a:solidFill>
              </a:rPr>
            </a:br>
            <a:r>
              <a:rPr lang="cs-CZ" b="1" i="1" dirty="0">
                <a:solidFill>
                  <a:srgbClr val="002060"/>
                </a:solidFill>
              </a:rPr>
              <a:t/>
            </a:r>
            <a:br>
              <a:rPr lang="cs-CZ" b="1" i="1" dirty="0">
                <a:solidFill>
                  <a:srgbClr val="002060"/>
                </a:solidFill>
              </a:rPr>
            </a:br>
            <a:r>
              <a:rPr lang="cs-CZ" i="1" dirty="0" smtClean="0"/>
              <a:t>dodržování slibů </a:t>
            </a:r>
            <a:br>
              <a:rPr lang="cs-CZ" i="1" dirty="0" smtClean="0"/>
            </a:br>
            <a:r>
              <a:rPr lang="cs-CZ" i="1" dirty="0" smtClean="0"/>
              <a:t>projevy laskavosti </a:t>
            </a:r>
            <a:br>
              <a:rPr lang="cs-CZ" i="1" dirty="0" smtClean="0"/>
            </a:br>
            <a:r>
              <a:rPr lang="cs-CZ" i="1" dirty="0" smtClean="0"/>
              <a:t>věrnost </a:t>
            </a:r>
            <a:r>
              <a:rPr lang="cs-CZ" i="1" dirty="0"/>
              <a:t>a </a:t>
            </a:r>
            <a:r>
              <a:rPr lang="cs-CZ" i="1" dirty="0" smtClean="0"/>
              <a:t>loajalita </a:t>
            </a:r>
            <a:br>
              <a:rPr lang="cs-CZ" i="1" dirty="0" smtClean="0"/>
            </a:br>
            <a:r>
              <a:rPr lang="cs-CZ" i="1" dirty="0" smtClean="0"/>
              <a:t>naslouchání </a:t>
            </a:r>
            <a:r>
              <a:rPr lang="cs-CZ" i="1" dirty="0"/>
              <a:t>a </a:t>
            </a:r>
            <a:r>
              <a:rPr lang="cs-CZ" i="1" dirty="0" smtClean="0"/>
              <a:t>sdílení </a:t>
            </a:r>
            <a:br>
              <a:rPr lang="cs-CZ" i="1" dirty="0" smtClean="0"/>
            </a:br>
            <a:r>
              <a:rPr lang="cs-CZ" i="1" dirty="0" smtClean="0"/>
              <a:t>schopnost </a:t>
            </a:r>
            <a:r>
              <a:rPr lang="cs-CZ" i="1" dirty="0"/>
              <a:t>omluvit </a:t>
            </a:r>
            <a:r>
              <a:rPr lang="cs-CZ" i="1" dirty="0" smtClean="0"/>
              <a:t>se </a:t>
            </a:r>
            <a:br>
              <a:rPr lang="cs-CZ" i="1" dirty="0" smtClean="0"/>
            </a:br>
            <a:r>
              <a:rPr lang="cs-CZ" i="1" dirty="0" smtClean="0"/>
              <a:t>jasná pravidla </a:t>
            </a:r>
            <a:br>
              <a:rPr lang="cs-CZ" i="1" dirty="0" smtClean="0"/>
            </a:br>
            <a:r>
              <a:rPr lang="cs-CZ" i="1" dirty="0" smtClean="0"/>
              <a:t>vděčnost</a:t>
            </a:r>
            <a:r>
              <a:rPr lang="cs-CZ" i="1" dirty="0"/>
              <a:t>,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pozitivita </a:t>
            </a:r>
            <a:br>
              <a:rPr lang="cs-CZ" i="1" dirty="0" smtClean="0"/>
            </a:br>
            <a:r>
              <a:rPr lang="cs-CZ" i="1" dirty="0" smtClean="0"/>
              <a:t>důvěra </a:t>
            </a:r>
            <a:r>
              <a:rPr lang="cs-CZ" i="1" dirty="0"/>
              <a:t>v sebe sama i v druhé </a:t>
            </a:r>
            <a:br>
              <a:rPr lang="cs-CZ" i="1" dirty="0"/>
            </a:br>
            <a:r>
              <a:rPr lang="cs-CZ" i="1" dirty="0" smtClean="0"/>
              <a:t>upřímnost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0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4536504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N</a:t>
            </a:r>
            <a:r>
              <a:rPr lang="cs-CZ" b="1" dirty="0" smtClean="0">
                <a:solidFill>
                  <a:srgbClr val="002060"/>
                </a:solidFill>
              </a:rPr>
              <a:t>ehmotné </a:t>
            </a:r>
            <a:r>
              <a:rPr lang="cs-CZ" b="1" dirty="0">
                <a:solidFill>
                  <a:srgbClr val="002060"/>
                </a:solidFill>
              </a:rPr>
              <a:t>výběry z konta důvěry v citové bance </a:t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/>
              <a:t>porušování slibů</a:t>
            </a:r>
            <a:br>
              <a:rPr lang="cs-CZ" i="1" dirty="0" smtClean="0"/>
            </a:br>
            <a:r>
              <a:rPr lang="cs-CZ" i="1" dirty="0" smtClean="0"/>
              <a:t>sobectví </a:t>
            </a:r>
            <a:br>
              <a:rPr lang="cs-CZ" i="1" dirty="0" smtClean="0"/>
            </a:br>
            <a:r>
              <a:rPr lang="cs-CZ" i="1" dirty="0" smtClean="0"/>
              <a:t>pomluvy</a:t>
            </a:r>
            <a:br>
              <a:rPr lang="cs-CZ" i="1" dirty="0" smtClean="0"/>
            </a:br>
            <a:r>
              <a:rPr lang="cs-CZ" i="1" dirty="0" smtClean="0"/>
              <a:t>porušování tajemství</a:t>
            </a:r>
            <a:br>
              <a:rPr lang="cs-CZ" i="1" dirty="0" smtClean="0"/>
            </a:br>
            <a:r>
              <a:rPr lang="cs-CZ" i="1" dirty="0" smtClean="0"/>
              <a:t>lhostejnost</a:t>
            </a:r>
            <a:br>
              <a:rPr lang="cs-CZ" i="1" dirty="0" smtClean="0"/>
            </a:br>
            <a:r>
              <a:rPr lang="cs-CZ" i="1" dirty="0" smtClean="0"/>
              <a:t>arogance </a:t>
            </a:r>
            <a:r>
              <a:rPr lang="cs-CZ" i="1" dirty="0"/>
              <a:t>a </a:t>
            </a:r>
            <a:r>
              <a:rPr lang="cs-CZ" i="1" dirty="0" smtClean="0"/>
              <a:t>závist </a:t>
            </a:r>
            <a:br>
              <a:rPr lang="cs-CZ" i="1" dirty="0" smtClean="0"/>
            </a:br>
            <a:r>
              <a:rPr lang="cs-CZ" i="1" dirty="0" smtClean="0"/>
              <a:t>falešná očekávání </a:t>
            </a:r>
            <a:br>
              <a:rPr lang="cs-CZ" i="1" dirty="0" smtClean="0"/>
            </a:br>
            <a:r>
              <a:rPr lang="cs-CZ" i="1" dirty="0" smtClean="0"/>
              <a:t>nevděčnost </a:t>
            </a:r>
            <a:br>
              <a:rPr lang="cs-CZ" i="1" dirty="0" smtClean="0"/>
            </a:br>
            <a:r>
              <a:rPr lang="cs-CZ" i="1" dirty="0" smtClean="0"/>
              <a:t>nedůvěra </a:t>
            </a:r>
            <a:br>
              <a:rPr lang="cs-CZ" i="1" dirty="0" smtClean="0"/>
            </a:br>
            <a:r>
              <a:rPr lang="cs-CZ" i="1" dirty="0" smtClean="0"/>
              <a:t>neupřímnost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320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4608512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B</a:t>
            </a:r>
            <a:r>
              <a:rPr lang="cs-CZ" b="1" dirty="0" smtClean="0">
                <a:solidFill>
                  <a:srgbClr val="002060"/>
                </a:solidFill>
              </a:rPr>
              <a:t>ankovní </a:t>
            </a:r>
            <a:r>
              <a:rPr lang="cs-CZ" b="1" dirty="0">
                <a:solidFill>
                  <a:srgbClr val="002060"/>
                </a:solidFill>
              </a:rPr>
              <a:t>účty </a:t>
            </a:r>
            <a:r>
              <a:rPr lang="cs-CZ" b="1" dirty="0" smtClean="0">
                <a:solidFill>
                  <a:srgbClr val="002060"/>
                </a:solidFill>
              </a:rPr>
              <a:t>rozdělujeme </a:t>
            </a:r>
            <a:r>
              <a:rPr lang="cs-CZ" b="1" dirty="0">
                <a:solidFill>
                  <a:srgbClr val="002060"/>
                </a:solidFill>
              </a:rPr>
              <a:t>do tří kategorií. </a:t>
            </a: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dirty="0" smtClean="0"/>
              <a:t>Na</a:t>
            </a:r>
            <a:r>
              <a:rPr lang="cs-CZ" b="1" dirty="0" smtClean="0"/>
              <a:t> </a:t>
            </a:r>
            <a:r>
              <a:rPr lang="cs-CZ" b="1" dirty="0"/>
              <a:t>základní bankovní účet </a:t>
            </a:r>
            <a:r>
              <a:rPr lang="cs-CZ" dirty="0"/>
              <a:t>lze vkládat peníze, vybírat hotovost z bankomatu a platit pravidelné účty. Konto nelze přečerpat, což zbavuje klienta rizika vzniku dluhů a posléze pokut a úroků.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704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Vedení </a:t>
            </a:r>
          </a:p>
          <a:p>
            <a:r>
              <a:rPr lang="cs-CZ" sz="3000" b="1" dirty="0" smtClean="0">
                <a:solidFill>
                  <a:schemeClr val="bg1"/>
                </a:solidFill>
              </a:rPr>
              <a:t>osobních investic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Přístupy k investování</a:t>
            </a:r>
          </a:p>
          <a:p>
            <a:pPr marL="0" indent="0" algn="just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Finanční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budoucnost</a:t>
            </a:r>
          </a:p>
          <a:p>
            <a:pPr marL="0" indent="0" algn="just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Bezpečná banka</a:t>
            </a:r>
            <a:endParaRPr lang="cs-CZ" sz="18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Konto důvěry v </a:t>
            </a:r>
            <a:r>
              <a:rPr lang="cs-CZ" sz="1800" b="1" i="1" dirty="0" smtClean="0">
                <a:solidFill>
                  <a:srgbClr val="002060"/>
                </a:solidFill>
                <a:cs typeface="Arial" panose="020B0604020202020204" pitchFamily="34" charset="0"/>
              </a:rPr>
              <a:t>citové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bance</a:t>
            </a:r>
          </a:p>
          <a:p>
            <a:pPr marL="0" indent="0" algn="just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Kategorie o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sobních bankovních účtů</a:t>
            </a:r>
            <a:endParaRPr lang="cs-CZ" sz="18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Běžný bankovní účet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3528" y="1556088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Nejrozšířenější typ účtu je </a:t>
            </a:r>
            <a:r>
              <a:rPr lang="cs-CZ" sz="2800" b="1" dirty="0"/>
              <a:t>běžný bankovní účet</a:t>
            </a:r>
            <a:r>
              <a:rPr lang="cs-CZ" sz="2800" dirty="0"/>
              <a:t>, který umožňuje majiteli používat k platbám v obchodech platební kartu a sjednání dočasného úvěru s bankou. Nárok na dočasný úvěr nevzniká automaticky, protože uzavření dočasného úvěru stojí peníze. 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16870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Spořící bankovní účet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2110085"/>
            <a:ext cx="8064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Na </a:t>
            </a:r>
            <a:r>
              <a:rPr lang="cs-CZ" sz="2800" b="1" dirty="0"/>
              <a:t>spořící bankovní účet</a:t>
            </a:r>
            <a:r>
              <a:rPr lang="cs-CZ" sz="2800" dirty="0"/>
              <a:t> platí banka vyšší úrok. Produkt je vytvořen proto, aby pomohl klientovi naspořit větší hotovost. </a:t>
            </a:r>
          </a:p>
        </p:txBody>
      </p:sp>
    </p:spTree>
    <p:extLst>
      <p:ext uri="{BB962C8B-B14F-4D97-AF65-F5344CB8AC3E}">
        <p14:creationId xmlns:p14="http://schemas.microsoft.com/office/powerpoint/2010/main" val="2758800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0541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smtClean="0">
                <a:solidFill>
                  <a:srgbClr val="002060"/>
                </a:solidFill>
              </a:rPr>
              <a:t>Poctivost </a:t>
            </a:r>
            <a:r>
              <a:rPr lang="cs-CZ" sz="1600" dirty="0">
                <a:solidFill>
                  <a:srgbClr val="002060"/>
                </a:solidFill>
              </a:rPr>
              <a:t>nebo její opak se nesmazatelně zapisují do každého slova, které člověk vysloví, do každé myšlenky a činu a často se odrážejí v očích a lidské tváři. Nepoctivý člověk se prozradí tónem hlasu, výrazem ve tváři, gesty, povahou rozhovoru nebo typem služby. </a:t>
            </a:r>
            <a:r>
              <a:rPr lang="cs-CZ" sz="1600" b="1" dirty="0">
                <a:solidFill>
                  <a:srgbClr val="002060"/>
                </a:solidFill>
              </a:rPr>
              <a:t>Nejvíce, čeho lze dosáhnout, je lidskost, poctivost a vyrovnaný charakter. Pak je možné mít čisté svědomí a vést vyvážený život</a:t>
            </a:r>
            <a:r>
              <a:rPr lang="cs-CZ" sz="1600" b="1" dirty="0" smtClean="0">
                <a:solidFill>
                  <a:srgbClr val="002060"/>
                </a:solidFill>
              </a:rPr>
              <a:t>.</a:t>
            </a:r>
            <a:endParaRPr lang="cs-CZ" sz="1600" dirty="0">
              <a:solidFill>
                <a:srgbClr val="00206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Vedení osobních investic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36647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pPr lvl="0" algn="just"/>
            <a:r>
              <a:rPr lang="cs-CZ" sz="1800" dirty="0">
                <a:solidFill>
                  <a:srgbClr val="002060"/>
                </a:solidFill>
              </a:rPr>
              <a:t>praktikovat přístup aktivního investora</a:t>
            </a:r>
            <a:r>
              <a:rPr lang="cs-CZ" sz="1800" dirty="0" smtClean="0">
                <a:solidFill>
                  <a:srgbClr val="002060"/>
                </a:solidFill>
              </a:rPr>
              <a:t>;</a:t>
            </a:r>
          </a:p>
          <a:p>
            <a:pPr algn="just"/>
            <a:r>
              <a:rPr lang="cs-CZ" sz="1800" dirty="0">
                <a:solidFill>
                  <a:srgbClr val="002060"/>
                </a:solidFill>
              </a:rPr>
              <a:t>poznat výzvy finanční </a:t>
            </a:r>
            <a:r>
              <a:rPr lang="cs-CZ" sz="1800" dirty="0" smtClean="0">
                <a:solidFill>
                  <a:srgbClr val="002060"/>
                </a:solidFill>
              </a:rPr>
              <a:t>budoucnosti;</a:t>
            </a:r>
          </a:p>
          <a:p>
            <a:pPr algn="just"/>
            <a:r>
              <a:rPr lang="cs-CZ" sz="1800" dirty="0" smtClean="0">
                <a:solidFill>
                  <a:srgbClr val="002060"/>
                </a:solidFill>
              </a:rPr>
              <a:t>využívat </a:t>
            </a:r>
            <a:r>
              <a:rPr lang="cs-CZ" sz="1800" dirty="0">
                <a:solidFill>
                  <a:srgbClr val="002060"/>
                </a:solidFill>
              </a:rPr>
              <a:t>pocit bezpečí </a:t>
            </a:r>
            <a:r>
              <a:rPr lang="cs-CZ" sz="1800" i="1" dirty="0">
                <a:solidFill>
                  <a:srgbClr val="002060"/>
                </a:solidFill>
              </a:rPr>
              <a:t>citové</a:t>
            </a:r>
            <a:r>
              <a:rPr lang="cs-CZ" sz="1800" dirty="0">
                <a:solidFill>
                  <a:srgbClr val="002060"/>
                </a:solidFill>
              </a:rPr>
              <a:t> banky;</a:t>
            </a:r>
          </a:p>
          <a:p>
            <a:pPr lvl="0" algn="just"/>
            <a:r>
              <a:rPr lang="cs-CZ" sz="1800" dirty="0">
                <a:solidFill>
                  <a:srgbClr val="002060"/>
                </a:solidFill>
              </a:rPr>
              <a:t>odhalit výběry </a:t>
            </a:r>
            <a:r>
              <a:rPr lang="cs-CZ" sz="1800" dirty="0" smtClean="0">
                <a:solidFill>
                  <a:srgbClr val="002060"/>
                </a:solidFill>
              </a:rPr>
              <a:t>z</a:t>
            </a:r>
            <a:r>
              <a:rPr lang="cs-CZ" sz="1800" dirty="0">
                <a:solidFill>
                  <a:srgbClr val="002060"/>
                </a:solidFill>
              </a:rPr>
              <a:t> </a:t>
            </a:r>
            <a:r>
              <a:rPr lang="cs-CZ" sz="1800" i="1" dirty="0">
                <a:solidFill>
                  <a:srgbClr val="002060"/>
                </a:solidFill>
              </a:rPr>
              <a:t>Konta důvěry</a:t>
            </a:r>
            <a:r>
              <a:rPr lang="cs-CZ" sz="1800" dirty="0">
                <a:solidFill>
                  <a:srgbClr val="002060"/>
                </a:solidFill>
              </a:rPr>
              <a:t>;</a:t>
            </a:r>
          </a:p>
          <a:p>
            <a:pPr algn="just"/>
            <a:r>
              <a:rPr lang="cs-CZ" sz="1800" dirty="0">
                <a:solidFill>
                  <a:srgbClr val="002060"/>
                </a:solidFill>
              </a:rPr>
              <a:t>odhalit </a:t>
            </a:r>
            <a:r>
              <a:rPr lang="cs-CZ" sz="1800" dirty="0" smtClean="0">
                <a:solidFill>
                  <a:srgbClr val="002060"/>
                </a:solidFill>
              </a:rPr>
              <a:t>vklady </a:t>
            </a:r>
            <a:r>
              <a:rPr lang="cs-CZ" sz="1800" dirty="0">
                <a:solidFill>
                  <a:srgbClr val="002060"/>
                </a:solidFill>
              </a:rPr>
              <a:t>z </a:t>
            </a:r>
            <a:r>
              <a:rPr lang="cs-CZ" sz="1800" i="1" dirty="0">
                <a:solidFill>
                  <a:srgbClr val="002060"/>
                </a:solidFill>
              </a:rPr>
              <a:t>Konta </a:t>
            </a:r>
            <a:r>
              <a:rPr lang="cs-CZ" sz="1800" i="1" dirty="0" smtClean="0">
                <a:solidFill>
                  <a:srgbClr val="002060"/>
                </a:solidFill>
              </a:rPr>
              <a:t>důvěry</a:t>
            </a:r>
            <a:r>
              <a:rPr lang="cs-CZ" sz="1800" dirty="0" smtClean="0">
                <a:solidFill>
                  <a:srgbClr val="002060"/>
                </a:solidFill>
              </a:rPr>
              <a:t>;</a:t>
            </a:r>
            <a:endParaRPr lang="cs-CZ" sz="1800" dirty="0">
              <a:solidFill>
                <a:srgbClr val="002060"/>
              </a:solidFill>
            </a:endParaRPr>
          </a:p>
          <a:p>
            <a:pPr lvl="0" algn="just"/>
            <a:r>
              <a:rPr lang="cs-CZ" sz="1800" dirty="0">
                <a:solidFill>
                  <a:srgbClr val="002060"/>
                </a:solidFill>
              </a:rPr>
              <a:t>k</a:t>
            </a:r>
            <a:r>
              <a:rPr lang="cs-CZ" sz="1800" dirty="0" smtClean="0">
                <a:solidFill>
                  <a:srgbClr val="002060"/>
                </a:solidFill>
              </a:rPr>
              <a:t>ategorizovat osobní bankovní účty.</a:t>
            </a:r>
            <a:endParaRPr lang="cs-CZ" sz="1800" dirty="0">
              <a:solidFill>
                <a:srgbClr val="002060"/>
              </a:solidFill>
            </a:endParaRPr>
          </a:p>
          <a:p>
            <a:endParaRPr lang="cs-CZ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4536504"/>
          </a:xfrm>
        </p:spPr>
        <p:txBody>
          <a:bodyPr/>
          <a:lstStyle/>
          <a:p>
            <a:pPr lvl="0"/>
            <a:r>
              <a:rPr lang="cs-CZ" b="1" dirty="0" smtClean="0">
                <a:solidFill>
                  <a:srgbClr val="002060"/>
                </a:solidFill>
              </a:rPr>
              <a:t>Přístupy k investování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i="1" dirty="0" err="1" smtClean="0"/>
              <a:t>Neinvestoři</a:t>
            </a:r>
            <a:r>
              <a:rPr lang="cs-CZ" sz="2800" dirty="0" smtClean="0"/>
              <a:t> </a:t>
            </a:r>
            <a:r>
              <a:rPr lang="cs-CZ" sz="2800" dirty="0"/>
              <a:t>– lidé, kteří neinvestují vůbec, tzn., neinvestují ani svůj čas ani své peníze.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>Nemají </a:t>
            </a:r>
            <a:r>
              <a:rPr lang="cs-CZ" sz="2800" dirty="0"/>
              <a:t>žádné finanční vzdělání. Očekávají, že se o ně postará stát nebo jejich rodina. </a:t>
            </a:r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2060"/>
                </a:solidFill>
              </a:rPr>
              <a:t>Neinvestoři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971586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Spoléhají výhradně na finanční zabezpečení. 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Lze </a:t>
            </a:r>
            <a:r>
              <a:rPr lang="cs-CZ" sz="2800" dirty="0"/>
              <a:t>je nazvat </a:t>
            </a:r>
            <a:r>
              <a:rPr lang="cs-CZ" sz="2800" i="1" dirty="0"/>
              <a:t>finančními fatalisty</a:t>
            </a:r>
            <a:r>
              <a:rPr lang="cs-CZ" sz="2800" dirty="0"/>
              <a:t>, kteří spoléhají na </a:t>
            </a:r>
            <a:r>
              <a:rPr lang="cs-CZ" sz="2800" i="1" dirty="0"/>
              <a:t>finanční osud</a:t>
            </a:r>
            <a:r>
              <a:rPr lang="cs-CZ" sz="2800" dirty="0"/>
              <a:t>.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96364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4536504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Přístupy k investování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i="1" dirty="0" smtClean="0"/>
              <a:t>Pasivní </a:t>
            </a:r>
            <a:r>
              <a:rPr lang="cs-CZ" sz="2800" i="1" dirty="0"/>
              <a:t>investoři </a:t>
            </a:r>
            <a:r>
              <a:rPr lang="cs-CZ" sz="2800" dirty="0"/>
              <a:t>– lidé, kteří investují, ale svěřují péči o osobní finance druhým, tzn., neinvestují čas, ale investují peníze. </a:t>
            </a:r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Pasivní investoři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79512" y="1971586"/>
            <a:ext cx="88569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Mají částečné finanční vzdělání, proto investují do </a:t>
            </a:r>
            <a:r>
              <a:rPr lang="cs-CZ" sz="2800" i="1" dirty="0"/>
              <a:t>bezpečných</a:t>
            </a:r>
            <a:r>
              <a:rPr lang="cs-CZ" sz="2800" dirty="0"/>
              <a:t> investic. 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Lze </a:t>
            </a:r>
            <a:r>
              <a:rPr lang="cs-CZ" sz="2800" dirty="0"/>
              <a:t>je nazvat </a:t>
            </a:r>
            <a:r>
              <a:rPr lang="cs-CZ" sz="2800" i="1" dirty="0"/>
              <a:t>spořivci</a:t>
            </a:r>
            <a:r>
              <a:rPr lang="cs-CZ" sz="2800" dirty="0"/>
              <a:t> s </a:t>
            </a:r>
            <a:r>
              <a:rPr lang="cs-CZ" sz="2800" i="1" dirty="0"/>
              <a:t>nejistou finanční budoucností</a:t>
            </a:r>
            <a:r>
              <a:rPr lang="cs-CZ" sz="2800" dirty="0"/>
              <a:t>.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53528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4536504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Přístupy k investování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i="1" dirty="0" smtClean="0"/>
              <a:t>Aktivní </a:t>
            </a:r>
            <a:r>
              <a:rPr lang="cs-CZ" sz="2800" i="1" dirty="0"/>
              <a:t>investoři </a:t>
            </a:r>
            <a:r>
              <a:rPr lang="cs-CZ" sz="2800" dirty="0"/>
              <a:t>– lidé, kteří investují a zajímají se o peníze, které samostatně zhodnocují, tzn., investují jak svůj čas, tak své peníze. </a:t>
            </a:r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Aktivní investoři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7504" y="1833086"/>
            <a:ext cx="89289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Mají důkladné finanční vzdělání, protože finance více studují. 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Lze </a:t>
            </a:r>
            <a:r>
              <a:rPr lang="cs-CZ" sz="2800" dirty="0"/>
              <a:t>je nazvat </a:t>
            </a:r>
            <a:r>
              <a:rPr lang="cs-CZ" sz="2800" i="1" dirty="0"/>
              <a:t>riskujícími kontrolory</a:t>
            </a:r>
            <a:r>
              <a:rPr lang="cs-CZ" sz="2800" dirty="0"/>
              <a:t>, jejichž </a:t>
            </a:r>
            <a:r>
              <a:rPr lang="cs-CZ" sz="2800" i="1" dirty="0"/>
              <a:t>finanční budoucnost je svobodná</a:t>
            </a:r>
            <a:r>
              <a:rPr lang="cs-CZ" sz="2800" dirty="0"/>
              <a:t>. 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5694468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2376</TotalTime>
  <Words>391</Words>
  <Application>Microsoft Office PowerPoint</Application>
  <PresentationFormat>Předvádění na obrazovce (16:9)</PresentationFormat>
  <Paragraphs>73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Přístupy k investování  Neinvestoři – lidé, kteří neinvestují vůbec, tzn., neinvestují ani svůj čas ani své peníze.   Nemají žádné finanční vzdělání. Očekávají, že se o ně postará stát nebo jejich rodina. </vt:lpstr>
      <vt:lpstr>Neinvestoři</vt:lpstr>
      <vt:lpstr>Přístupy k investování   Pasivní investoři – lidé, kteří investují, ale svěřují péči o osobní finance druhým, tzn., neinvestují čas, ale investují peníze. </vt:lpstr>
      <vt:lpstr>Pasivní investoři</vt:lpstr>
      <vt:lpstr>Přístupy k investování   Aktivní investoři – lidé, kteří investují a zajímají se o peníze, které samostatně zhodnocují, tzn., investují jak svůj čas, tak své peníze. </vt:lpstr>
      <vt:lpstr>Aktivní investoři</vt:lpstr>
      <vt:lpstr>Finanční budoucnost JAKO OSOBNÍ VÝZVA  FINANČNÍ ANALÝZA   PORADENSTVÍ  SERVIS   FINANČNÍ PORADCE jinak   ZKROŤTE SVOJE PENÍZE!</vt:lpstr>
      <vt:lpstr>Konto důvěry v bance – bezpečí   Ve finančním sektoru je běžné, že organizace mají implementovány bezpečnostní řešení od mnoha dodavatelů.   Pokud své služby propojí, naroste počet implementovaných řešení ve společném prostředí.  </vt:lpstr>
      <vt:lpstr>Bezpečí v bance</vt:lpstr>
      <vt:lpstr>Bezpečí v bance</vt:lpstr>
      <vt:lpstr>Bezpečnostní integrace   Avšak aby mohly finanční organizace zefektivnit reakci na hrozby, musí svoji bezpečnostní architekturu výrazně zjednodušit – méně nástrojů, ale více integrace.  </vt:lpstr>
      <vt:lpstr>Komplexnost prostředí</vt:lpstr>
      <vt:lpstr>Citová banka – pochopení  Konto v citové bance je metafora pro množství důvěry ve finančních vztazích.   Jedná se o místo, kam se ukládají depozita a odkud se vybírá.   Důvěra zahrnuje pocit pochopení.   Vklady a výběry z citové banky jsou zdarma. </vt:lpstr>
      <vt:lpstr>Nehmotné vklady na kontě důvěry v citové bance  dodržování slibů  projevy laskavosti  věrnost a loajalita  naslouchání a sdílení  schopnost omluvit se  jasná pravidla  vděčnost,  pozitivita  důvěra v sebe sama i v druhé  upřímnost </vt:lpstr>
      <vt:lpstr>Nehmotné výběry z konta důvěry v citové bance   porušování slibů sobectví  pomluvy porušování tajemství lhostejnost arogance a závist  falešná očekávání  nevděčnost  nedůvěra  neupřímnost</vt:lpstr>
      <vt:lpstr>Bankovní účty rozdělujeme do tří kategorií.    Na základní bankovní účet lze vkládat peníze, vybírat hotovost z bankomatu a platit pravidelné účty. Konto nelze přečerpat, což zbavuje klienta rizika vzniku dluhů a posléze pokut a úroků.  </vt:lpstr>
      <vt:lpstr>Běžný bankovní účet</vt:lpstr>
      <vt:lpstr>Spořící bankovní účet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svobodovad</cp:lastModifiedBy>
  <cp:revision>56</cp:revision>
  <cp:lastPrinted>2018-03-27T09:30:31Z</cp:lastPrinted>
  <dcterms:created xsi:type="dcterms:W3CDTF">2016-07-06T15:42:34Z</dcterms:created>
  <dcterms:modified xsi:type="dcterms:W3CDTF">2019-03-12T16:53:46Z</dcterms:modified>
</cp:coreProperties>
</file>