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9" r:id="rId3"/>
    <p:sldId id="258" r:id="rId4"/>
    <p:sldId id="293" r:id="rId5"/>
    <p:sldId id="307" r:id="rId6"/>
    <p:sldId id="308" r:id="rId7"/>
    <p:sldId id="294" r:id="rId8"/>
    <p:sldId id="309" r:id="rId9"/>
    <p:sldId id="311" r:id="rId10"/>
    <p:sldId id="295" r:id="rId11"/>
    <p:sldId id="296" r:id="rId12"/>
    <p:sldId id="297" r:id="rId13"/>
    <p:sldId id="310" r:id="rId14"/>
    <p:sldId id="312" r:id="rId15"/>
    <p:sldId id="313" r:id="rId16"/>
    <p:sldId id="315" r:id="rId17"/>
    <p:sldId id="314" r:id="rId18"/>
    <p:sldId id="316" r:id="rId19"/>
    <p:sldId id="317" r:id="rId20"/>
    <p:sldId id="281" r:id="rId21"/>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12.3.2019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12.3.2019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sz="1600" b="1" dirty="0" smtClean="0">
                <a:ln w="0"/>
                <a:solidFill>
                  <a:schemeClr val="bg1"/>
                </a:solidFill>
                <a:effectLst>
                  <a:outerShdw blurRad="38100" dist="19050" dir="2700000" algn="tl" rotWithShape="0">
                    <a:schemeClr val="dk1">
                      <a:alpha val="40000"/>
                    </a:schemeClr>
                  </a:outerShdw>
                </a:effectLst>
              </a:rPr>
              <a:t>PORADENSTVÍ V SOCIÁLNÍCH SLUŽBÁCH</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 Mgr. Dagmar </a:t>
            </a:r>
            <a:r>
              <a:rPr lang="cs-CZ" b="1" dirty="0">
                <a:ln w="0"/>
                <a:solidFill>
                  <a:schemeClr val="bg1"/>
                </a:solidFill>
                <a:effectLst>
                  <a:outerShdw blurRad="38100" dist="19050" dir="2700000" algn="tl" rotWithShape="0">
                    <a:schemeClr val="dk1">
                      <a:alpha val="40000"/>
                    </a:schemeClr>
                  </a:outerShdw>
                </a:effectLst>
              </a:rPr>
              <a:t>S</a:t>
            </a:r>
            <a:r>
              <a:rPr lang="cs-CZ" b="1" dirty="0" smtClean="0">
                <a:ln w="0"/>
                <a:solidFill>
                  <a:schemeClr val="bg1"/>
                </a:solidFill>
                <a:effectLst>
                  <a:outerShdw blurRad="38100" dist="19050" dir="2700000" algn="tl" rotWithShape="0">
                    <a:schemeClr val="dk1">
                      <a:alpha val="40000"/>
                    </a:schemeClr>
                  </a:outerShdw>
                </a:effectLst>
              </a:rPr>
              <a:t>vobodová,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824536"/>
          </a:xfrm>
        </p:spPr>
        <p:txBody>
          <a:bodyPr/>
          <a:lstStyle/>
          <a:p>
            <a:r>
              <a:rPr lang="cs-CZ" b="1" dirty="0" smtClean="0">
                <a:solidFill>
                  <a:srgbClr val="002060"/>
                </a:solidFill>
              </a:rPr>
              <a:t>Hmotná aktiva jako energetické oběživo</a:t>
            </a:r>
            <a:r>
              <a:rPr lang="cs-CZ" dirty="0" smtClean="0"/>
              <a:t/>
            </a:r>
            <a:br>
              <a:rPr lang="cs-CZ" dirty="0" smtClean="0"/>
            </a:br>
            <a:r>
              <a:rPr lang="cs-CZ"/>
              <a:t/>
            </a:r>
            <a:br>
              <a:rPr lang="cs-CZ"/>
            </a:br>
            <a:r>
              <a:rPr lang="cs-CZ" smtClean="0"/>
              <a:t/>
            </a:r>
            <a:br>
              <a:rPr lang="cs-CZ" smtClean="0"/>
            </a:br>
            <a:r>
              <a:rPr lang="cs-CZ" smtClean="0"/>
              <a:t>Cílem </a:t>
            </a:r>
            <a:r>
              <a:rPr lang="cs-CZ" dirty="0"/>
              <a:t>fondu </a:t>
            </a:r>
            <a:r>
              <a:rPr lang="cs-CZ" dirty="0" err="1"/>
              <a:t>Partners</a:t>
            </a:r>
            <a:r>
              <a:rPr lang="cs-CZ" dirty="0"/>
              <a:t> Bond </a:t>
            </a:r>
            <a:r>
              <a:rPr lang="cs-CZ" dirty="0" err="1"/>
              <a:t>Opportunity</a:t>
            </a:r>
            <a:r>
              <a:rPr lang="cs-CZ" dirty="0"/>
              <a:t> je dosažení zhodnocení majetku nad úroveň výnosu bankovních vkladů, přičemž těžištěm</a:t>
            </a:r>
            <a:r>
              <a:rPr lang="cs-CZ" b="1" dirty="0"/>
              <a:t> </a:t>
            </a:r>
            <a:r>
              <a:rPr lang="cs-CZ" dirty="0"/>
              <a:t>portfolia fondu jsou investice </a:t>
            </a:r>
            <a:r>
              <a:rPr lang="cs-CZ" dirty="0" smtClean="0"/>
              <a:t/>
            </a:r>
            <a:br>
              <a:rPr lang="cs-CZ" dirty="0" smtClean="0"/>
            </a:br>
            <a:r>
              <a:rPr lang="cs-CZ" dirty="0" smtClean="0"/>
              <a:t>do </a:t>
            </a:r>
            <a:r>
              <a:rPr lang="cs-CZ" dirty="0"/>
              <a:t>konzervativnějších investičních nástrojů, jako jsou dluhopisy a termínové vklady. </a:t>
            </a:r>
          </a:p>
        </p:txBody>
      </p:sp>
    </p:spTree>
    <p:extLst>
      <p:ext uri="{BB962C8B-B14F-4D97-AF65-F5344CB8AC3E}">
        <p14:creationId xmlns:p14="http://schemas.microsoft.com/office/powerpoint/2010/main" val="1345164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536504"/>
          </a:xfrm>
        </p:spPr>
        <p:txBody>
          <a:bodyPr/>
          <a:lstStyle/>
          <a:p>
            <a:r>
              <a:rPr lang="cs-CZ" b="1" i="1" dirty="0">
                <a:solidFill>
                  <a:srgbClr val="002060"/>
                </a:solidFill>
              </a:rPr>
              <a:t>Jaké jsou důvody investovat</a:t>
            </a:r>
            <a:r>
              <a:rPr lang="cs-CZ" b="1" i="1" dirty="0" smtClean="0">
                <a:solidFill>
                  <a:srgbClr val="002060"/>
                </a:solidFill>
              </a:rPr>
              <a:t>?</a:t>
            </a:r>
            <a:br>
              <a:rPr lang="cs-CZ" b="1" i="1" dirty="0" smtClean="0">
                <a:solidFill>
                  <a:srgbClr val="002060"/>
                </a:solidFill>
              </a:rPr>
            </a:br>
            <a:r>
              <a:rPr lang="cs-CZ" i="1" dirty="0"/>
              <a:t/>
            </a:r>
            <a:br>
              <a:rPr lang="cs-CZ" i="1" dirty="0"/>
            </a:br>
            <a:r>
              <a:rPr lang="cs-CZ" b="1" dirty="0"/>
              <a:t>PARTNERS BOND </a:t>
            </a:r>
            <a:r>
              <a:rPr lang="cs-CZ" b="1" dirty="0" smtClean="0"/>
              <a:t>OPPORTUNITY</a:t>
            </a:r>
            <a:br>
              <a:rPr lang="cs-CZ" b="1" dirty="0" smtClean="0"/>
            </a:br>
            <a:r>
              <a:rPr lang="cs-CZ" b="1" dirty="0"/>
              <a:t/>
            </a:r>
            <a:br>
              <a:rPr lang="cs-CZ" b="1" dirty="0"/>
            </a:br>
            <a:r>
              <a:rPr lang="cs-CZ" b="1" dirty="0" smtClean="0"/>
              <a:t>SVOBODA</a:t>
            </a:r>
            <a:br>
              <a:rPr lang="cs-CZ" b="1" dirty="0" smtClean="0"/>
            </a:br>
            <a:r>
              <a:rPr lang="cs-CZ" b="1" dirty="0"/>
              <a:t/>
            </a:r>
            <a:br>
              <a:rPr lang="cs-CZ" b="1" dirty="0"/>
            </a:br>
            <a:r>
              <a:rPr lang="cs-CZ" b="1" dirty="0" smtClean="0"/>
              <a:t>NAČASOVÁNÍ</a:t>
            </a:r>
            <a:br>
              <a:rPr lang="cs-CZ" b="1" dirty="0" smtClean="0"/>
            </a:br>
            <a:r>
              <a:rPr lang="cs-CZ" b="1" dirty="0"/>
              <a:t/>
            </a:r>
            <a:br>
              <a:rPr lang="cs-CZ" b="1" dirty="0"/>
            </a:br>
            <a:r>
              <a:rPr lang="cs-CZ" b="1" dirty="0"/>
              <a:t>VYVÁŽENOST</a:t>
            </a:r>
            <a:r>
              <a:rPr lang="cs-CZ" dirty="0"/>
              <a:t/>
            </a:r>
            <a:br>
              <a:rPr lang="cs-CZ" dirty="0"/>
            </a:br>
            <a:endParaRPr lang="cs-CZ" dirty="0"/>
          </a:p>
        </p:txBody>
      </p:sp>
    </p:spTree>
    <p:extLst>
      <p:ext uri="{BB962C8B-B14F-4D97-AF65-F5344CB8AC3E}">
        <p14:creationId xmlns:p14="http://schemas.microsoft.com/office/powerpoint/2010/main" val="3411976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536504"/>
          </a:xfrm>
        </p:spPr>
        <p:txBody>
          <a:bodyPr/>
          <a:lstStyle/>
          <a:p>
            <a:r>
              <a:rPr lang="cs-CZ" b="1" dirty="0" smtClean="0">
                <a:solidFill>
                  <a:srgbClr val="002060"/>
                </a:solidFill>
              </a:rPr>
              <a:t>Nehmotná aktiva jako energetické oběživo</a:t>
            </a:r>
            <a:br>
              <a:rPr lang="cs-CZ" b="1" dirty="0" smtClean="0">
                <a:solidFill>
                  <a:srgbClr val="002060"/>
                </a:solidFill>
              </a:rPr>
            </a:br>
            <a:r>
              <a:rPr lang="cs-CZ" b="1" dirty="0">
                <a:solidFill>
                  <a:srgbClr val="002060"/>
                </a:solidFill>
              </a:rPr>
              <a:t/>
            </a:r>
            <a:br>
              <a:rPr lang="cs-CZ" b="1" dirty="0">
                <a:solidFill>
                  <a:srgbClr val="002060"/>
                </a:solidFill>
              </a:rPr>
            </a:br>
            <a:r>
              <a:rPr lang="cs-CZ" i="1" dirty="0"/>
              <a:t>Jakou má bohatství mez? </a:t>
            </a:r>
            <a:r>
              <a:rPr lang="cs-CZ" b="1" dirty="0"/>
              <a:t>První je mít, co je nezbytné, druhá mez, co je dost.</a:t>
            </a:r>
            <a:r>
              <a:rPr lang="cs-CZ" dirty="0"/>
              <a:t> </a:t>
            </a:r>
            <a:r>
              <a:rPr lang="cs-CZ" dirty="0" smtClean="0"/>
              <a:t/>
            </a:r>
            <a:br>
              <a:rPr lang="cs-CZ" dirty="0" smtClean="0"/>
            </a:br>
            <a:r>
              <a:rPr lang="cs-CZ" dirty="0"/>
              <a:t/>
            </a:r>
            <a:br>
              <a:rPr lang="cs-CZ" dirty="0"/>
            </a:br>
            <a:r>
              <a:rPr lang="cs-CZ" i="1" dirty="0"/>
              <a:t>Konzumní způsob života je velkým zdrojem ekologických problémů. Jsme </a:t>
            </a:r>
            <a:r>
              <a:rPr lang="cs-CZ" i="1" dirty="0" smtClean="0"/>
              <a:t>vmanévrováni </a:t>
            </a:r>
            <a:r>
              <a:rPr lang="cs-CZ" i="1" dirty="0"/>
              <a:t>do představy, že potřebujeme </a:t>
            </a:r>
            <a:r>
              <a:rPr lang="cs-CZ" i="1" dirty="0" smtClean="0"/>
              <a:t>více </a:t>
            </a:r>
            <a:r>
              <a:rPr lang="cs-CZ" i="1" dirty="0"/>
              <a:t>vlastnit, abychom </a:t>
            </a:r>
            <a:r>
              <a:rPr lang="cs-CZ" i="1" dirty="0" smtClean="0"/>
              <a:t>více </a:t>
            </a:r>
            <a:r>
              <a:rPr lang="cs-CZ" i="1" dirty="0"/>
              <a:t>měli.</a:t>
            </a:r>
            <a:r>
              <a:rPr lang="cs-CZ" dirty="0"/>
              <a:t> </a:t>
            </a:r>
            <a:r>
              <a:rPr lang="cs-CZ" dirty="0" smtClean="0"/>
              <a:t/>
            </a:r>
            <a:br>
              <a:rPr lang="cs-CZ" dirty="0" smtClean="0"/>
            </a:br>
            <a:r>
              <a:rPr lang="cs-CZ" dirty="0"/>
              <a:t/>
            </a:r>
            <a:br>
              <a:rPr lang="cs-CZ" dirty="0"/>
            </a:br>
            <a:endParaRPr lang="cs-CZ" dirty="0"/>
          </a:p>
        </p:txBody>
      </p:sp>
    </p:spTree>
    <p:extLst>
      <p:ext uri="{BB962C8B-B14F-4D97-AF65-F5344CB8AC3E}">
        <p14:creationId xmlns:p14="http://schemas.microsoft.com/office/powerpoint/2010/main" val="3718770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832648" cy="507703"/>
          </a:xfrm>
        </p:spPr>
        <p:txBody>
          <a:bodyPr/>
          <a:lstStyle/>
          <a:p>
            <a:r>
              <a:rPr lang="cs-CZ" b="1" dirty="0" smtClean="0">
                <a:solidFill>
                  <a:srgbClr val="002060"/>
                </a:solidFill>
              </a:rPr>
              <a:t>Čtyři světy podle židovské tradice</a:t>
            </a:r>
            <a:endParaRPr lang="cs-CZ" b="1" dirty="0">
              <a:solidFill>
                <a:srgbClr val="002060"/>
              </a:solidFill>
            </a:endParaRPr>
          </a:p>
        </p:txBody>
      </p:sp>
      <p:sp>
        <p:nvSpPr>
          <p:cNvPr id="3" name="Obdélník 2"/>
          <p:cNvSpPr/>
          <p:nvPr/>
        </p:nvSpPr>
        <p:spPr>
          <a:xfrm>
            <a:off x="2339752" y="1059582"/>
            <a:ext cx="4572000" cy="3108543"/>
          </a:xfrm>
          <a:prstGeom prst="rect">
            <a:avLst/>
          </a:prstGeom>
        </p:spPr>
        <p:txBody>
          <a:bodyPr>
            <a:spAutoFit/>
          </a:bodyPr>
          <a:lstStyle/>
          <a:p>
            <a:r>
              <a:rPr lang="cs-CZ" sz="2800" i="1" dirty="0" smtClean="0"/>
              <a:t>Materiální</a:t>
            </a:r>
          </a:p>
          <a:p>
            <a:endParaRPr lang="cs-CZ" sz="2800" i="1" dirty="0" smtClean="0"/>
          </a:p>
          <a:p>
            <a:r>
              <a:rPr lang="cs-CZ" sz="2800" i="1" dirty="0"/>
              <a:t>E</a:t>
            </a:r>
            <a:r>
              <a:rPr lang="cs-CZ" sz="2800" i="1" dirty="0" smtClean="0"/>
              <a:t>mocionální </a:t>
            </a:r>
          </a:p>
          <a:p>
            <a:endParaRPr lang="cs-CZ" sz="2800" i="1" dirty="0" smtClean="0"/>
          </a:p>
          <a:p>
            <a:r>
              <a:rPr lang="cs-CZ" sz="2800" i="1" dirty="0"/>
              <a:t>S</a:t>
            </a:r>
            <a:r>
              <a:rPr lang="cs-CZ" sz="2800" i="1" dirty="0" smtClean="0"/>
              <a:t>pirituální </a:t>
            </a:r>
          </a:p>
          <a:p>
            <a:endParaRPr lang="cs-CZ" sz="2800" i="1" dirty="0"/>
          </a:p>
          <a:p>
            <a:r>
              <a:rPr lang="cs-CZ" sz="2800" i="1" dirty="0" smtClean="0"/>
              <a:t>Spojený s nekonečnem </a:t>
            </a:r>
            <a:endParaRPr lang="cs-CZ" sz="2800" dirty="0"/>
          </a:p>
        </p:txBody>
      </p:sp>
    </p:spTree>
    <p:extLst>
      <p:ext uri="{BB962C8B-B14F-4D97-AF65-F5344CB8AC3E}">
        <p14:creationId xmlns:p14="http://schemas.microsoft.com/office/powerpoint/2010/main" val="2243072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p:spPr>
        <p:txBody>
          <a:bodyPr/>
          <a:lstStyle/>
          <a:p>
            <a:r>
              <a:rPr lang="cs-CZ" b="1" dirty="0" smtClean="0">
                <a:solidFill>
                  <a:srgbClr val="002060"/>
                </a:solidFill>
              </a:rPr>
              <a:t>Židovská tradice aplikovaná na současnost</a:t>
            </a:r>
            <a:endParaRPr lang="cs-CZ" b="1" dirty="0">
              <a:solidFill>
                <a:srgbClr val="002060"/>
              </a:solidFill>
            </a:endParaRPr>
          </a:p>
        </p:txBody>
      </p:sp>
      <p:sp>
        <p:nvSpPr>
          <p:cNvPr id="3" name="Obdélník 2"/>
          <p:cNvSpPr/>
          <p:nvPr/>
        </p:nvSpPr>
        <p:spPr>
          <a:xfrm>
            <a:off x="2267744" y="1131590"/>
            <a:ext cx="4572000" cy="3108543"/>
          </a:xfrm>
          <a:prstGeom prst="rect">
            <a:avLst/>
          </a:prstGeom>
        </p:spPr>
        <p:txBody>
          <a:bodyPr>
            <a:spAutoFit/>
          </a:bodyPr>
          <a:lstStyle/>
          <a:p>
            <a:r>
              <a:rPr lang="cs-CZ" sz="2800" dirty="0">
                <a:latin typeface="Times New Roman" panose="02020603050405020304" pitchFamily="18" charset="0"/>
                <a:ea typeface="Times New Roman" panose="02020603050405020304" pitchFamily="18" charset="0"/>
              </a:rPr>
              <a:t>Peníze nejsou zlé a nevznikly jako prostředek útlaku. Jsou vyjádřením lidské touhy po spravedlnosti a touhy po lepším světě. Během užívání peníze absorbovaly základní rysy lidské povahy.</a:t>
            </a:r>
            <a:endParaRPr lang="cs-CZ" sz="2800" dirty="0"/>
          </a:p>
        </p:txBody>
      </p:sp>
    </p:spTree>
    <p:extLst>
      <p:ext uri="{BB962C8B-B14F-4D97-AF65-F5344CB8AC3E}">
        <p14:creationId xmlns:p14="http://schemas.microsoft.com/office/powerpoint/2010/main" val="890119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192688" cy="507703"/>
          </a:xfrm>
        </p:spPr>
        <p:txBody>
          <a:bodyPr/>
          <a:lstStyle/>
          <a:p>
            <a:r>
              <a:rPr lang="cs-CZ" b="1" dirty="0" smtClean="0">
                <a:solidFill>
                  <a:srgbClr val="002060"/>
                </a:solidFill>
              </a:rPr>
              <a:t>Židovská tradice aplikovaná na současnost</a:t>
            </a:r>
            <a:endParaRPr lang="cs-CZ" b="1" dirty="0">
              <a:solidFill>
                <a:srgbClr val="002060"/>
              </a:solidFill>
            </a:endParaRPr>
          </a:p>
        </p:txBody>
      </p:sp>
      <p:sp>
        <p:nvSpPr>
          <p:cNvPr id="3" name="Obdélník 2"/>
          <p:cNvSpPr/>
          <p:nvPr/>
        </p:nvSpPr>
        <p:spPr>
          <a:xfrm>
            <a:off x="2339752" y="1131590"/>
            <a:ext cx="4572000" cy="3108543"/>
          </a:xfrm>
          <a:prstGeom prst="rect">
            <a:avLst/>
          </a:prstGeom>
        </p:spPr>
        <p:txBody>
          <a:bodyPr>
            <a:spAutoFit/>
          </a:bodyPr>
          <a:lstStyle/>
          <a:p>
            <a:r>
              <a:rPr lang="cs-CZ" sz="2800" dirty="0">
                <a:latin typeface="Times New Roman" panose="02020603050405020304" pitchFamily="18" charset="0"/>
                <a:ea typeface="Times New Roman" panose="02020603050405020304" pitchFamily="18" charset="0"/>
              </a:rPr>
              <a:t>Peníze však lidé vnímají jako nečisté, což je patrné v tom, že ve společnosti se svěříme přátelům nebo rodině s intimnímu záležitostmi, ale nesdělujeme jim nic o stavu svého konta.</a:t>
            </a:r>
            <a:endParaRPr lang="cs-CZ" sz="2800" dirty="0"/>
          </a:p>
        </p:txBody>
      </p:sp>
    </p:spTree>
    <p:extLst>
      <p:ext uri="{BB962C8B-B14F-4D97-AF65-F5344CB8AC3E}">
        <p14:creationId xmlns:p14="http://schemas.microsoft.com/office/powerpoint/2010/main" val="910989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048672" cy="507703"/>
          </a:xfrm>
        </p:spPr>
        <p:txBody>
          <a:bodyPr/>
          <a:lstStyle/>
          <a:p>
            <a:r>
              <a:rPr lang="cs-CZ" b="1" dirty="0" smtClean="0">
                <a:solidFill>
                  <a:srgbClr val="002060"/>
                </a:solidFill>
              </a:rPr>
              <a:t>Židovská tradice aplikovaná na současnost</a:t>
            </a:r>
            <a:endParaRPr lang="cs-CZ" b="1" dirty="0">
              <a:solidFill>
                <a:srgbClr val="002060"/>
              </a:solidFill>
            </a:endParaRPr>
          </a:p>
        </p:txBody>
      </p:sp>
      <p:sp>
        <p:nvSpPr>
          <p:cNvPr id="3" name="Obdélník 2"/>
          <p:cNvSpPr/>
          <p:nvPr/>
        </p:nvSpPr>
        <p:spPr>
          <a:xfrm>
            <a:off x="2339752" y="987574"/>
            <a:ext cx="4572000" cy="3539430"/>
          </a:xfrm>
          <a:prstGeom prst="rect">
            <a:avLst/>
          </a:prstGeom>
        </p:spPr>
        <p:txBody>
          <a:bodyPr>
            <a:spAutoFit/>
          </a:bodyPr>
          <a:lstStyle/>
          <a:p>
            <a:r>
              <a:rPr lang="cs-CZ" sz="2800" dirty="0">
                <a:latin typeface="Times New Roman" panose="02020603050405020304" pitchFamily="18" charset="0"/>
                <a:ea typeface="Times New Roman" panose="02020603050405020304" pitchFamily="18" charset="0"/>
              </a:rPr>
              <a:t>Co se zdá být zlé, může být z jiného úhlu pohledu dobré, a naopak. Chceme-li bohatství, je třeba mít na paměti, abychom jinde nevytvářeli nedostatek, někomu jinému nebo sobě sama v jiných rovinách. </a:t>
            </a:r>
            <a:endParaRPr lang="cs-CZ" sz="2800" dirty="0"/>
          </a:p>
        </p:txBody>
      </p:sp>
    </p:spTree>
    <p:extLst>
      <p:ext uri="{BB962C8B-B14F-4D97-AF65-F5344CB8AC3E}">
        <p14:creationId xmlns:p14="http://schemas.microsoft.com/office/powerpoint/2010/main" val="777320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192688" cy="507703"/>
          </a:xfrm>
        </p:spPr>
        <p:txBody>
          <a:bodyPr/>
          <a:lstStyle/>
          <a:p>
            <a:r>
              <a:rPr lang="cs-CZ" b="1" dirty="0" smtClean="0">
                <a:solidFill>
                  <a:srgbClr val="002060"/>
                </a:solidFill>
              </a:rPr>
              <a:t>Židovská tradice aplikovaná na současnost</a:t>
            </a:r>
            <a:endParaRPr lang="cs-CZ" b="1" dirty="0">
              <a:solidFill>
                <a:srgbClr val="002060"/>
              </a:solidFill>
            </a:endParaRPr>
          </a:p>
        </p:txBody>
      </p:sp>
      <p:sp>
        <p:nvSpPr>
          <p:cNvPr id="3" name="Obdélník 2"/>
          <p:cNvSpPr/>
          <p:nvPr/>
        </p:nvSpPr>
        <p:spPr>
          <a:xfrm>
            <a:off x="2555776" y="915566"/>
            <a:ext cx="4545106" cy="3094900"/>
          </a:xfrm>
          <a:prstGeom prst="rect">
            <a:avLst/>
          </a:prstGeom>
        </p:spPr>
        <p:txBody>
          <a:bodyPr wrap="square">
            <a:spAutoFit/>
          </a:bodyPr>
          <a:lstStyle/>
          <a:p>
            <a:r>
              <a:rPr lang="cs-CZ" sz="2800" i="1" dirty="0">
                <a:latin typeface="Times New Roman" panose="02020603050405020304" pitchFamily="18" charset="0"/>
                <a:ea typeface="Times New Roman" panose="02020603050405020304" pitchFamily="18" charset="0"/>
              </a:rPr>
              <a:t>Být bohatý je umění, které má jednoduchou podmínku: nikdy nezapomenout, proč jsme se chtěli stát bohatými. </a:t>
            </a:r>
            <a:r>
              <a:rPr lang="cs-CZ" sz="2800" dirty="0">
                <a:latin typeface="Times New Roman" panose="02020603050405020304" pitchFamily="18" charset="0"/>
                <a:ea typeface="Times New Roman" panose="02020603050405020304" pitchFamily="18" charset="0"/>
              </a:rPr>
              <a:t>Nejsme-li dostatečně štědří, bere nám to vitalitu. Peníze musí téci, jinak se zkazí.</a:t>
            </a:r>
            <a:endParaRPr lang="cs-CZ" sz="2800" dirty="0"/>
          </a:p>
        </p:txBody>
      </p:sp>
    </p:spTree>
    <p:extLst>
      <p:ext uri="{BB962C8B-B14F-4D97-AF65-F5344CB8AC3E}">
        <p14:creationId xmlns:p14="http://schemas.microsoft.com/office/powerpoint/2010/main" val="4179096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832648" cy="507703"/>
          </a:xfrm>
        </p:spPr>
        <p:txBody>
          <a:bodyPr/>
          <a:lstStyle/>
          <a:p>
            <a:r>
              <a:rPr lang="cs-CZ" b="1" dirty="0" smtClean="0">
                <a:solidFill>
                  <a:srgbClr val="002060"/>
                </a:solidFill>
              </a:rPr>
              <a:t>Židovská tradice aplikovaná na současnost</a:t>
            </a:r>
            <a:endParaRPr lang="cs-CZ" b="1" dirty="0">
              <a:solidFill>
                <a:srgbClr val="002060"/>
              </a:solidFill>
            </a:endParaRPr>
          </a:p>
        </p:txBody>
      </p:sp>
      <p:sp>
        <p:nvSpPr>
          <p:cNvPr id="3" name="Obdélník 2"/>
          <p:cNvSpPr/>
          <p:nvPr/>
        </p:nvSpPr>
        <p:spPr>
          <a:xfrm>
            <a:off x="2339752" y="1131590"/>
            <a:ext cx="4572000" cy="2677656"/>
          </a:xfrm>
          <a:prstGeom prst="rect">
            <a:avLst/>
          </a:prstGeom>
        </p:spPr>
        <p:txBody>
          <a:bodyPr>
            <a:spAutoFit/>
          </a:bodyPr>
          <a:lstStyle/>
          <a:p>
            <a:r>
              <a:rPr lang="cs-CZ" sz="2800" dirty="0">
                <a:latin typeface="Times New Roman" panose="02020603050405020304" pitchFamily="18" charset="0"/>
                <a:ea typeface="Times New Roman" panose="02020603050405020304" pitchFamily="18" charset="0"/>
              </a:rPr>
              <a:t>Andělé jsou ve skutečnosti motivace, která řídí lidské bytosti, situace a příležitosti. Do spravedlivé ceny výrobků je třeba započítat náklady na znečištění životního prostředí.</a:t>
            </a:r>
            <a:endParaRPr lang="cs-CZ" sz="2800" dirty="0"/>
          </a:p>
        </p:txBody>
      </p:sp>
    </p:spTree>
    <p:extLst>
      <p:ext uri="{BB962C8B-B14F-4D97-AF65-F5344CB8AC3E}">
        <p14:creationId xmlns:p14="http://schemas.microsoft.com/office/powerpoint/2010/main" val="2398301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264696" cy="507703"/>
          </a:xfrm>
        </p:spPr>
        <p:txBody>
          <a:bodyPr/>
          <a:lstStyle/>
          <a:p>
            <a:r>
              <a:rPr lang="cs-CZ" b="1" dirty="0" smtClean="0">
                <a:solidFill>
                  <a:srgbClr val="002060"/>
                </a:solidFill>
              </a:rPr>
              <a:t>Židovská tradice aplikovaná na současnost</a:t>
            </a:r>
            <a:endParaRPr lang="cs-CZ" b="1" dirty="0">
              <a:solidFill>
                <a:srgbClr val="002060"/>
              </a:solidFill>
            </a:endParaRPr>
          </a:p>
        </p:txBody>
      </p:sp>
      <p:sp>
        <p:nvSpPr>
          <p:cNvPr id="3" name="Obdélník 2"/>
          <p:cNvSpPr/>
          <p:nvPr/>
        </p:nvSpPr>
        <p:spPr>
          <a:xfrm>
            <a:off x="2195736" y="1203598"/>
            <a:ext cx="4572000" cy="2569934"/>
          </a:xfrm>
          <a:prstGeom prst="rect">
            <a:avLst/>
          </a:prstGeom>
        </p:spPr>
        <p:txBody>
          <a:bodyPr>
            <a:spAutoFit/>
          </a:bodyPr>
          <a:lstStyle/>
          <a:p>
            <a:pPr algn="just">
              <a:lnSpc>
                <a:spcPct val="115000"/>
              </a:lnSpc>
              <a:spcAft>
                <a:spcPts val="1000"/>
              </a:spcAft>
            </a:pPr>
            <a:r>
              <a:rPr lang="cs-CZ" sz="2800" dirty="0">
                <a:latin typeface="Times New Roman" panose="02020603050405020304" pitchFamily="18" charset="0"/>
                <a:ea typeface="Times New Roman" panose="02020603050405020304" pitchFamily="18" charset="0"/>
                <a:cs typeface="Times New Roman" panose="02020603050405020304" pitchFamily="18" charset="0"/>
              </a:rPr>
              <a:t>Dravost na trhu ústí ve zmatení hodnot a v důsledku lidem škodí. Soutěžit ve skutečnosti znamená </a:t>
            </a:r>
            <a:r>
              <a:rPr lang="cs-CZ" sz="2800" i="1" dirty="0">
                <a:latin typeface="Times New Roman" panose="02020603050405020304" pitchFamily="18" charset="0"/>
                <a:ea typeface="Times New Roman" panose="02020603050405020304" pitchFamily="18" charset="0"/>
                <a:cs typeface="Times New Roman" panose="02020603050405020304" pitchFamily="18" charset="0"/>
              </a:rPr>
              <a:t>těžit (z něčeho) společně.</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5271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cs-CZ" sz="3000" b="1" dirty="0" smtClean="0">
                <a:solidFill>
                  <a:schemeClr val="bg1"/>
                </a:solidFill>
              </a:rPr>
              <a:t>Vedení </a:t>
            </a:r>
          </a:p>
          <a:p>
            <a:r>
              <a:rPr lang="cs-CZ" sz="3000" b="1" dirty="0" smtClean="0">
                <a:solidFill>
                  <a:schemeClr val="bg1"/>
                </a:solidFill>
              </a:rPr>
              <a:t>osobních investic</a:t>
            </a:r>
            <a:endParaRPr lang="cs-CZ"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solidFill>
                  <a:srgbClr val="002060"/>
                </a:solidFill>
                <a:cs typeface="Arial" panose="020B0604020202020204" pitchFamily="34" charset="0"/>
              </a:rPr>
              <a:t>Pravidla pro výběr banky</a:t>
            </a:r>
          </a:p>
          <a:p>
            <a:pPr marL="0" indent="0" algn="just">
              <a:buNone/>
            </a:pPr>
            <a:r>
              <a:rPr lang="cs-CZ" sz="1800" b="1" dirty="0" smtClean="0">
                <a:solidFill>
                  <a:srgbClr val="002060"/>
                </a:solidFill>
                <a:cs typeface="Arial" panose="020B0604020202020204" pitchFamily="34" charset="0"/>
              </a:rPr>
              <a:t>Hmotná aktiva jako energetické oběživo</a:t>
            </a:r>
          </a:p>
          <a:p>
            <a:pPr marL="0" indent="0" algn="just">
              <a:buNone/>
            </a:pPr>
            <a:r>
              <a:rPr lang="cs-CZ" sz="1800" b="1" dirty="0" smtClean="0">
                <a:solidFill>
                  <a:srgbClr val="002060"/>
                </a:solidFill>
                <a:cs typeface="Arial" panose="020B0604020202020204" pitchFamily="34" charset="0"/>
              </a:rPr>
              <a:t>Nehmotná </a:t>
            </a:r>
            <a:r>
              <a:rPr lang="cs-CZ" sz="1800" b="1" dirty="0">
                <a:solidFill>
                  <a:srgbClr val="002060"/>
                </a:solidFill>
                <a:cs typeface="Arial" panose="020B0604020202020204" pitchFamily="34" charset="0"/>
              </a:rPr>
              <a:t>aktiva jako energetické oběživo</a:t>
            </a: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546577"/>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600" dirty="0">
                <a:solidFill>
                  <a:srgbClr val="002060"/>
                </a:solidFill>
              </a:rPr>
              <a:t>Obchodování v pojetí židovských rabínů přesahuje vlastní potřeby k potřebám druhých. Poctiví lidé mohou spolu uzavřít poctivý obchod. Obchodní transakce předpo­kládá ohleduplné využití zdrojů a respektuje přirozený řád, ve kterém lidé nejsou hříčkou chaosu ani náhodného přežití. </a:t>
            </a:r>
            <a:r>
              <a:rPr lang="cs-CZ" sz="1600" b="1" dirty="0">
                <a:solidFill>
                  <a:srgbClr val="002060"/>
                </a:solidFill>
              </a:rPr>
              <a:t>Poctivost. </a:t>
            </a:r>
            <a:r>
              <a:rPr lang="cs-CZ" sz="1600" i="1" dirty="0">
                <a:solidFill>
                  <a:srgbClr val="002060"/>
                </a:solidFill>
              </a:rPr>
              <a:t>Ptal se žák Mistra: Mistře, jak poznám, zda člověk mluví, nebo nemluví pravdu? To poznáš podle srdce. Tam, kde je přítomno srdce, je pravda. Takže pokud zde člověk není, nemůžeš vědět, zda má, nebo nemá pravdu.  </a:t>
            </a:r>
            <a:endParaRPr lang="cs-CZ" sz="1600" dirty="0">
              <a:solidFill>
                <a:srgbClr val="00206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smtClean="0">
                <a:solidFill>
                  <a:schemeClr val="bg1">
                    <a:lumMod val="95000"/>
                  </a:schemeClr>
                </a:solidFill>
              </a:rPr>
              <a:t>Vedení osobních investic</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366471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pPr lvl="0" algn="just"/>
            <a:r>
              <a:rPr lang="cs-CZ" sz="1800" dirty="0" smtClean="0">
                <a:solidFill>
                  <a:srgbClr val="002060"/>
                </a:solidFill>
              </a:rPr>
              <a:t>využívat pravidla k výběru vhodné banky;</a:t>
            </a:r>
            <a:endParaRPr lang="cs-CZ" sz="1800" dirty="0">
              <a:solidFill>
                <a:srgbClr val="002060"/>
              </a:solidFill>
            </a:endParaRPr>
          </a:p>
          <a:p>
            <a:pPr lvl="0" algn="just"/>
            <a:r>
              <a:rPr lang="cs-CZ" sz="1800" dirty="0">
                <a:solidFill>
                  <a:srgbClr val="002060"/>
                </a:solidFill>
              </a:rPr>
              <a:t>odhalit výběry a vklady z </a:t>
            </a:r>
            <a:r>
              <a:rPr lang="cs-CZ" sz="1800" i="1" dirty="0">
                <a:solidFill>
                  <a:srgbClr val="002060"/>
                </a:solidFill>
              </a:rPr>
              <a:t>Konta důvěry</a:t>
            </a:r>
            <a:r>
              <a:rPr lang="cs-CZ" sz="1800" dirty="0">
                <a:solidFill>
                  <a:srgbClr val="002060"/>
                </a:solidFill>
              </a:rPr>
              <a:t>;</a:t>
            </a:r>
          </a:p>
          <a:p>
            <a:pPr algn="just"/>
            <a:r>
              <a:rPr lang="cs-CZ" sz="1800" dirty="0">
                <a:solidFill>
                  <a:srgbClr val="002060"/>
                </a:solidFill>
              </a:rPr>
              <a:t>zvýšit nehmotná aktiva jako energetické oběživo;</a:t>
            </a:r>
          </a:p>
          <a:p>
            <a:pPr lvl="0" algn="just"/>
            <a:r>
              <a:rPr lang="cs-CZ" sz="1800" dirty="0" smtClean="0">
                <a:solidFill>
                  <a:srgbClr val="002060"/>
                </a:solidFill>
              </a:rPr>
              <a:t>.</a:t>
            </a:r>
            <a:endParaRPr lang="cs-CZ" sz="1800" dirty="0">
              <a:solidFill>
                <a:srgbClr val="002060"/>
              </a:solidFill>
            </a:endParaRPr>
          </a:p>
          <a:p>
            <a:endParaRPr lang="cs-CZ" sz="18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7488832" cy="4948014"/>
          </a:xfrm>
        </p:spPr>
        <p:txBody>
          <a:bodyPr/>
          <a:lstStyle/>
          <a:p>
            <a:r>
              <a:rPr lang="cs-CZ" b="1" dirty="0" smtClean="0">
                <a:solidFill>
                  <a:srgbClr val="002060"/>
                </a:solidFill>
              </a:rPr>
              <a:t>Jak vybrat banku?</a:t>
            </a:r>
            <a:br>
              <a:rPr lang="cs-CZ" b="1" dirty="0" smtClean="0">
                <a:solidFill>
                  <a:srgbClr val="002060"/>
                </a:solidFill>
              </a:rPr>
            </a:br>
            <a:r>
              <a:rPr lang="cs-CZ" dirty="0"/>
              <a:t/>
            </a:r>
            <a:br>
              <a:rPr lang="cs-CZ" dirty="0"/>
            </a:br>
            <a:r>
              <a:rPr lang="cs-CZ" dirty="0" smtClean="0"/>
              <a:t/>
            </a:r>
            <a:br>
              <a:rPr lang="cs-CZ" dirty="0" smtClean="0"/>
            </a:br>
            <a:r>
              <a:rPr lang="cs-CZ" sz="2800" dirty="0" smtClean="0"/>
              <a:t>1) Jaká </a:t>
            </a:r>
            <a:r>
              <a:rPr lang="cs-CZ" sz="2800" dirty="0"/>
              <a:t>úroková sazba je pro něho zajímavá</a:t>
            </a:r>
            <a:r>
              <a:rPr lang="cs-CZ" sz="2800" dirty="0" smtClean="0"/>
              <a:t>?</a:t>
            </a:r>
            <a:br>
              <a:rPr lang="cs-CZ" sz="2800" dirty="0" smtClean="0"/>
            </a:br>
            <a:r>
              <a:rPr lang="cs-CZ" sz="2800" dirty="0"/>
              <a:t/>
            </a:r>
            <a:br>
              <a:rPr lang="cs-CZ" sz="2800" dirty="0"/>
            </a:br>
            <a:r>
              <a:rPr lang="cs-CZ" sz="2800" dirty="0" smtClean="0"/>
              <a:t>2) Jak </a:t>
            </a:r>
            <a:r>
              <a:rPr lang="cs-CZ" sz="2800" dirty="0"/>
              <a:t>vzdálená je pobočka banky nebo bankomat od místa, kde bydlí, pracuje nebo nakupuje? </a:t>
            </a:r>
            <a:r>
              <a:rPr lang="cs-CZ" sz="2800" dirty="0" smtClean="0"/>
              <a:t/>
            </a:r>
            <a:br>
              <a:rPr lang="cs-CZ" sz="2800" dirty="0" smtClean="0"/>
            </a:br>
            <a:endParaRPr lang="cs-CZ" sz="2800" dirty="0"/>
          </a:p>
        </p:txBody>
      </p:sp>
    </p:spTree>
    <p:extLst>
      <p:ext uri="{BB962C8B-B14F-4D97-AF65-F5344CB8AC3E}">
        <p14:creationId xmlns:p14="http://schemas.microsoft.com/office/powerpoint/2010/main" val="129054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2060"/>
                </a:solidFill>
              </a:rPr>
              <a:t>Jak vybrat banku?</a:t>
            </a:r>
            <a:endParaRPr lang="cs-CZ" b="1" dirty="0">
              <a:solidFill>
                <a:srgbClr val="002060"/>
              </a:solidFill>
            </a:endParaRPr>
          </a:p>
        </p:txBody>
      </p:sp>
      <p:sp>
        <p:nvSpPr>
          <p:cNvPr id="3" name="Obdélník 2"/>
          <p:cNvSpPr/>
          <p:nvPr/>
        </p:nvSpPr>
        <p:spPr>
          <a:xfrm>
            <a:off x="251520" y="1556088"/>
            <a:ext cx="8208912" cy="3108543"/>
          </a:xfrm>
          <a:prstGeom prst="rect">
            <a:avLst/>
          </a:prstGeom>
        </p:spPr>
        <p:txBody>
          <a:bodyPr wrap="square">
            <a:spAutoFit/>
          </a:bodyPr>
          <a:lstStyle/>
          <a:p>
            <a:r>
              <a:rPr lang="cs-CZ" sz="2800" dirty="0"/>
              <a:t>3) Lze se tam zaparkovat nebo se tam dostane jen městskou hromadnou dopravou</a:t>
            </a:r>
            <a:r>
              <a:rPr lang="cs-CZ" sz="2800" dirty="0" smtClean="0"/>
              <a:t>?</a:t>
            </a:r>
          </a:p>
          <a:p>
            <a:r>
              <a:rPr lang="cs-CZ" sz="2800" dirty="0"/>
              <a:t/>
            </a:r>
            <a:br>
              <a:rPr lang="cs-CZ" sz="2800" dirty="0"/>
            </a:br>
            <a:r>
              <a:rPr lang="cs-CZ" sz="2800" dirty="0"/>
              <a:t>4) Má přístup zdarma k bankomatům jiných bank?</a:t>
            </a:r>
            <a:br>
              <a:rPr lang="cs-CZ" sz="2800" dirty="0"/>
            </a:br>
            <a:r>
              <a:rPr lang="cs-CZ" sz="2800" dirty="0"/>
              <a:t>Umožní banka vložit peníze na účet, platit účty a vybírat hotovost na poště či na jiném místě?</a:t>
            </a:r>
            <a:br>
              <a:rPr lang="cs-CZ" sz="2800" dirty="0"/>
            </a:br>
            <a:endParaRPr lang="cs-CZ" sz="2800" dirty="0"/>
          </a:p>
        </p:txBody>
      </p:sp>
    </p:spTree>
    <p:extLst>
      <p:ext uri="{BB962C8B-B14F-4D97-AF65-F5344CB8AC3E}">
        <p14:creationId xmlns:p14="http://schemas.microsoft.com/office/powerpoint/2010/main" val="3292465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2060"/>
                </a:solidFill>
              </a:rPr>
              <a:t>Jak vybrat banku?</a:t>
            </a:r>
            <a:endParaRPr lang="cs-CZ" b="1" dirty="0">
              <a:solidFill>
                <a:srgbClr val="002060"/>
              </a:solidFill>
            </a:endParaRPr>
          </a:p>
        </p:txBody>
      </p:sp>
      <p:sp>
        <p:nvSpPr>
          <p:cNvPr id="3" name="Obdélník 2"/>
          <p:cNvSpPr/>
          <p:nvPr/>
        </p:nvSpPr>
        <p:spPr>
          <a:xfrm>
            <a:off x="107504" y="2110085"/>
            <a:ext cx="8928992" cy="2677656"/>
          </a:xfrm>
          <a:prstGeom prst="rect">
            <a:avLst/>
          </a:prstGeom>
        </p:spPr>
        <p:txBody>
          <a:bodyPr wrap="square">
            <a:spAutoFit/>
          </a:bodyPr>
          <a:lstStyle/>
          <a:p>
            <a:r>
              <a:rPr lang="cs-CZ" sz="2800" dirty="0"/>
              <a:t>5) Umožní banka zjistit zůstatek na účtu nebo zaplatit účet po telefonu</a:t>
            </a:r>
            <a:r>
              <a:rPr lang="cs-CZ" sz="2800" dirty="0" smtClean="0"/>
              <a:t>?</a:t>
            </a:r>
          </a:p>
          <a:p>
            <a:endParaRPr lang="cs-CZ" sz="2800" dirty="0" smtClean="0"/>
          </a:p>
          <a:p>
            <a:r>
              <a:rPr lang="cs-CZ" sz="2800" dirty="0"/>
              <a:t>6) Umožní banka využívat internetové bankovnictví?</a:t>
            </a:r>
            <a:br>
              <a:rPr lang="cs-CZ" sz="2800" dirty="0"/>
            </a:br>
            <a:r>
              <a:rPr lang="cs-CZ" sz="2800" dirty="0"/>
              <a:t/>
            </a:r>
            <a:br>
              <a:rPr lang="cs-CZ" sz="2800" dirty="0"/>
            </a:br>
            <a:endParaRPr lang="cs-CZ" sz="2800" dirty="0"/>
          </a:p>
        </p:txBody>
      </p:sp>
    </p:spTree>
    <p:extLst>
      <p:ext uri="{BB962C8B-B14F-4D97-AF65-F5344CB8AC3E}">
        <p14:creationId xmlns:p14="http://schemas.microsoft.com/office/powerpoint/2010/main" val="1149029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948014"/>
          </a:xfrm>
        </p:spPr>
        <p:txBody>
          <a:bodyPr/>
          <a:lstStyle/>
          <a:p>
            <a:pPr lvl="0"/>
            <a:r>
              <a:rPr lang="cs-CZ" b="1" dirty="0" smtClean="0">
                <a:solidFill>
                  <a:srgbClr val="002060"/>
                </a:solidFill>
              </a:rPr>
              <a:t>Jak vybrat banku?</a:t>
            </a:r>
            <a:br>
              <a:rPr lang="cs-CZ" b="1" dirty="0" smtClean="0">
                <a:solidFill>
                  <a:srgbClr val="002060"/>
                </a:solidFill>
              </a:rPr>
            </a:br>
            <a:r>
              <a:rPr lang="cs-CZ" dirty="0"/>
              <a:t/>
            </a:r>
            <a:br>
              <a:rPr lang="cs-CZ" dirty="0"/>
            </a:br>
            <a:r>
              <a:rPr lang="cs-CZ" sz="2800" dirty="0" smtClean="0"/>
              <a:t>7) Má </a:t>
            </a:r>
            <a:r>
              <a:rPr lang="cs-CZ" sz="2800" dirty="0"/>
              <a:t>klient zvláštní potřeby, např. výpisy z účtů slepeckým písmem - jak banka vychází vstříc těmto potřebám</a:t>
            </a:r>
            <a:r>
              <a:rPr lang="cs-CZ" sz="2800" dirty="0" smtClean="0"/>
              <a:t>?</a:t>
            </a:r>
            <a:br>
              <a:rPr lang="cs-CZ" sz="2800" dirty="0" smtClean="0"/>
            </a:br>
            <a:r>
              <a:rPr lang="cs-CZ" sz="2800" dirty="0"/>
              <a:t/>
            </a:r>
            <a:br>
              <a:rPr lang="cs-CZ" sz="2800" dirty="0"/>
            </a:br>
            <a:r>
              <a:rPr lang="cs-CZ" sz="2800" dirty="0" smtClean="0"/>
              <a:t>8) Poskytuje </a:t>
            </a:r>
            <a:r>
              <a:rPr lang="cs-CZ" sz="2800" dirty="0"/>
              <a:t>banka různé služby, které klient často používá (zasílání peněz do zahraničí)?</a:t>
            </a:r>
            <a:br>
              <a:rPr lang="cs-CZ" sz="2800" dirty="0"/>
            </a:br>
            <a:endParaRPr lang="cs-CZ" sz="2800" dirty="0"/>
          </a:p>
        </p:txBody>
      </p:sp>
    </p:spTree>
    <p:extLst>
      <p:ext uri="{BB962C8B-B14F-4D97-AF65-F5344CB8AC3E}">
        <p14:creationId xmlns:p14="http://schemas.microsoft.com/office/powerpoint/2010/main" val="859765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2060"/>
                </a:solidFill>
              </a:rPr>
              <a:t>Jak vybrat banku?</a:t>
            </a:r>
            <a:endParaRPr lang="cs-CZ" b="1" dirty="0">
              <a:solidFill>
                <a:srgbClr val="002060"/>
              </a:solidFill>
            </a:endParaRPr>
          </a:p>
        </p:txBody>
      </p:sp>
      <p:sp>
        <p:nvSpPr>
          <p:cNvPr id="3" name="Obdélník 2"/>
          <p:cNvSpPr/>
          <p:nvPr/>
        </p:nvSpPr>
        <p:spPr>
          <a:xfrm>
            <a:off x="251520" y="1851670"/>
            <a:ext cx="8784976" cy="2246769"/>
          </a:xfrm>
          <a:prstGeom prst="rect">
            <a:avLst/>
          </a:prstGeom>
        </p:spPr>
        <p:txBody>
          <a:bodyPr wrap="square">
            <a:spAutoFit/>
          </a:bodyPr>
          <a:lstStyle/>
          <a:p>
            <a:r>
              <a:rPr lang="cs-CZ" sz="2800" dirty="0"/>
              <a:t>9) Lze přečerpat účet (kontokorent) pro pokrytí přechodného nedostatku financí? </a:t>
            </a:r>
            <a:endParaRPr lang="cs-CZ" sz="2800" dirty="0" smtClean="0"/>
          </a:p>
          <a:p>
            <a:r>
              <a:rPr lang="cs-CZ" sz="2800" dirty="0"/>
              <a:t/>
            </a:r>
            <a:br>
              <a:rPr lang="cs-CZ" sz="2800" dirty="0"/>
            </a:br>
            <a:r>
              <a:rPr lang="cs-CZ" sz="2800" dirty="0"/>
              <a:t>10) Splňuje banka podmínky dané bankovním kodexem?</a:t>
            </a:r>
            <a:br>
              <a:rPr lang="cs-CZ" sz="2800" dirty="0"/>
            </a:br>
            <a:endParaRPr lang="cs-CZ" sz="2800" dirty="0"/>
          </a:p>
        </p:txBody>
      </p:sp>
    </p:spTree>
    <p:extLst>
      <p:ext uri="{BB962C8B-B14F-4D97-AF65-F5344CB8AC3E}">
        <p14:creationId xmlns:p14="http://schemas.microsoft.com/office/powerpoint/2010/main" val="6661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Energetické oběživo</a:t>
            </a:r>
            <a:endParaRPr lang="cs-CZ" dirty="0">
              <a:solidFill>
                <a:srgbClr val="002060"/>
              </a:solidFill>
            </a:endParaRPr>
          </a:p>
        </p:txBody>
      </p:sp>
      <p:sp>
        <p:nvSpPr>
          <p:cNvPr id="3" name="Obdélník 2"/>
          <p:cNvSpPr/>
          <p:nvPr/>
        </p:nvSpPr>
        <p:spPr>
          <a:xfrm>
            <a:off x="107504" y="1251389"/>
            <a:ext cx="8928992" cy="3025700"/>
          </a:xfrm>
          <a:prstGeom prst="rect">
            <a:avLst/>
          </a:prstGeom>
        </p:spPr>
        <p:txBody>
          <a:bodyPr wrap="square">
            <a:spAutoFit/>
          </a:bodyPr>
          <a:lstStyle/>
          <a:p>
            <a:pPr indent="180340" algn="just">
              <a:lnSpc>
                <a:spcPct val="115000"/>
              </a:lnSpc>
              <a:spcBef>
                <a:spcPts val="1200"/>
              </a:spcBef>
              <a:spcAft>
                <a:spcPts val="1200"/>
              </a:spcAft>
            </a:pPr>
            <a:r>
              <a:rPr lang="cs-CZ" sz="2800" dirty="0" smtClean="0">
                <a:solidFill>
                  <a:srgbClr val="307871"/>
                </a:solidFill>
                <a:latin typeface="Times New Roman" panose="02020603050405020304" pitchFamily="18" charset="0"/>
                <a:ea typeface="Calibri" panose="020F0502020204030204" pitchFamily="34" charset="0"/>
                <a:cs typeface="Times New Roman" panose="02020603050405020304" pitchFamily="18" charset="0"/>
              </a:rPr>
              <a:t>Prostupuje </a:t>
            </a:r>
            <a:r>
              <a:rPr lang="cs-CZ" sz="2800" dirty="0">
                <a:solidFill>
                  <a:srgbClr val="307871"/>
                </a:solidFill>
                <a:latin typeface="Times New Roman" panose="02020603050405020304" pitchFamily="18" charset="0"/>
                <a:ea typeface="Calibri" panose="020F0502020204030204" pitchFamily="34" charset="0"/>
                <a:cs typeface="Times New Roman" panose="02020603050405020304" pitchFamily="18" charset="0"/>
              </a:rPr>
              <a:t>myšlenky, představy, slova a činy člověka. Podněcuje vznik tvořivého procesu a implementování tvůrčích myšlenek do reality. Inteligence a myšlení jedince nastartuje tvůrčí proces a mysl člověka se vyladí tak, že se dostane do souladu s tvořivými silami, protože přechází ze soupeřivé pozice do pozice spolupracující. </a:t>
            </a:r>
            <a:endParaRPr lang="cs-CZ" sz="28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982200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2385</TotalTime>
  <Words>543</Words>
  <Application>Microsoft Office PowerPoint</Application>
  <PresentationFormat>Předvádění na obrazovce (16:9)</PresentationFormat>
  <Paragraphs>70</Paragraphs>
  <Slides>20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Times New Roman</vt:lpstr>
      <vt:lpstr>SLU</vt:lpstr>
      <vt:lpstr>Název prezentace</vt:lpstr>
      <vt:lpstr>Prezentace aplikace PowerPoint</vt:lpstr>
      <vt:lpstr>Prezentace aplikace PowerPoint</vt:lpstr>
      <vt:lpstr>Jak vybrat banku?   1) Jaká úroková sazba je pro něho zajímavá?  2) Jak vzdálená je pobočka banky nebo bankomat od místa, kde bydlí, pracuje nebo nakupuje?  </vt:lpstr>
      <vt:lpstr>Jak vybrat banku?</vt:lpstr>
      <vt:lpstr>Jak vybrat banku?</vt:lpstr>
      <vt:lpstr>Jak vybrat banku?  7) Má klient zvláštní potřeby, např. výpisy z účtů slepeckým písmem - jak banka vychází vstříc těmto potřebám?  8) Poskytuje banka různé služby, které klient často používá (zasílání peněz do zahraničí)? </vt:lpstr>
      <vt:lpstr>Jak vybrat banku?</vt:lpstr>
      <vt:lpstr>Energetické oběživo</vt:lpstr>
      <vt:lpstr>Hmotná aktiva jako energetické oběživo   Cílem fondu Partners Bond Opportunity je dosažení zhodnocení majetku nad úroveň výnosu bankovních vkladů, přičemž těžištěm portfolia fondu jsou investice  do konzervativnějších investičních nástrojů, jako jsou dluhopisy a termínové vklady. </vt:lpstr>
      <vt:lpstr>Jaké jsou důvody investovat?  PARTNERS BOND OPPORTUNITY  SVOBODA  NAČASOVÁNÍ  VYVÁŽENOST </vt:lpstr>
      <vt:lpstr>Nehmotná aktiva jako energetické oběživo  Jakou má bohatství mez? První je mít, co je nezbytné, druhá mez, co je dost.   Konzumní způsob života je velkým zdrojem ekologických problémů. Jsme vmanévrováni do představy, že potřebujeme více vlastnit, abychom více měli.   </vt:lpstr>
      <vt:lpstr>Čtyři světy podle židovské tradice</vt:lpstr>
      <vt:lpstr>Židovská tradice aplikovaná na současnost</vt:lpstr>
      <vt:lpstr>Židovská tradice aplikovaná na současnost</vt:lpstr>
      <vt:lpstr>Židovská tradice aplikovaná na současnost</vt:lpstr>
      <vt:lpstr>Židovská tradice aplikovaná na současnost</vt:lpstr>
      <vt:lpstr>Židovská tradice aplikovaná na současnost</vt:lpstr>
      <vt:lpstr>Židovská tradice aplikovaná na současnost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svobodovad</cp:lastModifiedBy>
  <cp:revision>58</cp:revision>
  <cp:lastPrinted>2018-03-27T09:30:31Z</cp:lastPrinted>
  <dcterms:created xsi:type="dcterms:W3CDTF">2016-07-06T15:42:34Z</dcterms:created>
  <dcterms:modified xsi:type="dcterms:W3CDTF">2019-03-12T17:16:41Z</dcterms:modified>
</cp:coreProperties>
</file>