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9" r:id="rId3"/>
    <p:sldId id="258" r:id="rId4"/>
    <p:sldId id="283" r:id="rId5"/>
    <p:sldId id="305" r:id="rId6"/>
    <p:sldId id="306" r:id="rId7"/>
    <p:sldId id="288" r:id="rId8"/>
    <p:sldId id="307" r:id="rId9"/>
    <p:sldId id="289" r:id="rId10"/>
    <p:sldId id="298" r:id="rId11"/>
    <p:sldId id="291" r:id="rId12"/>
    <p:sldId id="299" r:id="rId13"/>
    <p:sldId id="281" r:id="rId14"/>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12.3.2019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12.3.2019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PORADENSTVÍ V SOCIÁLNÍCH SLUŽBÁCH</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 Mgr. Dagmar </a:t>
            </a:r>
            <a:r>
              <a:rPr lang="cs-CZ" b="1" dirty="0">
                <a:ln w="0"/>
                <a:solidFill>
                  <a:schemeClr val="bg1"/>
                </a:solidFill>
                <a:effectLst>
                  <a:outerShdw blurRad="38100" dist="19050" dir="2700000" algn="tl" rotWithShape="0">
                    <a:schemeClr val="dk1">
                      <a:alpha val="40000"/>
                    </a:schemeClr>
                  </a:outerShdw>
                </a:effectLst>
              </a:rPr>
              <a:t>S</a:t>
            </a:r>
            <a:r>
              <a:rPr lang="cs-CZ" b="1" dirty="0" smtClean="0">
                <a:ln w="0"/>
                <a:solidFill>
                  <a:schemeClr val="bg1"/>
                </a:solidFill>
                <a:effectLst>
                  <a:outerShdw blurRad="38100" dist="19050" dir="2700000" algn="tl" rotWithShape="0">
                    <a:schemeClr val="dk1">
                      <a:alpha val="40000"/>
                    </a:schemeClr>
                  </a:outerShdw>
                </a:effectLst>
              </a:rPr>
              <a:t>vobodová,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608512"/>
          </a:xfrm>
        </p:spPr>
        <p:txBody>
          <a:bodyPr/>
          <a:lstStyle/>
          <a:p>
            <a:r>
              <a:rPr lang="cs-CZ" b="1" dirty="0" smtClean="0">
                <a:solidFill>
                  <a:srgbClr val="002060"/>
                </a:solidFill>
              </a:rPr>
              <a:t>2. </a:t>
            </a:r>
            <a:r>
              <a:rPr lang="cs-CZ" b="1" dirty="0">
                <a:solidFill>
                  <a:srgbClr val="002060"/>
                </a:solidFill>
              </a:rPr>
              <a:t>k</a:t>
            </a:r>
            <a:r>
              <a:rPr lang="cs-CZ" b="1" dirty="0" smtClean="0">
                <a:solidFill>
                  <a:srgbClr val="002060"/>
                </a:solidFill>
              </a:rPr>
              <a:t>vadrant světa práce</a:t>
            </a:r>
            <a:r>
              <a:rPr lang="cs-CZ" dirty="0" smtClean="0"/>
              <a:t/>
            </a:r>
            <a:br>
              <a:rPr lang="cs-CZ" dirty="0" smtClean="0"/>
            </a:br>
            <a:r>
              <a:rPr lang="cs-CZ" dirty="0"/>
              <a:t/>
            </a:r>
            <a:br>
              <a:rPr lang="cs-CZ" dirty="0"/>
            </a:br>
            <a:r>
              <a:rPr lang="cs-CZ" i="1" dirty="0"/>
              <a:t>Osoba samostatně výdělečně činná (OSVČ)</a:t>
            </a:r>
            <a:r>
              <a:rPr lang="cs-CZ" dirty="0"/>
              <a:t> je termín používaný v českých zákonech o dani z příjmu, o sociálním zabezpečení a zdravotním pojištění pro fyzickou osobu, která má příjmy z podnikání nebo z jiné samostatně výdělečné činnosti. Typicky je OSVČ živnostník, samostatný zemědělec, samostatně výdělečný umělec nebo soudní znalec. </a:t>
            </a:r>
            <a:r>
              <a:rPr lang="cs-CZ" dirty="0" smtClean="0"/>
              <a:t/>
            </a:r>
            <a:br>
              <a:rPr lang="cs-CZ" dirty="0" smtClean="0"/>
            </a:br>
            <a:r>
              <a:rPr lang="cs-CZ" dirty="0"/>
              <a:t/>
            </a:r>
            <a:br>
              <a:rPr lang="cs-CZ" dirty="0"/>
            </a:br>
            <a:endParaRPr lang="cs-CZ" dirty="0"/>
          </a:p>
        </p:txBody>
      </p:sp>
    </p:spTree>
    <p:extLst>
      <p:ext uri="{BB962C8B-B14F-4D97-AF65-F5344CB8AC3E}">
        <p14:creationId xmlns:p14="http://schemas.microsoft.com/office/powerpoint/2010/main" val="2168504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920880" cy="4536504"/>
          </a:xfrm>
        </p:spPr>
        <p:txBody>
          <a:bodyPr/>
          <a:lstStyle/>
          <a:p>
            <a:r>
              <a:rPr lang="cs-CZ" b="1" dirty="0">
                <a:solidFill>
                  <a:srgbClr val="002060"/>
                </a:solidFill>
              </a:rPr>
              <a:t>3</a:t>
            </a:r>
            <a:r>
              <a:rPr lang="cs-CZ" b="1" dirty="0" smtClean="0">
                <a:solidFill>
                  <a:srgbClr val="002060"/>
                </a:solidFill>
              </a:rPr>
              <a:t>. </a:t>
            </a:r>
            <a:r>
              <a:rPr lang="cs-CZ" b="1" dirty="0">
                <a:solidFill>
                  <a:srgbClr val="002060"/>
                </a:solidFill>
              </a:rPr>
              <a:t>k</a:t>
            </a:r>
            <a:r>
              <a:rPr lang="cs-CZ" b="1" dirty="0" smtClean="0">
                <a:solidFill>
                  <a:srgbClr val="002060"/>
                </a:solidFill>
              </a:rPr>
              <a:t>vadrant světa práce</a:t>
            </a:r>
            <a:r>
              <a:rPr lang="cs-CZ" dirty="0" smtClean="0"/>
              <a:t/>
            </a:r>
            <a:br>
              <a:rPr lang="cs-CZ" dirty="0" smtClean="0"/>
            </a:br>
            <a:r>
              <a:rPr lang="cs-CZ" dirty="0" smtClean="0"/>
              <a:t/>
            </a:r>
            <a:br>
              <a:rPr lang="cs-CZ" dirty="0" smtClean="0"/>
            </a:br>
            <a:r>
              <a:rPr lang="cs-CZ" i="1" dirty="0" smtClean="0"/>
              <a:t>Podnikatelem je </a:t>
            </a:r>
            <a:r>
              <a:rPr lang="cs-CZ" dirty="0" smtClean="0"/>
              <a:t>fyzická </a:t>
            </a:r>
            <a:r>
              <a:rPr lang="cs-CZ" dirty="0"/>
              <a:t>nebo právnická osoba, tuzemská i zahraniční, která na vlastní účet a odpovědnost samostatně vykonává výdělečnou činnost živnostenským nebo podobným způsobem se záměrem činit tak soustavně za účelem </a:t>
            </a:r>
            <a:r>
              <a:rPr lang="cs-CZ" dirty="0" smtClean="0"/>
              <a:t>dosažení zisku.</a:t>
            </a:r>
            <a:br>
              <a:rPr lang="cs-CZ" dirty="0" smtClean="0"/>
            </a:br>
            <a:r>
              <a:rPr lang="cs-CZ" dirty="0" smtClean="0"/>
              <a:t> </a:t>
            </a:r>
            <a:br>
              <a:rPr lang="cs-CZ" dirty="0" smtClean="0"/>
            </a:br>
            <a:endParaRPr lang="cs-CZ" dirty="0"/>
          </a:p>
        </p:txBody>
      </p:sp>
    </p:spTree>
    <p:extLst>
      <p:ext uri="{BB962C8B-B14F-4D97-AF65-F5344CB8AC3E}">
        <p14:creationId xmlns:p14="http://schemas.microsoft.com/office/powerpoint/2010/main" val="2926290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536504"/>
          </a:xfrm>
        </p:spPr>
        <p:txBody>
          <a:bodyPr/>
          <a:lstStyle/>
          <a:p>
            <a:r>
              <a:rPr lang="cs-CZ" b="1" dirty="0">
                <a:solidFill>
                  <a:srgbClr val="002060"/>
                </a:solidFill>
              </a:rPr>
              <a:t>4</a:t>
            </a:r>
            <a:r>
              <a:rPr lang="cs-CZ" b="1" dirty="0" smtClean="0">
                <a:solidFill>
                  <a:srgbClr val="002060"/>
                </a:solidFill>
              </a:rPr>
              <a:t>. kvadrant světa práce</a:t>
            </a:r>
            <a:r>
              <a:rPr lang="cs-CZ" b="1" i="1" dirty="0" smtClean="0">
                <a:solidFill>
                  <a:srgbClr val="002060"/>
                </a:solidFill>
              </a:rPr>
              <a:t/>
            </a:r>
            <a:br>
              <a:rPr lang="cs-CZ" b="1" i="1" dirty="0" smtClean="0">
                <a:solidFill>
                  <a:srgbClr val="002060"/>
                </a:solidFill>
              </a:rPr>
            </a:br>
            <a:r>
              <a:rPr lang="cs-CZ" i="1" dirty="0"/>
              <a:t/>
            </a:r>
            <a:br>
              <a:rPr lang="cs-CZ" i="1" dirty="0"/>
            </a:br>
            <a:r>
              <a:rPr lang="cs-CZ" i="1" dirty="0" smtClean="0"/>
              <a:t>Investor</a:t>
            </a:r>
            <a:r>
              <a:rPr lang="cs-CZ" dirty="0" smtClean="0"/>
              <a:t> </a:t>
            </a:r>
            <a:r>
              <a:rPr lang="cs-CZ" dirty="0"/>
              <a:t>je osoba, jejímž zájmem je z hlediska času delší držení nakoupeného investičního nástroje. Z uvedeného důvodu věnuje mnohem delší čas analýze vhodných investičních příležitostí, jejich zkoumání a vzájemnému srovnávání. </a:t>
            </a:r>
          </a:p>
        </p:txBody>
      </p:sp>
    </p:spTree>
    <p:extLst>
      <p:ext uri="{BB962C8B-B14F-4D97-AF65-F5344CB8AC3E}">
        <p14:creationId xmlns:p14="http://schemas.microsoft.com/office/powerpoint/2010/main" val="1815455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807913"/>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600" b="1" dirty="0">
                <a:solidFill>
                  <a:srgbClr val="002060"/>
                </a:solidFill>
              </a:rPr>
              <a:t>Čilí </a:t>
            </a:r>
            <a:r>
              <a:rPr lang="cs-CZ" sz="1600" dirty="0">
                <a:solidFill>
                  <a:srgbClr val="002060"/>
                </a:solidFill>
              </a:rPr>
              <a:t>lidé jsou páteří současného světa, protože jsou plně zaujatí činnostmi, které vykonávají. Finanční kvadranty světa práce znázorňují jejich postupný vývoj od jistoty zaměstnance, přes osobní svobodu OSVČ, podnikatele až po finanční nezávislost investora</a:t>
            </a:r>
            <a:r>
              <a:rPr lang="cs-CZ" sz="1600">
                <a:solidFill>
                  <a:srgbClr val="002060"/>
                </a:solidFill>
              </a:rPr>
              <a:t>. </a:t>
            </a:r>
            <a:endParaRPr lang="cs-CZ" sz="1600" dirty="0">
              <a:solidFill>
                <a:srgbClr val="00206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cs-CZ" sz="3000" b="1" dirty="0" smtClean="0">
                <a:solidFill>
                  <a:schemeClr val="bg1"/>
                </a:solidFill>
              </a:rPr>
              <a:t>Finanční mistrovství</a:t>
            </a:r>
            <a:endParaRPr lang="cs-CZ"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920930"/>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solidFill>
                  <a:srgbClr val="002060"/>
                </a:solidFill>
                <a:cs typeface="Arial" panose="020B0604020202020204" pitchFamily="34" charset="0"/>
              </a:rPr>
              <a:t>Čilost jako strategie finančního mistrovství</a:t>
            </a:r>
          </a:p>
          <a:p>
            <a:pPr marL="0" indent="0" algn="just">
              <a:buNone/>
            </a:pPr>
            <a:r>
              <a:rPr lang="cs-CZ" sz="1800" b="1" dirty="0" smtClean="0">
                <a:solidFill>
                  <a:srgbClr val="002060"/>
                </a:solidFill>
                <a:cs typeface="Arial" panose="020B0604020202020204" pitchFamily="34" charset="0"/>
              </a:rPr>
              <a:t>Finanční kvadranty světa </a:t>
            </a:r>
            <a:r>
              <a:rPr lang="cs-CZ" sz="1800" b="1" dirty="0" smtClean="0">
                <a:solidFill>
                  <a:srgbClr val="002060"/>
                </a:solidFill>
                <a:cs typeface="Arial" panose="020B0604020202020204" pitchFamily="34" charset="0"/>
              </a:rPr>
              <a:t>práce:</a:t>
            </a:r>
          </a:p>
          <a:p>
            <a:pPr marL="0" indent="0" algn="just">
              <a:buNone/>
            </a:pPr>
            <a:endParaRPr lang="cs-CZ" sz="1800" b="1" dirty="0" smtClean="0">
              <a:solidFill>
                <a:srgbClr val="002060"/>
              </a:solidFill>
              <a:cs typeface="Arial" panose="020B0604020202020204" pitchFamily="34" charset="0"/>
            </a:endParaRPr>
          </a:p>
          <a:p>
            <a:pPr algn="just">
              <a:buAutoNum type="arabicPeriod"/>
            </a:pPr>
            <a:r>
              <a:rPr lang="cs-CZ" sz="1800" b="1" dirty="0">
                <a:solidFill>
                  <a:srgbClr val="002060"/>
                </a:solidFill>
                <a:cs typeface="Arial" panose="020B0604020202020204" pitchFamily="34" charset="0"/>
              </a:rPr>
              <a:t>k</a:t>
            </a:r>
            <a:r>
              <a:rPr lang="cs-CZ" sz="1800" b="1" dirty="0" smtClean="0">
                <a:solidFill>
                  <a:srgbClr val="002060"/>
                </a:solidFill>
                <a:cs typeface="Arial" panose="020B0604020202020204" pitchFamily="34" charset="0"/>
              </a:rPr>
              <a:t>vadrant – zaměstnanec</a:t>
            </a:r>
          </a:p>
          <a:p>
            <a:pPr algn="just">
              <a:buAutoNum type="arabicPeriod"/>
            </a:pPr>
            <a:r>
              <a:rPr lang="cs-CZ" sz="1800" b="1" dirty="0">
                <a:solidFill>
                  <a:srgbClr val="002060"/>
                </a:solidFill>
                <a:cs typeface="Arial" panose="020B0604020202020204" pitchFamily="34" charset="0"/>
              </a:rPr>
              <a:t>k</a:t>
            </a:r>
            <a:r>
              <a:rPr lang="cs-CZ" sz="1800" b="1" dirty="0" smtClean="0">
                <a:solidFill>
                  <a:srgbClr val="002060"/>
                </a:solidFill>
                <a:cs typeface="Arial" panose="020B0604020202020204" pitchFamily="34" charset="0"/>
              </a:rPr>
              <a:t>vadrant – OSVČ</a:t>
            </a:r>
          </a:p>
          <a:p>
            <a:pPr algn="just">
              <a:buAutoNum type="arabicPeriod"/>
            </a:pPr>
            <a:r>
              <a:rPr lang="cs-CZ" sz="1800" b="1" dirty="0">
                <a:solidFill>
                  <a:srgbClr val="002060"/>
                </a:solidFill>
                <a:cs typeface="Arial" panose="020B0604020202020204" pitchFamily="34" charset="0"/>
              </a:rPr>
              <a:t>k</a:t>
            </a:r>
            <a:r>
              <a:rPr lang="cs-CZ" sz="1800" b="1" dirty="0" smtClean="0">
                <a:solidFill>
                  <a:srgbClr val="002060"/>
                </a:solidFill>
                <a:cs typeface="Arial" panose="020B0604020202020204" pitchFamily="34" charset="0"/>
              </a:rPr>
              <a:t>vadrant – podnikatel</a:t>
            </a:r>
          </a:p>
          <a:p>
            <a:pPr algn="just">
              <a:buAutoNum type="arabicPeriod"/>
            </a:pPr>
            <a:r>
              <a:rPr lang="cs-CZ" sz="1800" b="1" dirty="0">
                <a:solidFill>
                  <a:srgbClr val="002060"/>
                </a:solidFill>
                <a:cs typeface="Arial" panose="020B0604020202020204" pitchFamily="34" charset="0"/>
              </a:rPr>
              <a:t>k</a:t>
            </a:r>
            <a:r>
              <a:rPr lang="cs-CZ" sz="1800" b="1" dirty="0" smtClean="0">
                <a:solidFill>
                  <a:srgbClr val="002060"/>
                </a:solidFill>
                <a:cs typeface="Arial" panose="020B0604020202020204" pitchFamily="34" charset="0"/>
              </a:rPr>
              <a:t>vadrant - investor</a:t>
            </a:r>
            <a:endParaRPr lang="cs-CZ" sz="1800" b="1" dirty="0" smtClean="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smtClean="0">
                <a:solidFill>
                  <a:schemeClr val="bg1">
                    <a:lumMod val="95000"/>
                  </a:schemeClr>
                </a:solidFill>
              </a:rPr>
              <a:t>Finanční mistrovství</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627534"/>
            <a:ext cx="3890486" cy="423322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r>
              <a:rPr lang="cs-CZ" sz="1800" b="1" i="1" dirty="0" smtClean="0">
                <a:solidFill>
                  <a:srgbClr val="002060"/>
                </a:solidFill>
              </a:rPr>
              <a:t>:</a:t>
            </a:r>
          </a:p>
          <a:p>
            <a:pPr lvl="0" algn="just"/>
            <a:r>
              <a:rPr lang="cs-CZ" sz="1800" dirty="0">
                <a:solidFill>
                  <a:srgbClr val="002060"/>
                </a:solidFill>
              </a:rPr>
              <a:t>analyzovat čilost jako nehmotný faktor finančního mistrovství;</a:t>
            </a:r>
          </a:p>
          <a:p>
            <a:pPr lvl="0" algn="just"/>
            <a:r>
              <a:rPr lang="cs-CZ" sz="1800" dirty="0" smtClean="0">
                <a:solidFill>
                  <a:srgbClr val="002060"/>
                </a:solidFill>
              </a:rPr>
              <a:t>kombinovat čtyři finanční </a:t>
            </a:r>
            <a:r>
              <a:rPr lang="cs-CZ" sz="1800" dirty="0">
                <a:solidFill>
                  <a:srgbClr val="002060"/>
                </a:solidFill>
              </a:rPr>
              <a:t>kvadranty podle postavení ve světě </a:t>
            </a:r>
            <a:r>
              <a:rPr lang="cs-CZ" sz="1800" dirty="0" smtClean="0">
                <a:solidFill>
                  <a:srgbClr val="002060"/>
                </a:solidFill>
              </a:rPr>
              <a:t>práce:</a:t>
            </a:r>
          </a:p>
          <a:p>
            <a:pPr lvl="0" algn="just"/>
            <a:endParaRPr lang="cs-CZ" sz="1800" dirty="0">
              <a:solidFill>
                <a:srgbClr val="002060"/>
              </a:solidFill>
            </a:endParaRPr>
          </a:p>
          <a:p>
            <a:pPr algn="just"/>
            <a:r>
              <a:rPr lang="cs-CZ" sz="1800" dirty="0">
                <a:solidFill>
                  <a:srgbClr val="002060"/>
                </a:solidFill>
              </a:rPr>
              <a:t>v</a:t>
            </a:r>
            <a:r>
              <a:rPr lang="cs-CZ" sz="1800" dirty="0" smtClean="0">
                <a:solidFill>
                  <a:srgbClr val="002060"/>
                </a:solidFill>
              </a:rPr>
              <a:t> pozici zaměstnance;</a:t>
            </a:r>
          </a:p>
          <a:p>
            <a:pPr lvl="0" algn="just"/>
            <a:endParaRPr lang="cs-CZ" sz="1800" dirty="0" smtClean="0">
              <a:solidFill>
                <a:srgbClr val="002060"/>
              </a:solidFill>
            </a:endParaRPr>
          </a:p>
          <a:p>
            <a:pPr lvl="0" algn="just"/>
            <a:r>
              <a:rPr lang="cs-CZ" sz="1800" dirty="0">
                <a:solidFill>
                  <a:srgbClr val="002060"/>
                </a:solidFill>
              </a:rPr>
              <a:t>v</a:t>
            </a:r>
            <a:r>
              <a:rPr lang="cs-CZ" sz="1800" dirty="0" smtClean="0">
                <a:solidFill>
                  <a:srgbClr val="002060"/>
                </a:solidFill>
              </a:rPr>
              <a:t> </a:t>
            </a:r>
            <a:r>
              <a:rPr lang="cs-CZ" sz="1800" dirty="0">
                <a:solidFill>
                  <a:srgbClr val="002060"/>
                </a:solidFill>
              </a:rPr>
              <a:t>pozici </a:t>
            </a:r>
            <a:r>
              <a:rPr lang="cs-CZ" sz="1800" dirty="0" smtClean="0">
                <a:solidFill>
                  <a:srgbClr val="002060"/>
                </a:solidFill>
              </a:rPr>
              <a:t>OSVČ;</a:t>
            </a:r>
            <a:endParaRPr lang="cs-CZ" sz="1800" dirty="0" smtClean="0">
              <a:solidFill>
                <a:srgbClr val="002060"/>
              </a:solidFill>
            </a:endParaRPr>
          </a:p>
          <a:p>
            <a:pPr lvl="0" algn="just"/>
            <a:endParaRPr lang="cs-CZ" sz="1800" dirty="0" smtClean="0">
              <a:solidFill>
                <a:srgbClr val="002060"/>
              </a:solidFill>
            </a:endParaRPr>
          </a:p>
          <a:p>
            <a:pPr lvl="0" algn="just"/>
            <a:r>
              <a:rPr lang="cs-CZ" sz="1800" dirty="0">
                <a:solidFill>
                  <a:srgbClr val="002060"/>
                </a:solidFill>
              </a:rPr>
              <a:t>v</a:t>
            </a:r>
            <a:r>
              <a:rPr lang="cs-CZ" sz="1800" dirty="0" smtClean="0">
                <a:solidFill>
                  <a:srgbClr val="002060"/>
                </a:solidFill>
              </a:rPr>
              <a:t> pozici podnikatele;</a:t>
            </a:r>
          </a:p>
          <a:p>
            <a:pPr lvl="0" algn="just"/>
            <a:endParaRPr lang="cs-CZ" sz="1800" dirty="0" smtClean="0">
              <a:solidFill>
                <a:srgbClr val="002060"/>
              </a:solidFill>
            </a:endParaRPr>
          </a:p>
          <a:p>
            <a:pPr lvl="0" algn="just"/>
            <a:r>
              <a:rPr lang="cs-CZ" sz="1800" dirty="0">
                <a:solidFill>
                  <a:srgbClr val="002060"/>
                </a:solidFill>
              </a:rPr>
              <a:t>v</a:t>
            </a:r>
            <a:r>
              <a:rPr lang="cs-CZ" sz="1800" dirty="0" smtClean="0">
                <a:solidFill>
                  <a:srgbClr val="002060"/>
                </a:solidFill>
              </a:rPr>
              <a:t> p</a:t>
            </a:r>
            <a:r>
              <a:rPr lang="cs-CZ" sz="1800" dirty="0" smtClean="0">
                <a:solidFill>
                  <a:srgbClr val="002060"/>
                </a:solidFill>
              </a:rPr>
              <a:t>ozici investora.</a:t>
            </a:r>
            <a:endParaRPr lang="cs-CZ" sz="1800" dirty="0">
              <a:solidFill>
                <a:srgbClr val="002060"/>
              </a:solidFill>
            </a:endParaRPr>
          </a:p>
          <a:p>
            <a:pPr marL="0" indent="0" algn="ctr">
              <a:buNone/>
            </a:pPr>
            <a:endParaRPr lang="cs-CZ" sz="1800" b="1" i="1" dirty="0">
              <a:solidFill>
                <a:srgbClr val="002060"/>
              </a:solidFill>
            </a:endParaRPr>
          </a:p>
          <a:p>
            <a:endParaRPr lang="cs-CZ"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507703"/>
          </a:xfrm>
        </p:spPr>
        <p:txBody>
          <a:bodyPr/>
          <a:lstStyle/>
          <a:p>
            <a:r>
              <a:rPr lang="cs-CZ" b="1" dirty="0" smtClean="0">
                <a:solidFill>
                  <a:srgbClr val="002060"/>
                </a:solidFill>
              </a:rPr>
              <a:t>Čilost jako strategie finančního mistrovství</a:t>
            </a:r>
            <a:br>
              <a:rPr lang="cs-CZ" b="1" dirty="0" smtClean="0">
                <a:solidFill>
                  <a:srgbClr val="002060"/>
                </a:solidFill>
              </a:rPr>
            </a:br>
            <a:r>
              <a:rPr lang="cs-CZ" b="1" dirty="0">
                <a:solidFill>
                  <a:srgbClr val="002060"/>
                </a:solidFill>
              </a:rPr>
              <a:t/>
            </a:r>
            <a:br>
              <a:rPr lang="cs-CZ" b="1" dirty="0">
                <a:solidFill>
                  <a:srgbClr val="002060"/>
                </a:solidFill>
              </a:rPr>
            </a:br>
            <a:r>
              <a:rPr lang="cs-CZ" b="1" dirty="0" smtClean="0">
                <a:solidFill>
                  <a:srgbClr val="002060"/>
                </a:solidFill>
              </a:rPr>
              <a:t/>
            </a:r>
            <a:br>
              <a:rPr lang="cs-CZ" b="1" dirty="0" smtClean="0">
                <a:solidFill>
                  <a:srgbClr val="002060"/>
                </a:solidFill>
              </a:rPr>
            </a:br>
            <a:r>
              <a:rPr lang="cs-CZ" sz="2800" dirty="0" smtClean="0"/>
              <a:t>Nerozvážní </a:t>
            </a:r>
            <a:r>
              <a:rPr lang="cs-CZ" sz="2800" dirty="0"/>
              <a:t>se vytrvale snaží svět přizpůsobit sobě sama, proto pokrok závisí podle Shawa na </a:t>
            </a:r>
            <a:r>
              <a:rPr lang="cs-CZ" sz="2800" i="1" dirty="0"/>
              <a:t>nerozvážných</a:t>
            </a:r>
            <a:r>
              <a:rPr lang="cs-CZ" sz="2800" dirty="0"/>
              <a:t> lidech. </a:t>
            </a:r>
          </a:p>
        </p:txBody>
      </p:sp>
    </p:spTree>
    <p:extLst>
      <p:ext uri="{BB962C8B-B14F-4D97-AF65-F5344CB8AC3E}">
        <p14:creationId xmlns:p14="http://schemas.microsoft.com/office/powerpoint/2010/main" val="57960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507703"/>
          </a:xfrm>
        </p:spPr>
        <p:txBody>
          <a:bodyPr/>
          <a:lstStyle/>
          <a:p>
            <a:r>
              <a:rPr lang="cs-CZ" b="1" dirty="0" smtClean="0">
                <a:solidFill>
                  <a:srgbClr val="002060"/>
                </a:solidFill>
              </a:rPr>
              <a:t>Čilost jako strategie finančního mistrovství</a:t>
            </a:r>
            <a:br>
              <a:rPr lang="cs-CZ" b="1" dirty="0" smtClean="0">
                <a:solidFill>
                  <a:srgbClr val="002060"/>
                </a:solidFill>
              </a:rPr>
            </a:br>
            <a:r>
              <a:rPr lang="cs-CZ" b="1" dirty="0">
                <a:solidFill>
                  <a:srgbClr val="002060"/>
                </a:solidFill>
              </a:rPr>
              <a:t/>
            </a:r>
            <a:br>
              <a:rPr lang="cs-CZ" b="1" dirty="0">
                <a:solidFill>
                  <a:srgbClr val="002060"/>
                </a:solidFill>
              </a:rPr>
            </a:br>
            <a:r>
              <a:rPr lang="cs-CZ" b="1" dirty="0" smtClean="0">
                <a:solidFill>
                  <a:srgbClr val="002060"/>
                </a:solidFill>
              </a:rPr>
              <a:t/>
            </a:r>
            <a:br>
              <a:rPr lang="cs-CZ" b="1" dirty="0" smtClean="0">
                <a:solidFill>
                  <a:srgbClr val="002060"/>
                </a:solidFill>
              </a:rPr>
            </a:br>
            <a:r>
              <a:rPr lang="cs-CZ" sz="2800" dirty="0" smtClean="0"/>
              <a:t>V </a:t>
            </a:r>
            <a:r>
              <a:rPr lang="cs-CZ" sz="2800" i="1" dirty="0" smtClean="0"/>
              <a:t>nerozvážných</a:t>
            </a:r>
            <a:r>
              <a:rPr lang="cs-CZ" sz="2800" dirty="0" smtClean="0"/>
              <a:t> lidech převládá </a:t>
            </a:r>
            <a:r>
              <a:rPr lang="cs-CZ" sz="2800" b="1" dirty="0" smtClean="0"/>
              <a:t>čilost</a:t>
            </a:r>
            <a:r>
              <a:rPr lang="cs-CZ" sz="2800" dirty="0" smtClean="0"/>
              <a:t> jako strategie pružnosti, bystrosti, rozhodnosti, odvahy, spolupráce a úspěchu. </a:t>
            </a:r>
            <a:endParaRPr lang="cs-CZ" sz="2800" dirty="0"/>
          </a:p>
        </p:txBody>
      </p:sp>
    </p:spTree>
    <p:extLst>
      <p:ext uri="{BB962C8B-B14F-4D97-AF65-F5344CB8AC3E}">
        <p14:creationId xmlns:p14="http://schemas.microsoft.com/office/powerpoint/2010/main" val="4000459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507703"/>
          </a:xfrm>
        </p:spPr>
        <p:txBody>
          <a:bodyPr/>
          <a:lstStyle/>
          <a:p>
            <a:r>
              <a:rPr lang="cs-CZ" b="1" dirty="0" smtClean="0">
                <a:solidFill>
                  <a:srgbClr val="002060"/>
                </a:solidFill>
              </a:rPr>
              <a:t>Čilost jako strategie finančního mistrovství</a:t>
            </a:r>
            <a:br>
              <a:rPr lang="cs-CZ" b="1" dirty="0" smtClean="0">
                <a:solidFill>
                  <a:srgbClr val="002060"/>
                </a:solidFill>
              </a:rPr>
            </a:br>
            <a:r>
              <a:rPr lang="cs-CZ" b="1" dirty="0">
                <a:solidFill>
                  <a:srgbClr val="002060"/>
                </a:solidFill>
              </a:rPr>
              <a:t/>
            </a:r>
            <a:br>
              <a:rPr lang="cs-CZ" b="1" dirty="0">
                <a:solidFill>
                  <a:srgbClr val="002060"/>
                </a:solidFill>
              </a:rPr>
            </a:br>
            <a:r>
              <a:rPr lang="cs-CZ" b="1" dirty="0" smtClean="0">
                <a:solidFill>
                  <a:srgbClr val="002060"/>
                </a:solidFill>
              </a:rPr>
              <a:t/>
            </a:r>
            <a:br>
              <a:rPr lang="cs-CZ" b="1" dirty="0" smtClean="0">
                <a:solidFill>
                  <a:srgbClr val="002060"/>
                </a:solidFill>
              </a:rPr>
            </a:br>
            <a:r>
              <a:rPr lang="cs-CZ" sz="2800" dirty="0" smtClean="0"/>
              <a:t>Čilost </a:t>
            </a:r>
            <a:r>
              <a:rPr lang="cs-CZ" sz="2800" dirty="0"/>
              <a:t>je v tomto pojetí důležitý nehmotný faktor v protikladu k </a:t>
            </a:r>
            <a:r>
              <a:rPr lang="cs-CZ" sz="2800" i="1" dirty="0"/>
              <a:t>loudavým</a:t>
            </a:r>
            <a:r>
              <a:rPr lang="cs-CZ" sz="2800" dirty="0"/>
              <a:t> lidem, kteří se vyznačují pochybnostmi, výmluvami, odporem, stereotypy a strachem. </a:t>
            </a:r>
            <a:br>
              <a:rPr lang="cs-CZ" sz="2800" dirty="0"/>
            </a:br>
            <a:endParaRPr lang="cs-CZ" sz="2800" dirty="0"/>
          </a:p>
        </p:txBody>
      </p:sp>
    </p:spTree>
    <p:extLst>
      <p:ext uri="{BB962C8B-B14F-4D97-AF65-F5344CB8AC3E}">
        <p14:creationId xmlns:p14="http://schemas.microsoft.com/office/powerpoint/2010/main" val="3214291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536504"/>
          </a:xfrm>
        </p:spPr>
        <p:txBody>
          <a:bodyPr/>
          <a:lstStyle/>
          <a:p>
            <a:r>
              <a:rPr lang="cs-CZ" dirty="0" smtClean="0"/>
              <a:t/>
            </a:r>
            <a:br>
              <a:rPr lang="cs-CZ" dirty="0" smtClean="0"/>
            </a:br>
            <a:r>
              <a:rPr lang="cs-CZ" dirty="0"/>
              <a:t/>
            </a:r>
            <a:br>
              <a:rPr lang="cs-CZ" dirty="0"/>
            </a:br>
            <a:r>
              <a:rPr lang="cs-CZ" sz="2800" dirty="0" smtClean="0"/>
              <a:t>Z</a:t>
            </a:r>
            <a:r>
              <a:rPr lang="cs-CZ" sz="2800" dirty="0"/>
              <a:t> uvedených důvodů jsou</a:t>
            </a:r>
            <a:r>
              <a:rPr lang="cs-CZ" sz="2800" b="1" dirty="0"/>
              <a:t> </a:t>
            </a:r>
            <a:r>
              <a:rPr lang="cs-CZ" sz="2800" b="1" dirty="0">
                <a:solidFill>
                  <a:srgbClr val="002060"/>
                </a:solidFill>
              </a:rPr>
              <a:t>čilí </a:t>
            </a:r>
            <a:r>
              <a:rPr lang="cs-CZ" sz="2800" dirty="0"/>
              <a:t>lidé páteří současného světa. V jejich profesních kariérách je málo optimalizačních kalkulací, protože jsou plně zaujatí činnostmi, které vykonávají. </a:t>
            </a:r>
          </a:p>
        </p:txBody>
      </p:sp>
    </p:spTree>
    <p:extLst>
      <p:ext uri="{BB962C8B-B14F-4D97-AF65-F5344CB8AC3E}">
        <p14:creationId xmlns:p14="http://schemas.microsoft.com/office/powerpoint/2010/main" val="1694483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0"/>
            <a:ext cx="7229146" cy="4536504"/>
          </a:xfrm>
        </p:spPr>
        <p:txBody>
          <a:bodyPr/>
          <a:lstStyle/>
          <a:p>
            <a:r>
              <a:rPr lang="cs-CZ" dirty="0" smtClean="0"/>
              <a:t/>
            </a:r>
            <a:br>
              <a:rPr lang="cs-CZ" dirty="0" smtClean="0"/>
            </a:br>
            <a:r>
              <a:rPr lang="cs-CZ" dirty="0"/>
              <a:t/>
            </a:r>
            <a:br>
              <a:rPr lang="cs-CZ" dirty="0"/>
            </a:br>
            <a:r>
              <a:rPr lang="cs-CZ" sz="2800" b="1" dirty="0" smtClean="0">
                <a:solidFill>
                  <a:srgbClr val="002060"/>
                </a:solidFill>
              </a:rPr>
              <a:t>Čilí</a:t>
            </a:r>
            <a:r>
              <a:rPr lang="cs-CZ" sz="2800" dirty="0" smtClean="0"/>
              <a:t> lidé jsou </a:t>
            </a:r>
            <a:r>
              <a:rPr lang="cs-CZ" sz="2800" dirty="0"/>
              <a:t>odhodláni počínat si za každou cenu správně nejen v profesi, ale také v osobním životě. Existuje v nich něco povznášejícího ve smyslu vize a perspektivy vyššího cíle, jehož dosažení má </a:t>
            </a:r>
            <a:r>
              <a:rPr lang="cs-CZ" sz="2800" i="1" dirty="0"/>
              <a:t>sloužit správnému počínání</a:t>
            </a:r>
            <a:r>
              <a:rPr lang="cs-CZ" sz="2800" dirty="0"/>
              <a:t>. </a:t>
            </a:r>
          </a:p>
        </p:txBody>
      </p:sp>
    </p:spTree>
    <p:extLst>
      <p:ext uri="{BB962C8B-B14F-4D97-AF65-F5344CB8AC3E}">
        <p14:creationId xmlns:p14="http://schemas.microsoft.com/office/powerpoint/2010/main" val="2389647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848872" cy="4608512"/>
          </a:xfrm>
        </p:spPr>
        <p:txBody>
          <a:bodyPr/>
          <a:lstStyle/>
          <a:p>
            <a:r>
              <a:rPr lang="cs-CZ" b="1" dirty="0" smtClean="0">
                <a:solidFill>
                  <a:srgbClr val="002060"/>
                </a:solidFill>
              </a:rPr>
              <a:t>1. </a:t>
            </a:r>
            <a:r>
              <a:rPr lang="cs-CZ" b="1" dirty="0">
                <a:solidFill>
                  <a:srgbClr val="002060"/>
                </a:solidFill>
              </a:rPr>
              <a:t>k</a:t>
            </a:r>
            <a:r>
              <a:rPr lang="cs-CZ" b="1" dirty="0" smtClean="0">
                <a:solidFill>
                  <a:srgbClr val="002060"/>
                </a:solidFill>
              </a:rPr>
              <a:t>vadrant světa práce</a:t>
            </a:r>
            <a:br>
              <a:rPr lang="cs-CZ" b="1" dirty="0" smtClean="0">
                <a:solidFill>
                  <a:srgbClr val="002060"/>
                </a:solidFill>
              </a:rPr>
            </a:br>
            <a:r>
              <a:rPr lang="cs-CZ" b="1" dirty="0" smtClean="0">
                <a:solidFill>
                  <a:srgbClr val="002060"/>
                </a:solidFill>
              </a:rPr>
              <a:t/>
            </a:r>
            <a:br>
              <a:rPr lang="cs-CZ" b="1" dirty="0" smtClean="0">
                <a:solidFill>
                  <a:srgbClr val="002060"/>
                </a:solidFill>
              </a:rPr>
            </a:br>
            <a:r>
              <a:rPr lang="cs-CZ" dirty="0"/>
              <a:t/>
            </a:r>
            <a:br>
              <a:rPr lang="cs-CZ" dirty="0"/>
            </a:br>
            <a:r>
              <a:rPr lang="cs-CZ" i="1" dirty="0" smtClean="0"/>
              <a:t>Zaměstnanec</a:t>
            </a:r>
            <a:r>
              <a:rPr lang="cs-CZ" dirty="0" smtClean="0"/>
              <a:t> </a:t>
            </a:r>
            <a:r>
              <a:rPr lang="cs-CZ" dirty="0"/>
              <a:t>je jedním z </a:t>
            </a:r>
            <a:r>
              <a:rPr lang="cs-CZ" dirty="0" smtClean="0"/>
              <a:t>účastníků pracovně právního vztahu. </a:t>
            </a:r>
            <a:r>
              <a:rPr lang="cs-CZ" dirty="0"/>
              <a:t>Úkolem zaměstnance je vykonávat </a:t>
            </a:r>
            <a:r>
              <a:rPr lang="cs-CZ" dirty="0" smtClean="0"/>
              <a:t>závislou činnost pro </a:t>
            </a:r>
            <a:r>
              <a:rPr lang="cs-CZ" dirty="0"/>
              <a:t>zaměstnavatele, za kterou mu </a:t>
            </a:r>
            <a:r>
              <a:rPr lang="cs-CZ" dirty="0" smtClean="0"/>
              <a:t>přísluší mzda</a:t>
            </a:r>
            <a:r>
              <a:rPr lang="cs-CZ" dirty="0" smtClean="0">
                <a:solidFill>
                  <a:srgbClr val="307871"/>
                </a:solidFill>
              </a:rPr>
              <a:t>. </a:t>
            </a:r>
            <a:r>
              <a:rPr lang="cs-CZ" dirty="0"/>
              <a:t>Právní způsobilost být zaměstnancem má osoba, která v den sjednání pracovního poměru dosáhne 15 let věku. </a:t>
            </a:r>
            <a:r>
              <a:rPr lang="cs-CZ" dirty="0" smtClean="0"/>
              <a:t/>
            </a:r>
            <a:br>
              <a:rPr lang="cs-CZ" dirty="0" smtClean="0"/>
            </a:br>
            <a:endParaRPr lang="cs-CZ" dirty="0"/>
          </a:p>
        </p:txBody>
      </p:sp>
    </p:spTree>
    <p:extLst>
      <p:ext uri="{BB962C8B-B14F-4D97-AF65-F5344CB8AC3E}">
        <p14:creationId xmlns:p14="http://schemas.microsoft.com/office/powerpoint/2010/main" val="237377057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2365</TotalTime>
  <Words>179</Words>
  <Application>Microsoft Office PowerPoint</Application>
  <PresentationFormat>Předvádění na obrazovce (16:9)</PresentationFormat>
  <Paragraphs>50</Paragraphs>
  <Slides>13</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Times New Roman</vt:lpstr>
      <vt:lpstr>SLU</vt:lpstr>
      <vt:lpstr>Název prezentace</vt:lpstr>
      <vt:lpstr>Prezentace aplikace PowerPoint</vt:lpstr>
      <vt:lpstr>Prezentace aplikace PowerPoint</vt:lpstr>
      <vt:lpstr>Čilost jako strategie finančního mistrovství   Nerozvážní se vytrvale snaží svět přizpůsobit sobě sama, proto pokrok závisí podle Shawa na nerozvážných lidech. </vt:lpstr>
      <vt:lpstr>Čilost jako strategie finančního mistrovství   V nerozvážných lidech převládá čilost jako strategie pružnosti, bystrosti, rozhodnosti, odvahy, spolupráce a úspěchu. </vt:lpstr>
      <vt:lpstr>Čilost jako strategie finančního mistrovství   Čilost je v tomto pojetí důležitý nehmotný faktor v protikladu k loudavým lidem, kteří se vyznačují pochybnostmi, výmluvami, odporem, stereotypy a strachem.  </vt:lpstr>
      <vt:lpstr>  Z uvedených důvodů jsou čilí lidé páteří současného světa. V jejich profesních kariérách je málo optimalizačních kalkulací, protože jsou plně zaujatí činnostmi, které vykonávají. </vt:lpstr>
      <vt:lpstr>  Čilí lidé jsou odhodláni počínat si za každou cenu správně nejen v profesi, ale také v osobním životě. Existuje v nich něco povznášejícího ve smyslu vize a perspektivy vyššího cíle, jehož dosažení má sloužit správnému počínání. </vt:lpstr>
      <vt:lpstr>1. kvadrant světa práce   Zaměstnanec je jedním z účastníků pracovně právního vztahu. Úkolem zaměstnance je vykonávat závislou činnost pro zaměstnavatele, za kterou mu přísluší mzda. Právní způsobilost být zaměstnancem má osoba, která v den sjednání pracovního poměru dosáhne 15 let věku.  </vt:lpstr>
      <vt:lpstr>2. kvadrant světa práce  Osoba samostatně výdělečně činná (OSVČ) je termín používaný v českých zákonech o dani z příjmu, o sociálním zabezpečení a zdravotním pojištění pro fyzickou osobu, která má příjmy z podnikání nebo z jiné samostatně výdělečné činnosti. Typicky je OSVČ živnostník, samostatný zemědělec, samostatně výdělečný umělec nebo soudní znalec.   </vt:lpstr>
      <vt:lpstr>3. kvadrant světa práce  Podnikatelem je fyzická nebo právnická osoba, tuzemská i zahraniční, která na vlastní účet a odpovědnost samostatně vykonává výdělečnou činnost živnostenským nebo podobným způsobem se záměrem činit tak soustavně za účelem dosažení zisku.   </vt:lpstr>
      <vt:lpstr>4. kvadrant světa práce  Investor je osoba, jejímž zájmem je z hlediska času delší držení nakoupeného investičního nástroje. Z uvedeného důvodu věnuje mnohem delší čas analýze vhodných investičních příležitostí, jejich zkoumání a vzájemnému srovnávání.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svobodovad</cp:lastModifiedBy>
  <cp:revision>56</cp:revision>
  <cp:lastPrinted>2018-03-27T09:30:31Z</cp:lastPrinted>
  <dcterms:created xsi:type="dcterms:W3CDTF">2016-07-06T15:42:34Z</dcterms:created>
  <dcterms:modified xsi:type="dcterms:W3CDTF">2019-03-12T17:55:57Z</dcterms:modified>
</cp:coreProperties>
</file>