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9" r:id="rId3"/>
    <p:sldId id="258" r:id="rId4"/>
    <p:sldId id="292" r:id="rId5"/>
    <p:sldId id="312" r:id="rId6"/>
    <p:sldId id="293" r:id="rId7"/>
    <p:sldId id="310" r:id="rId8"/>
    <p:sldId id="311" r:id="rId9"/>
    <p:sldId id="309" r:id="rId10"/>
    <p:sldId id="308" r:id="rId11"/>
    <p:sldId id="281" r:id="rId1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PORADENSTVÍ V SOCIÁLNÍCH SLUŽBÁCH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Mgr. Dagmar 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cs-CZ" b="1" i="1" dirty="0">
                <a:solidFill>
                  <a:srgbClr val="002060"/>
                </a:solidFill>
              </a:rPr>
              <a:t>Co intuice dává</a:t>
            </a:r>
            <a:r>
              <a:rPr lang="cs-CZ" b="1" i="1" dirty="0" smtClean="0">
                <a:solidFill>
                  <a:srgbClr val="002060"/>
                </a:solidFill>
              </a:rPr>
              <a:t>?</a:t>
            </a:r>
            <a:br>
              <a:rPr lang="cs-CZ" b="1" i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sz="3600" i="1" dirty="0" smtClean="0"/>
              <a:t>Po </a:t>
            </a:r>
            <a:r>
              <a:rPr lang="cs-CZ" sz="3600" i="1" dirty="0"/>
              <a:t>odpovědích z nitra lze poznávat, jaká cesta je pro další vývoj nejlepší</a:t>
            </a:r>
            <a:r>
              <a:rPr lang="cs-CZ" sz="3600" i="1" dirty="0" smtClean="0"/>
              <a:t>.</a:t>
            </a:r>
            <a:br>
              <a:rPr lang="cs-CZ" sz="3600" i="1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i="1" dirty="0"/>
              <a:t>Ukazuje cestu, jak rozvíjet mentální schopnosti.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49720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154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2060"/>
                </a:solidFill>
              </a:rPr>
              <a:t>Cíleně </a:t>
            </a:r>
            <a:r>
              <a:rPr lang="cs-CZ" sz="1600" dirty="0">
                <a:solidFill>
                  <a:srgbClr val="002060"/>
                </a:solidFill>
              </a:rPr>
              <a:t>trénovaný lidský mozek dovede nabírat informace přímo bez použití pěti smyslů</a:t>
            </a:r>
            <a:r>
              <a:rPr lang="cs-CZ" sz="1600">
                <a:solidFill>
                  <a:srgbClr val="002060"/>
                </a:solidFill>
              </a:rPr>
              <a:t>. </a:t>
            </a:r>
            <a:endParaRPr lang="cs-CZ" sz="1600" dirty="0">
              <a:solidFill>
                <a:srgbClr val="00206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Finanční mistrovství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9209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Finanční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intuice sociálního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manažera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Způsob intuitivního vnímání</a:t>
            </a:r>
          </a:p>
          <a:p>
            <a:pPr marL="0" indent="0" algn="just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Přínos intuice</a:t>
            </a:r>
            <a:endParaRPr lang="cs-CZ" sz="18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Finanční mistrovství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36647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</a:t>
            </a:r>
            <a:r>
              <a:rPr lang="cs-CZ" sz="1800" b="1" i="1" dirty="0" smtClean="0">
                <a:solidFill>
                  <a:srgbClr val="002060"/>
                </a:solidFill>
              </a:rPr>
              <a:t>:</a:t>
            </a:r>
          </a:p>
          <a:p>
            <a:pPr marL="0" indent="0" algn="ctr">
              <a:buNone/>
            </a:pPr>
            <a:endParaRPr lang="cs-CZ" sz="1800" b="1" i="1" dirty="0" smtClean="0">
              <a:solidFill>
                <a:srgbClr val="002060"/>
              </a:solidFill>
            </a:endParaRPr>
          </a:p>
          <a:p>
            <a:pPr lvl="0" algn="just"/>
            <a:r>
              <a:rPr lang="cs-CZ" sz="1800" dirty="0" smtClean="0">
                <a:solidFill>
                  <a:srgbClr val="002060"/>
                </a:solidFill>
              </a:rPr>
              <a:t>posoudit </a:t>
            </a:r>
            <a:r>
              <a:rPr lang="cs-CZ" sz="1800" dirty="0">
                <a:solidFill>
                  <a:srgbClr val="002060"/>
                </a:solidFill>
              </a:rPr>
              <a:t>finanční intuici z hlediska její kultivace</a:t>
            </a:r>
            <a:r>
              <a:rPr lang="cs-CZ" sz="1800" dirty="0" smtClean="0">
                <a:solidFill>
                  <a:srgbClr val="002060"/>
                </a:solidFill>
              </a:rPr>
              <a:t>;</a:t>
            </a:r>
          </a:p>
          <a:p>
            <a:pPr lvl="0" algn="just"/>
            <a:r>
              <a:rPr lang="cs-CZ" sz="1800" dirty="0">
                <a:solidFill>
                  <a:srgbClr val="002060"/>
                </a:solidFill>
              </a:rPr>
              <a:t>s</a:t>
            </a:r>
            <a:r>
              <a:rPr lang="cs-CZ" sz="1800" dirty="0" smtClean="0">
                <a:solidFill>
                  <a:srgbClr val="002060"/>
                </a:solidFill>
              </a:rPr>
              <a:t>eznámit se intuitivním vnímáním informací mimo </a:t>
            </a:r>
            <a:r>
              <a:rPr lang="cs-CZ" sz="1800" dirty="0">
                <a:solidFill>
                  <a:srgbClr val="002060"/>
                </a:solidFill>
              </a:rPr>
              <a:t>časový </a:t>
            </a:r>
            <a:r>
              <a:rPr lang="cs-CZ" sz="1800" dirty="0" smtClean="0">
                <a:solidFill>
                  <a:srgbClr val="002060"/>
                </a:solidFill>
              </a:rPr>
              <a:t>prostor;</a:t>
            </a:r>
            <a:endParaRPr lang="cs-CZ" sz="1800" dirty="0">
              <a:solidFill>
                <a:srgbClr val="002060"/>
              </a:solidFill>
            </a:endParaRPr>
          </a:p>
          <a:p>
            <a:pPr lvl="0" algn="just"/>
            <a:r>
              <a:rPr lang="cs-CZ" sz="1800" dirty="0">
                <a:solidFill>
                  <a:srgbClr val="002060"/>
                </a:solidFill>
              </a:rPr>
              <a:t>d</a:t>
            </a:r>
            <a:r>
              <a:rPr lang="cs-CZ" sz="1800" dirty="0" smtClean="0">
                <a:solidFill>
                  <a:srgbClr val="002060"/>
                </a:solidFill>
              </a:rPr>
              <a:t>okázat přínos intuice pro smyslové vnímání.</a:t>
            </a:r>
            <a:endParaRPr lang="cs-CZ" sz="1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4608512"/>
          </a:xfrm>
        </p:spPr>
        <p:txBody>
          <a:bodyPr/>
          <a:lstStyle/>
          <a:p>
            <a:r>
              <a:rPr lang="cs-CZ" b="1" i="1" dirty="0" smtClean="0">
                <a:solidFill>
                  <a:srgbClr val="002060"/>
                </a:solidFill>
              </a:rPr>
              <a:t>Co </a:t>
            </a:r>
            <a:r>
              <a:rPr lang="cs-CZ" b="1" i="1" dirty="0">
                <a:solidFill>
                  <a:srgbClr val="002060"/>
                </a:solidFill>
              </a:rPr>
              <a:t>vlastně je intuitivní vnímání? </a:t>
            </a:r>
            <a:r>
              <a:rPr lang="cs-CZ" b="1" i="1" dirty="0" smtClean="0">
                <a:solidFill>
                  <a:srgbClr val="002060"/>
                </a:solidFill>
              </a:rPr>
              <a:t/>
            </a:r>
            <a:br>
              <a:rPr lang="cs-CZ" b="1" i="1" dirty="0" smtClean="0">
                <a:solidFill>
                  <a:srgbClr val="002060"/>
                </a:solidFill>
              </a:rPr>
            </a:br>
            <a:r>
              <a:rPr lang="cs-CZ" i="1" dirty="0"/>
              <a:t/>
            </a:r>
            <a:br>
              <a:rPr lang="cs-CZ" i="1" dirty="0"/>
            </a:b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sz="2800" dirty="0" smtClean="0"/>
              <a:t>Jedná </a:t>
            </a:r>
            <a:r>
              <a:rPr lang="cs-CZ" sz="2800" dirty="0"/>
              <a:t>se o schopnost lidského vědomí a podvědomí přijmout energii informace, kterou nelze </a:t>
            </a:r>
            <a:r>
              <a:rPr lang="cs-CZ" sz="2800" i="1" dirty="0"/>
              <a:t>vidět, slyšet, sáhnout si na ni, ochutnat ji </a:t>
            </a:r>
            <a:r>
              <a:rPr lang="cs-CZ" sz="2800" dirty="0"/>
              <a:t>a </a:t>
            </a:r>
            <a:r>
              <a:rPr lang="cs-CZ" sz="2800" i="1" dirty="0"/>
              <a:t>ucítit ji nosem</a:t>
            </a:r>
            <a:r>
              <a:rPr lang="cs-CZ" sz="2800" dirty="0" smtClean="0"/>
              <a:t>.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86078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002060"/>
                </a:solidFill>
              </a:rPr>
              <a:t>Jak intuitivně vnímáme?</a:t>
            </a:r>
            <a:endParaRPr lang="cs-CZ" b="1" i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07504" y="987574"/>
            <a:ext cx="79208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Informaci nelze pojmout pěti smysly, neboť zůstává smyslům skrytá.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Schopnost </a:t>
            </a:r>
            <a:r>
              <a:rPr lang="cs-CZ" sz="2800" dirty="0"/>
              <a:t>intuitivního vnímání </a:t>
            </a:r>
            <a:r>
              <a:rPr lang="cs-CZ" sz="2800" dirty="0" smtClean="0"/>
              <a:t>umožňuje </a:t>
            </a:r>
            <a:r>
              <a:rPr lang="cs-CZ" sz="2800" dirty="0"/>
              <a:t>přijmout energii informace, která je mimo aktuální časoprostor, skrývá se </a:t>
            </a:r>
            <a:r>
              <a:rPr lang="cs-CZ" sz="2800" dirty="0" smtClean="0"/>
              <a:t>v </a:t>
            </a:r>
            <a:r>
              <a:rPr lang="cs-CZ" sz="2800" dirty="0"/>
              <a:t>minulosti a v </a:t>
            </a:r>
            <a:r>
              <a:rPr lang="cs-CZ" sz="2800" dirty="0" smtClean="0"/>
              <a:t>budoucnosti.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40577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cs-CZ" b="1" i="1" dirty="0">
                <a:solidFill>
                  <a:srgbClr val="002060"/>
                </a:solidFill>
              </a:rPr>
              <a:t>Co intuice dává?</a:t>
            </a: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b="1" dirty="0" smtClean="0">
                <a:solidFill>
                  <a:srgbClr val="002060"/>
                </a:solidFill>
              </a:rPr>
              <a:t/>
            </a:r>
            <a:br>
              <a:rPr lang="cs-CZ" b="1" dirty="0" smtClean="0">
                <a:solidFill>
                  <a:srgbClr val="002060"/>
                </a:solidFill>
              </a:rPr>
            </a:br>
            <a:r>
              <a:rPr lang="cs-CZ" sz="3600" i="1" dirty="0" smtClean="0"/>
              <a:t>Učí </a:t>
            </a:r>
            <a:r>
              <a:rPr lang="cs-CZ" sz="3600" i="1" dirty="0"/>
              <a:t>koncentraci, zpomaluje tok myšlenek a soustředí se </a:t>
            </a:r>
            <a:r>
              <a:rPr lang="cs-CZ" sz="3600" i="1" dirty="0" smtClean="0"/>
              <a:t>na </a:t>
            </a:r>
            <a:r>
              <a:rPr lang="cs-CZ" sz="3600" i="1" dirty="0"/>
              <a:t>jednu z nich.  </a:t>
            </a:r>
            <a:r>
              <a:rPr lang="cs-CZ" sz="3600" i="1" dirty="0" smtClean="0"/>
              <a:t/>
            </a:r>
            <a:br>
              <a:rPr lang="cs-CZ" sz="3600" i="1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i="1" dirty="0"/>
              <a:t>Učí sledovat a správně chápat vnitřní pocity v okamžiku rozhodování.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7591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cs-CZ" b="1" i="1" dirty="0">
                <a:solidFill>
                  <a:srgbClr val="002060"/>
                </a:solidFill>
              </a:rPr>
              <a:t>Co intuice dává</a:t>
            </a:r>
            <a:r>
              <a:rPr lang="cs-CZ" b="1" i="1" dirty="0" smtClean="0">
                <a:solidFill>
                  <a:srgbClr val="002060"/>
                </a:solidFill>
              </a:rPr>
              <a:t>?</a:t>
            </a:r>
            <a:br>
              <a:rPr lang="cs-CZ" b="1" i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sz="3600" i="1" dirty="0"/>
              <a:t>Rozvíjí schopnost se správně rozhodovat</a:t>
            </a:r>
            <a:r>
              <a:rPr lang="cs-CZ" sz="3600" i="1" dirty="0" smtClean="0"/>
              <a:t>.</a:t>
            </a:r>
            <a:br>
              <a:rPr lang="cs-CZ" sz="3600" i="1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i="1" dirty="0"/>
              <a:t>Učí měnit negativní vzpomínky v pozitivní přesvědčení.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69774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cs-CZ" b="1" i="1" dirty="0">
                <a:solidFill>
                  <a:srgbClr val="002060"/>
                </a:solidFill>
              </a:rPr>
              <a:t>Co intuice dává</a:t>
            </a:r>
            <a:r>
              <a:rPr lang="cs-CZ" b="1" i="1" dirty="0" smtClean="0">
                <a:solidFill>
                  <a:srgbClr val="002060"/>
                </a:solidFill>
              </a:rPr>
              <a:t>?</a:t>
            </a:r>
            <a:br>
              <a:rPr lang="cs-CZ" b="1" i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sz="3600" i="1" dirty="0"/>
              <a:t>Rozvíjí důvěru ve vlastní pocity a skryté vnitřní schopnosti</a:t>
            </a:r>
            <a:r>
              <a:rPr lang="cs-CZ" sz="3600" i="1" dirty="0" smtClean="0"/>
              <a:t>.</a:t>
            </a:r>
            <a:br>
              <a:rPr lang="cs-CZ" sz="3600" i="1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i="1" dirty="0"/>
              <a:t>Učí nahlížet do osobního nitra, odkud přicházejí nápady a pocity.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80050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cs-CZ" b="1" i="1" dirty="0">
                <a:solidFill>
                  <a:srgbClr val="002060"/>
                </a:solidFill>
              </a:rPr>
              <a:t>Co intuice dává</a:t>
            </a:r>
            <a:r>
              <a:rPr lang="cs-CZ" b="1" i="1" dirty="0" smtClean="0">
                <a:solidFill>
                  <a:srgbClr val="002060"/>
                </a:solidFill>
              </a:rPr>
              <a:t>?</a:t>
            </a:r>
            <a:br>
              <a:rPr lang="cs-CZ" b="1" i="1" dirty="0" smtClean="0">
                <a:solidFill>
                  <a:srgbClr val="002060"/>
                </a:solidFill>
              </a:rPr>
            </a:br>
            <a:r>
              <a:rPr lang="cs-CZ" b="1" dirty="0">
                <a:solidFill>
                  <a:srgbClr val="002060"/>
                </a:solidFill>
              </a:rPr>
              <a:t/>
            </a:r>
            <a:br>
              <a:rPr lang="cs-CZ" b="1" dirty="0">
                <a:solidFill>
                  <a:srgbClr val="00206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sz="3600" i="1" dirty="0"/>
              <a:t>Posiluje schopnost vnímat a chápat realitu z více úhlů pohledu</a:t>
            </a:r>
            <a:r>
              <a:rPr lang="cs-CZ" sz="3600" i="1" dirty="0" smtClean="0"/>
              <a:t>.</a:t>
            </a:r>
            <a:br>
              <a:rPr lang="cs-CZ" sz="3600" i="1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i="1" dirty="0"/>
              <a:t>Nutí logickou mysl spolupracovat v harmonii s emocionální myslí a nesoupeří s ní.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25564501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2365</TotalTime>
  <Words>137</Words>
  <Application>Microsoft Office PowerPoint</Application>
  <PresentationFormat>Předvádění na obrazovce (16:9)</PresentationFormat>
  <Paragraphs>43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Co vlastně je intuitivní vnímání?    Jedná se o schopnost lidského vědomí a podvědomí přijmout energii informace, kterou nelze vidět, slyšet, sáhnout si na ni, ochutnat ji a ucítit ji nosem.  </vt:lpstr>
      <vt:lpstr>Jak intuitivně vnímáme?</vt:lpstr>
      <vt:lpstr>Co intuice dává?   Učí koncentraci, zpomaluje tok myšlenek a soustředí se na jednu z nich.    Učí sledovat a správně chápat vnitřní pocity v okamžiku rozhodování.  </vt:lpstr>
      <vt:lpstr>Co intuice dává?   Rozvíjí schopnost se správně rozhodovat.  Učí měnit negativní vzpomínky v pozitivní přesvědčení. </vt:lpstr>
      <vt:lpstr>Co intuice dává?   Rozvíjí důvěru ve vlastní pocity a skryté vnitřní schopnosti.  Učí nahlížet do osobního nitra, odkud přicházejí nápady a pocity. </vt:lpstr>
      <vt:lpstr>Co intuice dává?   Posiluje schopnost vnímat a chápat realitu z více úhlů pohledu.  Nutí logickou mysl spolupracovat v harmonii s emocionální myslí a nesoupeří s ní. </vt:lpstr>
      <vt:lpstr>Co intuice dává?   Po odpovědích z nitra lze poznávat, jaká cesta je pro další vývoj nejlepší.  Ukazuje cestu, jak rozvíjet mentální schopnosti.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56</cp:revision>
  <cp:lastPrinted>2018-03-27T09:30:31Z</cp:lastPrinted>
  <dcterms:created xsi:type="dcterms:W3CDTF">2016-07-06T15:42:34Z</dcterms:created>
  <dcterms:modified xsi:type="dcterms:W3CDTF">2019-03-12T18:03:06Z</dcterms:modified>
</cp:coreProperties>
</file>