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custDataLst>
    <p:tags r:id="rId14"/>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6" d="100"/>
          <a:sy n="76" d="100"/>
        </p:scale>
        <p:origin x="2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D3742E12-45AC-4A32-B72D-D0DAD800BF95}" type="datetimeFigureOut">
              <a:rPr lang="cs-CZ" smtClean="0"/>
              <a:t>28.02.2023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266541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3742E12-45AC-4A32-B72D-D0DAD800BF95}" type="datetimeFigureOut">
              <a:rPr lang="cs-CZ" smtClean="0"/>
              <a:t>28.02.2023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2642795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3742E12-45AC-4A32-B72D-D0DAD800BF95}" type="datetimeFigureOut">
              <a:rPr lang="cs-CZ" smtClean="0"/>
              <a:t>28.02.2023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234855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3742E12-45AC-4A32-B72D-D0DAD800BF95}" type="datetimeFigureOut">
              <a:rPr lang="cs-CZ" smtClean="0"/>
              <a:t>28.02.2023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3441498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3742E12-45AC-4A32-B72D-D0DAD800BF95}" type="datetimeFigureOut">
              <a:rPr lang="cs-CZ" smtClean="0"/>
              <a:t>28.02.2023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3059693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3742E12-45AC-4A32-B72D-D0DAD800BF95}" type="datetimeFigureOut">
              <a:rPr lang="cs-CZ" smtClean="0"/>
              <a:t>28.02.2023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1447404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3742E12-45AC-4A32-B72D-D0DAD800BF95}" type="datetimeFigureOut">
              <a:rPr lang="cs-CZ" smtClean="0"/>
              <a:t>28.02.2023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3972957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3742E12-45AC-4A32-B72D-D0DAD800BF95}" type="datetimeFigureOut">
              <a:rPr lang="cs-CZ" smtClean="0"/>
              <a:t>28.02.2023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2306949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3742E12-45AC-4A32-B72D-D0DAD800BF95}" type="datetimeFigureOut">
              <a:rPr lang="cs-CZ" smtClean="0"/>
              <a:t>28.02.2023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2886625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3742E12-45AC-4A32-B72D-D0DAD800BF95}" type="datetimeFigureOut">
              <a:rPr lang="cs-CZ" smtClean="0"/>
              <a:t>28.02.2023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3412886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3742E12-45AC-4A32-B72D-D0DAD800BF95}" type="datetimeFigureOut">
              <a:rPr lang="cs-CZ" smtClean="0"/>
              <a:t>28.02.2023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C8267E9-EDBA-4B8F-AB39-F12A09FBB03D}" type="slidenum">
              <a:rPr lang="cs-CZ" smtClean="0"/>
              <a:t>‹#›</a:t>
            </a:fld>
            <a:endParaRPr lang="cs-CZ"/>
          </a:p>
        </p:txBody>
      </p:sp>
    </p:spTree>
    <p:extLst>
      <p:ext uri="{BB962C8B-B14F-4D97-AF65-F5344CB8AC3E}">
        <p14:creationId xmlns:p14="http://schemas.microsoft.com/office/powerpoint/2010/main" val="125595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742E12-45AC-4A32-B72D-D0DAD800BF95}" type="datetimeFigureOut">
              <a:rPr lang="cs-CZ" smtClean="0"/>
              <a:t>28.02.2023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267E9-EDBA-4B8F-AB39-F12A09FBB03D}" type="slidenum">
              <a:rPr lang="cs-CZ" smtClean="0"/>
              <a:t>‹#›</a:t>
            </a:fld>
            <a:endParaRPr lang="cs-CZ"/>
          </a:p>
        </p:txBody>
      </p:sp>
    </p:spTree>
    <p:extLst>
      <p:ext uri="{BB962C8B-B14F-4D97-AF65-F5344CB8AC3E}">
        <p14:creationId xmlns:p14="http://schemas.microsoft.com/office/powerpoint/2010/main" val="1523375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Poradenství v sociálních službách</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64226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5218"/>
          </a:xfrm>
        </p:spPr>
        <p:txBody>
          <a:bodyPr/>
          <a:lstStyle/>
          <a:p>
            <a:r>
              <a:rPr lang="cs-CZ" sz="2800" b="1" dirty="0">
                <a:solidFill>
                  <a:srgbClr val="971E39"/>
                </a:solidFill>
                <a:latin typeface="Arial" panose="020B0604020202020204" pitchFamily="34" charset="0"/>
              </a:rPr>
              <a:t>Odborné sociální poradenství v sociálních službách</a:t>
            </a:r>
            <a:endParaRPr lang="cs-CZ" dirty="0"/>
          </a:p>
        </p:txBody>
      </p:sp>
      <p:sp>
        <p:nvSpPr>
          <p:cNvPr id="3" name="Zástupný symbol pro obsah 2"/>
          <p:cNvSpPr>
            <a:spLocks noGrp="1"/>
          </p:cNvSpPr>
          <p:nvPr>
            <p:ph idx="1"/>
          </p:nvPr>
        </p:nvSpPr>
        <p:spPr>
          <a:xfrm>
            <a:off x="550506" y="1219135"/>
            <a:ext cx="10709988" cy="4957730"/>
          </a:xfrm>
        </p:spPr>
        <p:txBody>
          <a:bodyPr/>
          <a:lstStyle/>
          <a:p>
            <a:r>
              <a:rPr lang="cs-CZ" b="1" i="0" u="none" strike="noStrike" baseline="0" dirty="0">
                <a:solidFill>
                  <a:srgbClr val="000000"/>
                </a:solidFill>
                <a:latin typeface="Times New Roman" panose="02020603050405020304" pitchFamily="18" charset="0"/>
              </a:rPr>
              <a:t>Poradny pro osoby se zdravotním postižením </a:t>
            </a:r>
            <a:r>
              <a:rPr lang="cs-CZ" b="0" i="0" u="none" strike="noStrike" baseline="0" dirty="0">
                <a:solidFill>
                  <a:srgbClr val="000000"/>
                </a:solidFill>
                <a:latin typeface="Times New Roman" panose="02020603050405020304" pitchFamily="18" charset="0"/>
              </a:rPr>
              <a:t>poskytují sociální poradenství zdravotně postiženým za účelem zvýšení kvality jejich života, a to především skrze informovanost klientů o jejich právech a možnostech. Informace jsou poskytovány osobně, telefonicky nebo elektronicky. </a:t>
            </a:r>
          </a:p>
          <a:p>
            <a:r>
              <a:rPr lang="cs-CZ" b="1" i="0" u="none" strike="noStrike" baseline="0" dirty="0">
                <a:solidFill>
                  <a:srgbClr val="000000"/>
                </a:solidFill>
                <a:latin typeface="Times New Roman" panose="02020603050405020304" pitchFamily="18" charset="0"/>
              </a:rPr>
              <a:t>Poradny pro seniory </a:t>
            </a:r>
            <a:r>
              <a:rPr lang="cs-CZ" b="0" i="0" u="none" strike="noStrike" baseline="0" dirty="0">
                <a:solidFill>
                  <a:srgbClr val="000000"/>
                </a:solidFill>
                <a:latin typeface="Times New Roman" panose="02020603050405020304" pitchFamily="18" charset="0"/>
              </a:rPr>
              <a:t>poskytují </a:t>
            </a:r>
            <a:r>
              <a:rPr lang="cs-CZ" b="1" i="0" u="none" strike="noStrike" baseline="0" dirty="0">
                <a:solidFill>
                  <a:srgbClr val="000000"/>
                </a:solidFill>
                <a:latin typeface="Times New Roman" panose="02020603050405020304" pitchFamily="18" charset="0"/>
              </a:rPr>
              <a:t>poradenství </a:t>
            </a:r>
            <a:r>
              <a:rPr lang="cs-CZ" b="0" i="0" u="none" strike="noStrike" baseline="0" dirty="0">
                <a:solidFill>
                  <a:srgbClr val="000000"/>
                </a:solidFill>
                <a:latin typeface="Times New Roman" panose="02020603050405020304" pitchFamily="18" charset="0"/>
              </a:rPr>
              <a:t>pro seniory, příp. další aktivity jako organizování volného času seniorů, zajištění pečovatelské služby o víkendech, o svátcích. </a:t>
            </a:r>
            <a:endParaRPr lang="cs-CZ" dirty="0"/>
          </a:p>
        </p:txBody>
      </p:sp>
    </p:spTree>
    <p:extLst>
      <p:ext uri="{BB962C8B-B14F-4D97-AF65-F5344CB8AC3E}">
        <p14:creationId xmlns:p14="http://schemas.microsoft.com/office/powerpoint/2010/main" val="90792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35887"/>
          </a:xfrm>
        </p:spPr>
        <p:txBody>
          <a:bodyPr/>
          <a:lstStyle/>
          <a:p>
            <a:r>
              <a:rPr lang="cs-CZ" sz="2800" b="1" dirty="0">
                <a:solidFill>
                  <a:srgbClr val="971E39"/>
                </a:solidFill>
                <a:latin typeface="Arial" panose="020B0604020202020204" pitchFamily="34" charset="0"/>
              </a:rPr>
              <a:t>Odborné sociální poradenství v sociálních službách</a:t>
            </a:r>
            <a:endParaRPr lang="cs-CZ" dirty="0"/>
          </a:p>
        </p:txBody>
      </p:sp>
      <p:sp>
        <p:nvSpPr>
          <p:cNvPr id="3" name="Zástupný symbol pro obsah 2"/>
          <p:cNvSpPr>
            <a:spLocks noGrp="1"/>
          </p:cNvSpPr>
          <p:nvPr>
            <p:ph idx="1"/>
          </p:nvPr>
        </p:nvSpPr>
        <p:spPr>
          <a:xfrm>
            <a:off x="643812" y="1200474"/>
            <a:ext cx="10588690" cy="4901746"/>
          </a:xfrm>
        </p:spPr>
        <p:txBody>
          <a:bodyPr>
            <a:normAutofit fontScale="85000" lnSpcReduction="10000"/>
          </a:bodyPr>
          <a:lstStyle/>
          <a:p>
            <a:pPr marL="0" indent="0">
              <a:buNone/>
            </a:pPr>
            <a:r>
              <a:rPr lang="cs-CZ" b="0" i="0" u="none" strike="noStrike" baseline="0" dirty="0">
                <a:solidFill>
                  <a:srgbClr val="000000"/>
                </a:solidFill>
                <a:latin typeface="Times New Roman" panose="02020603050405020304" pitchFamily="18" charset="0"/>
              </a:rPr>
              <a:t>Odborné sociální poradenství zahrnuje sociální práci s osobami se specifickými potřebami. Součástí odborného poradenství jsou půjčovny kompenzačních pomůcek.</a:t>
            </a:r>
          </a:p>
          <a:p>
            <a:pPr marL="0" indent="0">
              <a:buNone/>
            </a:pPr>
            <a:r>
              <a:rPr lang="cs-CZ" b="0" i="0" u="none" strike="noStrike" baseline="0" dirty="0">
                <a:solidFill>
                  <a:srgbClr val="000000"/>
                </a:solidFill>
                <a:latin typeface="Times New Roman" panose="02020603050405020304" pitchFamily="18" charset="0"/>
              </a:rPr>
              <a:t>Služba odborného sociálního poradenství představuje jako poradenské činnosti: </a:t>
            </a:r>
          </a:p>
          <a:p>
            <a:r>
              <a:rPr lang="nb-NO" b="1" i="0" u="none" strike="noStrike" baseline="0" dirty="0">
                <a:solidFill>
                  <a:srgbClr val="000000"/>
                </a:solidFill>
                <a:latin typeface="Times New Roman" panose="02020603050405020304" pitchFamily="18" charset="0"/>
              </a:rPr>
              <a:t>zprostředkování kontaktu se společenským prostředím, </a:t>
            </a:r>
            <a:endParaRPr lang="nb-NO" b="0" i="0" u="none" strike="noStrike" baseline="0" dirty="0">
              <a:solidFill>
                <a:srgbClr val="000000"/>
              </a:solidFill>
              <a:latin typeface="Times New Roman" panose="02020603050405020304" pitchFamily="18" charset="0"/>
            </a:endParaRPr>
          </a:p>
          <a:p>
            <a:r>
              <a:rPr lang="cs-CZ" b="1" i="0" u="none" strike="noStrike" baseline="0" dirty="0">
                <a:solidFill>
                  <a:srgbClr val="000000"/>
                </a:solidFill>
                <a:latin typeface="Times New Roman" panose="02020603050405020304" pitchFamily="18" charset="0"/>
              </a:rPr>
              <a:t>zprostředkování navazujících služeb, </a:t>
            </a:r>
            <a:endParaRPr lang="cs-CZ" b="0" i="0" u="none" strike="noStrike" baseline="0" dirty="0">
              <a:solidFill>
                <a:srgbClr val="000000"/>
              </a:solidFill>
              <a:latin typeface="Times New Roman" panose="02020603050405020304" pitchFamily="18" charset="0"/>
            </a:endParaRPr>
          </a:p>
          <a:p>
            <a:r>
              <a:rPr lang="cs-CZ" b="1" i="0" u="none" strike="noStrike" baseline="0" dirty="0">
                <a:solidFill>
                  <a:srgbClr val="000000"/>
                </a:solidFill>
                <a:latin typeface="Times New Roman" panose="02020603050405020304" pitchFamily="18" charset="0"/>
              </a:rPr>
              <a:t>sociálně terapeutické činnosti, </a:t>
            </a:r>
            <a:endParaRPr lang="cs-CZ" b="0" i="0" u="none" strike="noStrike" baseline="0" dirty="0">
              <a:solidFill>
                <a:srgbClr val="000000"/>
              </a:solidFill>
              <a:latin typeface="Times New Roman" panose="02020603050405020304" pitchFamily="18" charset="0"/>
            </a:endParaRPr>
          </a:p>
          <a:p>
            <a:r>
              <a:rPr lang="cs-CZ" b="1" i="0" u="none" strike="noStrike" baseline="0" dirty="0">
                <a:solidFill>
                  <a:srgbClr val="000000"/>
                </a:solidFill>
                <a:latin typeface="Times New Roman" panose="02020603050405020304" pitchFamily="18" charset="0"/>
              </a:rPr>
              <a:t>poskytnutí poradenství v oblastech orientace v sociálních systémech, práva, psychologie a v oblasti vzdělávání; tato základní činnost může být zajišťována poskytováním poradenství alespoň ve dvou z těchto oblastí, </a:t>
            </a:r>
            <a:endParaRPr lang="cs-CZ" b="0" i="0" u="none" strike="noStrike" baseline="0" dirty="0">
              <a:solidFill>
                <a:srgbClr val="000000"/>
              </a:solidFill>
              <a:latin typeface="Times New Roman" panose="02020603050405020304" pitchFamily="18" charset="0"/>
            </a:endParaRPr>
          </a:p>
          <a:p>
            <a:r>
              <a:rPr lang="cs-CZ" b="1" i="0" u="none" strike="noStrike" baseline="0" dirty="0">
                <a:solidFill>
                  <a:srgbClr val="000000"/>
                </a:solidFill>
                <a:latin typeface="Times New Roman" panose="02020603050405020304" pitchFamily="18" charset="0"/>
              </a:rPr>
              <a:t>pomoc při uplatňování práv, oprávněných zájmů a obstarávání osobních  záležitostí, pomoc při vyřizování běžných záležitostí, pomoc při obnovení nebo upevnění kontaktu s přirozeným sociálním prostředím. </a:t>
            </a:r>
            <a:endParaRPr lang="cs-CZ" b="0" i="0" u="none" strike="noStrike" baseline="0" dirty="0">
              <a:solidFill>
                <a:srgbClr val="000000"/>
              </a:solidFill>
              <a:latin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4991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endParaRPr lang="cs-CZ" dirty="0"/>
          </a:p>
          <a:p>
            <a:pPr marL="0" indent="0">
              <a:buNone/>
            </a:pPr>
            <a:endParaRPr lang="cs-CZ" dirty="0"/>
          </a:p>
          <a:p>
            <a:pPr marL="0" indent="0">
              <a:buNone/>
            </a:pPr>
            <a:endParaRPr lang="cs-CZ" dirty="0"/>
          </a:p>
          <a:p>
            <a:pPr marL="0" indent="0" algn="ctr">
              <a:buNone/>
            </a:pPr>
            <a:r>
              <a:rPr lang="cs-CZ" sz="5400" dirty="0"/>
              <a:t>KONEC PREZENTACE</a:t>
            </a:r>
          </a:p>
        </p:txBody>
      </p:sp>
    </p:spTree>
    <p:extLst>
      <p:ext uri="{BB962C8B-B14F-4D97-AF65-F5344CB8AC3E}">
        <p14:creationId xmlns:p14="http://schemas.microsoft.com/office/powerpoint/2010/main" val="2991427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26557"/>
          </a:xfrm>
        </p:spPr>
        <p:txBody>
          <a:bodyPr>
            <a:normAutofit/>
          </a:bodyPr>
          <a:lstStyle/>
          <a:p>
            <a:r>
              <a:rPr lang="cs-CZ" sz="2800" b="1" i="0" u="none" strike="noStrike" baseline="0" dirty="0">
                <a:solidFill>
                  <a:srgbClr val="971E39"/>
                </a:solidFill>
                <a:latin typeface="Arial" panose="020B0604020202020204" pitchFamily="34" charset="0"/>
              </a:rPr>
              <a:t>Vznik, vývoj a předmět poradenství v sociálních službách </a:t>
            </a:r>
            <a:endParaRPr lang="cs-CZ" sz="2800" dirty="0"/>
          </a:p>
        </p:txBody>
      </p:sp>
      <p:sp>
        <p:nvSpPr>
          <p:cNvPr id="3" name="Zástupný symbol pro obsah 2"/>
          <p:cNvSpPr>
            <a:spLocks noGrp="1"/>
          </p:cNvSpPr>
          <p:nvPr>
            <p:ph idx="1"/>
          </p:nvPr>
        </p:nvSpPr>
        <p:spPr>
          <a:xfrm>
            <a:off x="838200" y="1200473"/>
            <a:ext cx="10476722" cy="4911077"/>
          </a:xfrm>
        </p:spPr>
        <p:txBody>
          <a:bodyPr>
            <a:normAutofit/>
          </a:bodyPr>
          <a:lstStyle/>
          <a:p>
            <a:pPr algn="just"/>
            <a:r>
              <a:rPr lang="cs-CZ" b="0" i="0" u="none" strike="noStrike" baseline="0" dirty="0">
                <a:solidFill>
                  <a:srgbClr val="000000"/>
                </a:solidFill>
                <a:latin typeface="Times New Roman" panose="02020603050405020304" pitchFamily="18" charset="0"/>
              </a:rPr>
              <a:t>Po </a:t>
            </a:r>
            <a:r>
              <a:rPr lang="cs-CZ" b="1" i="0" u="none" strike="noStrike" baseline="0" dirty="0">
                <a:solidFill>
                  <a:srgbClr val="000000"/>
                </a:solidFill>
                <a:latin typeface="Times New Roman" panose="02020603050405020304" pitchFamily="18" charset="0"/>
              </a:rPr>
              <a:t>vzniku Československé republiky v roce 1918 </a:t>
            </a:r>
            <a:r>
              <a:rPr lang="cs-CZ" b="0" i="0" u="none" strike="noStrike" baseline="0" dirty="0">
                <a:solidFill>
                  <a:srgbClr val="000000"/>
                </a:solidFill>
                <a:latin typeface="Times New Roman" panose="02020603050405020304" pitchFamily="18" charset="0"/>
              </a:rPr>
              <a:t>byla chudinská péče poskytována až jako krajní řešení situace. Primární roli převzala rodina, systémy veřejného zabezpečení, příp. podpora spolků, fondů a soukromoprávních subjektů.</a:t>
            </a:r>
          </a:p>
          <a:p>
            <a:pPr algn="just"/>
            <a:r>
              <a:rPr lang="cs-CZ" b="1" i="0" u="none" strike="noStrike" baseline="0" dirty="0">
                <a:solidFill>
                  <a:srgbClr val="000000"/>
                </a:solidFill>
                <a:latin typeface="Times New Roman" panose="02020603050405020304" pitchFamily="18" charset="0"/>
              </a:rPr>
              <a:t>V meziválečném období </a:t>
            </a:r>
            <a:r>
              <a:rPr lang="cs-CZ" b="0" i="0" u="none" strike="noStrike" baseline="0" dirty="0">
                <a:solidFill>
                  <a:srgbClr val="000000"/>
                </a:solidFill>
                <a:latin typeface="Times New Roman" panose="02020603050405020304" pitchFamily="18" charset="0"/>
              </a:rPr>
              <a:t>byla nejčastější formou poskytování sociální péče </a:t>
            </a:r>
            <a:r>
              <a:rPr lang="cs-CZ" b="0" i="1" u="none" strike="noStrike" baseline="0" dirty="0">
                <a:solidFill>
                  <a:srgbClr val="000000"/>
                </a:solidFill>
                <a:latin typeface="Times New Roman" panose="02020603050405020304" pitchFamily="18" charset="0"/>
              </a:rPr>
              <a:t>ústavní péče</a:t>
            </a:r>
            <a:r>
              <a:rPr lang="cs-CZ" b="0" i="0" u="none" strike="noStrike" baseline="0" dirty="0">
                <a:solidFill>
                  <a:srgbClr val="000000"/>
                </a:solidFill>
                <a:latin typeface="Times New Roman" panose="02020603050405020304" pitchFamily="18" charset="0"/>
              </a:rPr>
              <a:t>. tomto období můžeme také sledovat velký rozvoj dobrovolné sociální péče, která nebyla dostatečně koordinována, a některé formy se překrývaly. V době první republiky se progresivně rozvíjely </a:t>
            </a:r>
            <a:r>
              <a:rPr lang="cs-CZ" b="1" i="0" u="none" strike="noStrike" baseline="0" dirty="0">
                <a:solidFill>
                  <a:srgbClr val="000000"/>
                </a:solidFill>
                <a:latin typeface="Times New Roman" panose="02020603050405020304" pitchFamily="18" charset="0"/>
              </a:rPr>
              <a:t>specializované poradenské služby</a:t>
            </a:r>
            <a:r>
              <a:rPr lang="cs-CZ" b="0" i="0" u="none" strike="noStrike" baseline="0" dirty="0">
                <a:solidFill>
                  <a:srgbClr val="000000"/>
                </a:solidFill>
                <a:latin typeface="Times New Roman" panose="02020603050405020304" pitchFamily="18" charset="0"/>
              </a:rPr>
              <a:t>. Formovaly se poradny pro volbu povolání, poradny pro matky s dětmi, poradny pro duševní zdraví.</a:t>
            </a:r>
          </a:p>
          <a:p>
            <a:endParaRPr lang="cs-CZ" dirty="0"/>
          </a:p>
        </p:txBody>
      </p:sp>
    </p:spTree>
    <p:extLst>
      <p:ext uri="{BB962C8B-B14F-4D97-AF65-F5344CB8AC3E}">
        <p14:creationId xmlns:p14="http://schemas.microsoft.com/office/powerpoint/2010/main" val="2271771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23920"/>
          </a:xfrm>
        </p:spPr>
        <p:txBody>
          <a:bodyPr/>
          <a:lstStyle/>
          <a:p>
            <a:r>
              <a:rPr lang="cs-CZ" sz="2800" b="1" dirty="0">
                <a:solidFill>
                  <a:srgbClr val="971E39"/>
                </a:solidFill>
                <a:latin typeface="Arial" panose="020B0604020202020204" pitchFamily="34" charset="0"/>
              </a:rPr>
              <a:t>Vznik, vývoj a předmět poradenství v sociálních službách </a:t>
            </a:r>
            <a:endParaRPr lang="cs-CZ" dirty="0"/>
          </a:p>
        </p:txBody>
      </p:sp>
      <p:sp>
        <p:nvSpPr>
          <p:cNvPr id="3" name="Zástupný symbol pro obsah 2"/>
          <p:cNvSpPr>
            <a:spLocks noGrp="1"/>
          </p:cNvSpPr>
          <p:nvPr>
            <p:ph idx="1"/>
          </p:nvPr>
        </p:nvSpPr>
        <p:spPr>
          <a:xfrm>
            <a:off x="662473" y="1228466"/>
            <a:ext cx="10671111" cy="5135012"/>
          </a:xfrm>
        </p:spPr>
        <p:txBody>
          <a:bodyPr>
            <a:normAutofit fontScale="85000" lnSpcReduction="10000"/>
          </a:bodyPr>
          <a:lstStyle/>
          <a:p>
            <a:r>
              <a:rPr lang="cs-CZ" b="0" i="0" u="none" strike="noStrike" baseline="0" dirty="0">
                <a:solidFill>
                  <a:srgbClr val="000000"/>
                </a:solidFill>
                <a:latin typeface="Times New Roman" panose="02020603050405020304" pitchFamily="18" charset="0"/>
              </a:rPr>
              <a:t>Ke změně koncepce sociálního zabezpečení došlo hned </a:t>
            </a:r>
            <a:r>
              <a:rPr lang="cs-CZ" b="1" i="0" u="none" strike="noStrike" baseline="0" dirty="0">
                <a:solidFill>
                  <a:srgbClr val="000000"/>
                </a:solidFill>
                <a:latin typeface="Times New Roman" panose="02020603050405020304" pitchFamily="18" charset="0"/>
              </a:rPr>
              <a:t>po roce 1948</a:t>
            </a:r>
            <a:r>
              <a:rPr lang="cs-CZ" b="0" i="0" u="none" strike="noStrike" baseline="0" dirty="0">
                <a:solidFill>
                  <a:srgbClr val="000000"/>
                </a:solidFill>
                <a:latin typeface="Times New Roman" panose="02020603050405020304" pitchFamily="18" charset="0"/>
              </a:rPr>
              <a:t>. Starost a péče o znevýhodněné jedince přešla zákonem č. 174/1948 Sb. z obcí na stát a jednotný systém sociálního zabezpečení řešil zákon č. 55/1956 Sb. o sociálním zabezpečení a převedl sociální péči na stát a jeho orgány. Výjimkou státního zabezpečení bylo ústavní zabezpečení, které umožnilo zřizování, provozování a udržování ústavů církvím a dobrovolným organizacím. </a:t>
            </a:r>
          </a:p>
          <a:p>
            <a:r>
              <a:rPr lang="cs-CZ" b="0" i="0" u="none" strike="noStrike" baseline="0" dirty="0">
                <a:solidFill>
                  <a:srgbClr val="000000"/>
                </a:solidFill>
                <a:latin typeface="Times New Roman" panose="02020603050405020304" pitchFamily="18" charset="0"/>
              </a:rPr>
              <a:t>Zákon č. 101/1964 Sb., o sociálním zabezpečení, jeho pátá část je formulována pod názvem </a:t>
            </a:r>
            <a:r>
              <a:rPr lang="cs-CZ" b="1" i="1" u="none" strike="noStrike" baseline="0" dirty="0">
                <a:solidFill>
                  <a:srgbClr val="000000"/>
                </a:solidFill>
                <a:latin typeface="Times New Roman" panose="02020603050405020304" pitchFamily="18" charset="0"/>
              </a:rPr>
              <a:t>Služby sociálního zabezpečení</a:t>
            </a:r>
            <a:r>
              <a:rPr lang="cs-CZ" b="0" i="0" u="none" strike="noStrike" baseline="0" dirty="0">
                <a:solidFill>
                  <a:srgbClr val="000000"/>
                </a:solidFill>
                <a:latin typeface="Times New Roman" panose="02020603050405020304" pitchFamily="18" charset="0"/>
              </a:rPr>
              <a:t>. Byl zaveden pojem </a:t>
            </a:r>
            <a:r>
              <a:rPr lang="cs-CZ" b="0" i="1" u="none" strike="noStrike" baseline="0" dirty="0">
                <a:solidFill>
                  <a:srgbClr val="000000"/>
                </a:solidFill>
                <a:latin typeface="Times New Roman" panose="02020603050405020304" pitchFamily="18" charset="0"/>
              </a:rPr>
              <a:t>občané, kteří potřebují zvláštní pomoc</a:t>
            </a:r>
            <a:r>
              <a:rPr lang="cs-CZ" b="0" i="0" u="none" strike="noStrike" baseline="0" dirty="0">
                <a:solidFill>
                  <a:srgbClr val="000000"/>
                </a:solidFill>
                <a:latin typeface="Times New Roman" panose="02020603050405020304" pitchFamily="18" charset="0"/>
              </a:rPr>
              <a:t>. Sociální péče se poskytovala občanům těžce poškozeným na zdraví, občanům se změněnou pracovní schopností a starým občanům. </a:t>
            </a:r>
          </a:p>
          <a:p>
            <a:r>
              <a:rPr lang="cs-CZ" b="0" i="0" u="none" strike="noStrike" baseline="0" dirty="0">
                <a:solidFill>
                  <a:srgbClr val="000000"/>
                </a:solidFill>
                <a:latin typeface="Times New Roman" panose="02020603050405020304" pitchFamily="18" charset="0"/>
              </a:rPr>
              <a:t>Zákon č. 121/1975 Sb., o sociálním zabezpečení zavádí péči pro cílovou skupinu </a:t>
            </a:r>
            <a:r>
              <a:rPr lang="cs-CZ" b="1" i="1" u="none" strike="noStrike" baseline="0" dirty="0">
                <a:solidFill>
                  <a:srgbClr val="000000"/>
                </a:solidFill>
                <a:latin typeface="Times New Roman" panose="02020603050405020304" pitchFamily="18" charset="0"/>
              </a:rPr>
              <a:t>společensky nepřizpůsobivých občanů</a:t>
            </a:r>
            <a:r>
              <a:rPr lang="cs-CZ" b="0" i="1" u="none" strike="noStrike" baseline="0" dirty="0">
                <a:solidFill>
                  <a:srgbClr val="000000"/>
                </a:solidFill>
                <a:latin typeface="Times New Roman" panose="02020603050405020304" pitchFamily="18" charset="0"/>
              </a:rPr>
              <a:t>.</a:t>
            </a:r>
            <a:r>
              <a:rPr lang="cs-CZ" b="0" i="0" u="none" strike="noStrike" baseline="0" dirty="0">
                <a:solidFill>
                  <a:srgbClr val="000000"/>
                </a:solidFill>
                <a:latin typeface="Times New Roman" panose="02020603050405020304" pitchFamily="18" charset="0"/>
              </a:rPr>
              <a:t> Byla stanovena povinnost zaměstnavatelských organizací přijmout takového občana do práce, pokud jej národní výbor doporučil, a pomáhat mu v zařazení do řádného života. Tento postup sloužil jako prostředek </a:t>
            </a:r>
            <a:r>
              <a:rPr lang="cs-CZ" b="0" i="1" u="none" strike="noStrike" baseline="0" dirty="0">
                <a:solidFill>
                  <a:srgbClr val="000000"/>
                </a:solidFill>
                <a:latin typeface="Times New Roman" panose="02020603050405020304" pitchFamily="18" charset="0"/>
              </a:rPr>
              <a:t>k očištění normalizované společnosti od nevyhovují-cích jedinců a k jejich nápravě v zaměstnání</a:t>
            </a:r>
            <a:r>
              <a:rPr lang="cs-CZ" b="0" i="0" u="none" strike="noStrike" baseline="0" dirty="0">
                <a:solidFill>
                  <a:srgbClr val="000000"/>
                </a:solidFill>
                <a:latin typeface="Times New Roman" panose="02020603050405020304" pitchFamily="18" charset="0"/>
              </a:rPr>
              <a:t>. </a:t>
            </a:r>
            <a:r>
              <a:rPr lang="cs-CZ" b="0" i="1" u="none" strike="noStrike" baseline="0" dirty="0">
                <a:solidFill>
                  <a:srgbClr val="000000"/>
                </a:solidFill>
                <a:latin typeface="Times New Roman" panose="02020603050405020304" pitchFamily="18" charset="0"/>
              </a:rPr>
              <a:t> </a:t>
            </a:r>
            <a:endParaRPr lang="cs-CZ" dirty="0"/>
          </a:p>
        </p:txBody>
      </p:sp>
    </p:spTree>
    <p:extLst>
      <p:ext uri="{BB962C8B-B14F-4D97-AF65-F5344CB8AC3E}">
        <p14:creationId xmlns:p14="http://schemas.microsoft.com/office/powerpoint/2010/main" val="4035847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5218"/>
          </a:xfrm>
        </p:spPr>
        <p:txBody>
          <a:bodyPr/>
          <a:lstStyle/>
          <a:p>
            <a:r>
              <a:rPr lang="cs-CZ" sz="2800" b="1" dirty="0">
                <a:solidFill>
                  <a:srgbClr val="971E39"/>
                </a:solidFill>
                <a:latin typeface="Arial" panose="020B0604020202020204" pitchFamily="34" charset="0"/>
              </a:rPr>
              <a:t>Vznik, vývoj a předmět poradenství v sociálních službách </a:t>
            </a:r>
            <a:endParaRPr lang="cs-CZ" dirty="0"/>
          </a:p>
        </p:txBody>
      </p:sp>
      <p:sp>
        <p:nvSpPr>
          <p:cNvPr id="3" name="Zástupný symbol pro obsah 2"/>
          <p:cNvSpPr>
            <a:spLocks noGrp="1"/>
          </p:cNvSpPr>
          <p:nvPr>
            <p:ph idx="1"/>
          </p:nvPr>
        </p:nvSpPr>
        <p:spPr>
          <a:xfrm>
            <a:off x="578498" y="1321772"/>
            <a:ext cx="10775302" cy="5079028"/>
          </a:xfrm>
        </p:spPr>
        <p:txBody>
          <a:bodyPr>
            <a:normAutofit fontScale="92500" lnSpcReduction="10000"/>
          </a:bodyPr>
          <a:lstStyle/>
          <a:p>
            <a:r>
              <a:rPr lang="cs-CZ" b="0" i="0" u="none" strike="noStrike" baseline="0" dirty="0">
                <a:solidFill>
                  <a:srgbClr val="000000"/>
                </a:solidFill>
                <a:latin typeface="Times New Roman" panose="02020603050405020304" pitchFamily="18" charset="0"/>
              </a:rPr>
              <a:t>Ústavní zařízení zůstávají v </a:t>
            </a:r>
            <a:r>
              <a:rPr lang="cs-CZ" b="1" i="0" u="none" strike="noStrike" baseline="0" dirty="0">
                <a:solidFill>
                  <a:srgbClr val="000000"/>
                </a:solidFill>
                <a:latin typeface="Times New Roman" panose="02020603050405020304" pitchFamily="18" charset="0"/>
              </a:rPr>
              <a:t>druhé polovině dvacátého století </a:t>
            </a:r>
            <a:r>
              <a:rPr lang="cs-CZ" b="0" i="0" u="none" strike="noStrike" baseline="0" dirty="0">
                <a:solidFill>
                  <a:srgbClr val="000000"/>
                </a:solidFill>
                <a:latin typeface="Times New Roman" panose="02020603050405020304" pitchFamily="18" charset="0"/>
              </a:rPr>
              <a:t>velká, obtížně se daří redukovat počty klientů v lůžkových částech, mnohdy se potýkají s nevyhovujícími hygienickými podmínkami. V 60. letech vznikala stacionární zařízení pro seniory, rozšířila se pečovatelská služba, byly podporovány kluby důchodců. Vzniká síť manželských a předmanželských poraden, koncipují se při psychiatrických léčebnách první linky důvěry.</a:t>
            </a:r>
          </a:p>
          <a:p>
            <a:r>
              <a:rPr lang="cs-CZ" b="1" i="0" u="none" strike="noStrike" baseline="0" dirty="0">
                <a:solidFill>
                  <a:srgbClr val="000000"/>
                </a:solidFill>
              </a:rPr>
              <a:t>Zákon č. 100/1988 Sb., o sociálním zabezpečení, v </a:t>
            </a:r>
            <a:r>
              <a:rPr lang="cs-CZ" b="1" i="0" u="none" strike="noStrike" baseline="0" dirty="0">
                <a:solidFill>
                  <a:srgbClr val="000000"/>
                </a:solidFill>
                <a:latin typeface="Times New Roman" panose="02020603050405020304" pitchFamily="18" charset="0"/>
              </a:rPr>
              <a:t>§ 73 je definována sociální péče: </a:t>
            </a:r>
            <a:r>
              <a:rPr lang="cs-CZ" b="0" i="1" u="none" strike="noStrike" baseline="0" dirty="0">
                <a:solidFill>
                  <a:srgbClr val="000000"/>
                </a:solidFill>
                <a:latin typeface="Times New Roman" panose="02020603050405020304" pitchFamily="18" charset="0"/>
              </a:rPr>
              <a:t>Sociální péčí zajišťuje stát pomoc občanům, jejichž životní potřeby nejsou dostatečně zabezpečeny příjmy z pracovní činnosti, dávkami důchodového nebo nemocenského zabezpečení, příp. jinými příjmy, a občanům, kteří ji potřebují </a:t>
            </a:r>
            <a:r>
              <a:rPr lang="cs-CZ" b="0" i="1" u="none" strike="noStrike" baseline="0" dirty="0" err="1">
                <a:solidFill>
                  <a:srgbClr val="000000"/>
                </a:solidFill>
                <a:latin typeface="Times New Roman" panose="02020603050405020304" pitchFamily="18" charset="0"/>
              </a:rPr>
              <a:t>vzhle</a:t>
            </a:r>
            <a:r>
              <a:rPr lang="cs-CZ" b="0" i="1" u="none" strike="noStrike" baseline="0" dirty="0">
                <a:solidFill>
                  <a:srgbClr val="000000"/>
                </a:solidFill>
                <a:latin typeface="Times New Roman" panose="02020603050405020304" pitchFamily="18" charset="0"/>
              </a:rPr>
              <a:t>-dem ke svému zdravotnímu stavu nebo věku, anebo kteří bez pomoci společnosti nemohou překonat obtížnou životní situaci nebo nepříznivé životní poměry</a:t>
            </a:r>
            <a:r>
              <a:rPr lang="cs-CZ" b="0" i="0" u="none" strike="noStrike" baseline="0" dirty="0">
                <a:solidFill>
                  <a:srgbClr val="000000"/>
                </a:solidFill>
                <a:latin typeface="Times New Roman" panose="02020603050405020304" pitchFamily="18" charset="0"/>
              </a:rPr>
              <a:t>. Koncepce sociální péče a sociálních služeb zůstala ve všech jmenovaných zákonech stejná až do roku 1989. </a:t>
            </a:r>
          </a:p>
          <a:p>
            <a:endParaRPr lang="cs-CZ" dirty="0">
              <a:solidFill>
                <a:srgbClr val="000000"/>
              </a:solidFill>
              <a:latin typeface="Times New Roman" panose="02020603050405020304" pitchFamily="18" charset="0"/>
            </a:endParaRPr>
          </a:p>
          <a:p>
            <a:endParaRPr lang="cs-CZ" dirty="0"/>
          </a:p>
        </p:txBody>
      </p:sp>
    </p:spTree>
    <p:extLst>
      <p:ext uri="{BB962C8B-B14F-4D97-AF65-F5344CB8AC3E}">
        <p14:creationId xmlns:p14="http://schemas.microsoft.com/office/powerpoint/2010/main" val="223241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10532"/>
          </a:xfrm>
        </p:spPr>
        <p:txBody>
          <a:bodyPr/>
          <a:lstStyle/>
          <a:p>
            <a:r>
              <a:rPr lang="cs-CZ" sz="2800" b="1" dirty="0">
                <a:solidFill>
                  <a:srgbClr val="971E39"/>
                </a:solidFill>
                <a:latin typeface="Arial" panose="020B0604020202020204" pitchFamily="34" charset="0"/>
              </a:rPr>
              <a:t>Vznik, vývoj a předmět poradenství v sociálních službách </a:t>
            </a:r>
            <a:endParaRPr lang="cs-CZ" dirty="0"/>
          </a:p>
        </p:txBody>
      </p:sp>
      <p:sp>
        <p:nvSpPr>
          <p:cNvPr id="3" name="Zástupný symbol pro obsah 2"/>
          <p:cNvSpPr>
            <a:spLocks noGrp="1"/>
          </p:cNvSpPr>
          <p:nvPr>
            <p:ph idx="1"/>
          </p:nvPr>
        </p:nvSpPr>
        <p:spPr>
          <a:xfrm>
            <a:off x="513184" y="1247127"/>
            <a:ext cx="10719318" cy="5163004"/>
          </a:xfrm>
        </p:spPr>
        <p:txBody>
          <a:bodyPr>
            <a:normAutofit fontScale="92500" lnSpcReduction="10000"/>
          </a:bodyPr>
          <a:lstStyle/>
          <a:p>
            <a:pPr algn="just"/>
            <a:r>
              <a:rPr lang="cs-CZ" b="0" i="0" u="none" strike="noStrike" baseline="0" dirty="0">
                <a:solidFill>
                  <a:srgbClr val="000000"/>
                </a:solidFill>
                <a:latin typeface="Times New Roman" panose="02020603050405020304" pitchFamily="18" charset="0"/>
              </a:rPr>
              <a:t>Po roce 1989 došlo k velkému nárůstu počtu nestátních neziskových organizací, které začaly poskytovat sociální služby. Vzhledem k nedostatečné právní úpravě byla většina těchto organizací zřizována jako </a:t>
            </a:r>
            <a:r>
              <a:rPr lang="cs-CZ" b="1" i="0" u="none" strike="noStrike" baseline="0" dirty="0">
                <a:solidFill>
                  <a:srgbClr val="000000"/>
                </a:solidFill>
                <a:latin typeface="Times New Roman" panose="02020603050405020304" pitchFamily="18" charset="0"/>
              </a:rPr>
              <a:t>občanská sdružení</a:t>
            </a:r>
            <a:r>
              <a:rPr lang="cs-CZ" b="0" i="0" u="none" strike="noStrike" baseline="0" dirty="0">
                <a:solidFill>
                  <a:srgbClr val="000000"/>
                </a:solidFill>
                <a:latin typeface="Times New Roman" panose="02020603050405020304" pitchFamily="18" charset="0"/>
              </a:rPr>
              <a:t> podle zákona č. 83/1990 Sb., o sdružování občanů. Občanská sdružení preferovala poskytování služeb neústavního charakteru. </a:t>
            </a:r>
            <a:r>
              <a:rPr lang="cs-CZ" b="0" i="1" u="none" strike="noStrike" baseline="0" dirty="0">
                <a:solidFill>
                  <a:srgbClr val="000000"/>
                </a:solidFill>
                <a:latin typeface="Times New Roman" panose="02020603050405020304" pitchFamily="18" charset="0"/>
              </a:rPr>
              <a:t>Podle znění tohoto zákona nebyly rozlišeny subjekty, které poskytují služby veřejnosti od stejně zainteresovaných subjektů sloužící jen sobě samým. Občanské sdružení se nemuselo nikomu odpovídat nejen za své aktivity, kvalitu poskytovaných služeb, ale nemusela si dokonce provádět audit svého hospodaření. Pracovníci zaměstnaní v těchto sdruženích nemuseli mít odpovídající odbornou kvalifikaci, a nebyla ani formulována metodika jejich práce.</a:t>
            </a:r>
          </a:p>
          <a:p>
            <a:pPr algn="just"/>
            <a:r>
              <a:rPr lang="cs-CZ" b="0" i="1" u="none" strike="noStrike" baseline="0" dirty="0">
                <a:solidFill>
                  <a:srgbClr val="000000"/>
                </a:solidFill>
                <a:latin typeface="Times New Roman" panose="02020603050405020304" pitchFamily="18" charset="0"/>
              </a:rPr>
              <a:t> </a:t>
            </a:r>
            <a:r>
              <a:rPr lang="cs-CZ" b="0" i="0" u="none" strike="noStrike" baseline="0" dirty="0">
                <a:solidFill>
                  <a:srgbClr val="000000"/>
                </a:solidFill>
                <a:latin typeface="Times New Roman" panose="02020603050405020304" pitchFamily="18" charset="0"/>
              </a:rPr>
              <a:t>Církevní organizace začaly po roce 1989 výrazně poskytovat sociální služby, ale spíše v ústavních zařízeních (domovy důchodců, hospice, azyly pro bezdomovce a pro matky s dětmi). </a:t>
            </a:r>
            <a:endParaRPr lang="cs-CZ" dirty="0"/>
          </a:p>
        </p:txBody>
      </p:sp>
    </p:spTree>
    <p:extLst>
      <p:ext uri="{BB962C8B-B14F-4D97-AF65-F5344CB8AC3E}">
        <p14:creationId xmlns:p14="http://schemas.microsoft.com/office/powerpoint/2010/main" val="1519346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26557"/>
          </a:xfrm>
        </p:spPr>
        <p:txBody>
          <a:bodyPr/>
          <a:lstStyle/>
          <a:p>
            <a:r>
              <a:rPr lang="cs-CZ" sz="2800" b="1" dirty="0">
                <a:solidFill>
                  <a:srgbClr val="971E39"/>
                </a:solidFill>
                <a:latin typeface="Arial" panose="020B0604020202020204" pitchFamily="34" charset="0"/>
              </a:rPr>
              <a:t>Vznik, vývoj a předmět poradenství v sociálních službách </a:t>
            </a:r>
            <a:endParaRPr lang="cs-CZ" dirty="0"/>
          </a:p>
        </p:txBody>
      </p:sp>
      <p:sp>
        <p:nvSpPr>
          <p:cNvPr id="3" name="Zástupný symbol pro obsah 2"/>
          <p:cNvSpPr>
            <a:spLocks noGrp="1"/>
          </p:cNvSpPr>
          <p:nvPr>
            <p:ph idx="1"/>
          </p:nvPr>
        </p:nvSpPr>
        <p:spPr>
          <a:xfrm>
            <a:off x="550506" y="1303110"/>
            <a:ext cx="10773747" cy="5125682"/>
          </a:xfrm>
        </p:spPr>
        <p:txBody>
          <a:bodyPr>
            <a:normAutofit fontScale="77500" lnSpcReduction="20000"/>
          </a:bodyPr>
          <a:lstStyle/>
          <a:p>
            <a:r>
              <a:rPr lang="cs-CZ" b="0" i="0" u="none" strike="noStrike" baseline="0" dirty="0">
                <a:solidFill>
                  <a:srgbClr val="000000"/>
                </a:solidFill>
                <a:latin typeface="Times New Roman" panose="02020603050405020304" pitchFamily="18" charset="0"/>
              </a:rPr>
              <a:t>Co se týká </a:t>
            </a:r>
            <a:r>
              <a:rPr lang="cs-CZ" b="1" i="0" u="none" strike="noStrike" baseline="0" dirty="0">
                <a:solidFill>
                  <a:srgbClr val="000000"/>
                </a:solidFill>
                <a:latin typeface="Times New Roman" panose="02020603050405020304" pitchFamily="18" charset="0"/>
              </a:rPr>
              <a:t>získávání finančních prostředků</a:t>
            </a:r>
            <a:r>
              <a:rPr lang="cs-CZ" b="0" i="0" u="none" strike="noStrike" baseline="0" dirty="0">
                <a:solidFill>
                  <a:srgbClr val="000000"/>
                </a:solidFill>
                <a:latin typeface="Times New Roman" panose="02020603050405020304" pitchFamily="18" charset="0"/>
              </a:rPr>
              <a:t>, byli nestátní poskytovatelé sociálních služeb závislí na finančních zdrojích, které stát přiděloval na základě dotací, ale pouze </a:t>
            </a:r>
            <a:r>
              <a:rPr lang="cs-CZ" b="1" i="0" u="none" strike="noStrike" baseline="0" dirty="0">
                <a:solidFill>
                  <a:srgbClr val="000000"/>
                </a:solidFill>
                <a:latin typeface="Times New Roman" panose="02020603050405020304" pitchFamily="18" charset="0"/>
              </a:rPr>
              <a:t>na rok</a:t>
            </a:r>
            <a:r>
              <a:rPr lang="cs-CZ" b="0" i="0" u="none" strike="noStrike" baseline="0" dirty="0">
                <a:solidFill>
                  <a:srgbClr val="000000"/>
                </a:solidFill>
                <a:latin typeface="Times New Roman" panose="02020603050405020304" pitchFamily="18" charset="0"/>
              </a:rPr>
              <a:t>. </a:t>
            </a:r>
          </a:p>
          <a:p>
            <a:r>
              <a:rPr lang="cs-CZ" b="0" u="none" strike="noStrike" baseline="0" dirty="0">
                <a:solidFill>
                  <a:srgbClr val="000000"/>
                </a:solidFill>
                <a:latin typeface="Times New Roman" panose="02020603050405020304" pitchFamily="18" charset="0"/>
              </a:rPr>
              <a:t>Zásadní problémy dosavadní legislativy sociálních služeb byly následující: </a:t>
            </a:r>
          </a:p>
          <a:p>
            <a:pPr>
              <a:buFont typeface="Wingdings" panose="05000000000000000000" pitchFamily="2" charset="2"/>
              <a:buChar char="Ø"/>
            </a:pPr>
            <a:r>
              <a:rPr lang="cs-CZ" b="0" u="none" strike="noStrike" baseline="0" dirty="0">
                <a:solidFill>
                  <a:srgbClr val="000000"/>
                </a:solidFill>
                <a:latin typeface="Times New Roman" panose="02020603050405020304" pitchFamily="18" charset="0"/>
              </a:rPr>
              <a:t>Veškerá kompetence v oblasti sociální péče byla v rukou státu. </a:t>
            </a:r>
          </a:p>
          <a:p>
            <a:pPr>
              <a:buFont typeface="Wingdings" panose="05000000000000000000" pitchFamily="2" charset="2"/>
              <a:buChar char="Ø"/>
            </a:pPr>
            <a:r>
              <a:rPr lang="cs-CZ" b="0" u="none" strike="noStrike" baseline="0" dirty="0">
                <a:solidFill>
                  <a:srgbClr val="000000"/>
                </a:solidFill>
                <a:latin typeface="Times New Roman" panose="02020603050405020304" pitchFamily="18" charset="0"/>
              </a:rPr>
              <a:t>Kompetence týkající se sociálních služeb byly po zrušení okresních úřadů převedeny na kraje a obce s rozšířenou působností. </a:t>
            </a:r>
          </a:p>
          <a:p>
            <a:pPr>
              <a:buFont typeface="Wingdings" panose="05000000000000000000" pitchFamily="2" charset="2"/>
              <a:buChar char="Ø"/>
            </a:pPr>
            <a:r>
              <a:rPr lang="cs-CZ" b="0" u="none" strike="noStrike" baseline="0" dirty="0">
                <a:solidFill>
                  <a:srgbClr val="000000"/>
                </a:solidFill>
                <a:latin typeface="Times New Roman" panose="02020603050405020304" pitchFamily="18" charset="0"/>
              </a:rPr>
              <a:t>Občan byl pasivním příjemcem sociální služby. </a:t>
            </a:r>
          </a:p>
          <a:p>
            <a:pPr>
              <a:buFont typeface="Wingdings" panose="05000000000000000000" pitchFamily="2" charset="2"/>
              <a:buChar char="Ø"/>
            </a:pPr>
            <a:r>
              <a:rPr lang="cs-CZ" b="0" u="none" strike="noStrike" baseline="0" dirty="0">
                <a:solidFill>
                  <a:srgbClr val="000000"/>
                </a:solidFill>
                <a:latin typeface="Times New Roman" panose="02020603050405020304" pitchFamily="18" charset="0"/>
              </a:rPr>
              <a:t>Uniformita sociální péče neodpovídala individuálním potřebám. Kdo chtěl nárokovat nějakou dávku či službu, musel odpovídat nějaké stanovené skupině: rodina s dětmi, občan těžce zdravotně postižený, senior, občané, kteří potřebují zvláštní pomoc, občané společensky nepřizpůsobení. </a:t>
            </a:r>
          </a:p>
          <a:p>
            <a:r>
              <a:rPr lang="cs-CZ" b="0" u="none" strike="noStrike" baseline="0" dirty="0">
                <a:solidFill>
                  <a:srgbClr val="000000"/>
                </a:solidFill>
                <a:latin typeface="Times New Roman" panose="02020603050405020304" pitchFamily="18" charset="0"/>
              </a:rPr>
              <a:t>V průběhu 90. let docházelo k požadavkům na nové sociální služby, ale legislativní úprava vymezovala jen následující: </a:t>
            </a:r>
            <a:r>
              <a:rPr lang="cs-CZ" b="1" u="none" strike="noStrike" baseline="0" dirty="0">
                <a:solidFill>
                  <a:srgbClr val="000000"/>
                </a:solidFill>
                <a:latin typeface="Times New Roman" panose="02020603050405020304" pitchFamily="18" charset="0"/>
              </a:rPr>
              <a:t>poradenské služby, ústavní sociální péči, stravování, kulturní a rekreační péči. </a:t>
            </a:r>
          </a:p>
          <a:p>
            <a:r>
              <a:rPr lang="cs-CZ" b="0" u="none" strike="noStrike" baseline="0" dirty="0">
                <a:solidFill>
                  <a:srgbClr val="000000"/>
                </a:solidFill>
                <a:latin typeface="Times New Roman" panose="02020603050405020304" pitchFamily="18" charset="0"/>
              </a:rPr>
              <a:t>Nabídka sociálních služeb byla malá a orientovaná na ústavní péči. Služby terénního a komunitního typu začaly poskytovat až nestátní subjekty po roce 1989. </a:t>
            </a:r>
            <a:endParaRPr lang="cs-CZ" dirty="0"/>
          </a:p>
        </p:txBody>
      </p:sp>
    </p:spTree>
    <p:extLst>
      <p:ext uri="{BB962C8B-B14F-4D97-AF65-F5344CB8AC3E}">
        <p14:creationId xmlns:p14="http://schemas.microsoft.com/office/powerpoint/2010/main" val="1885905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63879"/>
          </a:xfrm>
        </p:spPr>
        <p:txBody>
          <a:bodyPr/>
          <a:lstStyle/>
          <a:p>
            <a:r>
              <a:rPr lang="cs-CZ" sz="2800" b="1" dirty="0">
                <a:solidFill>
                  <a:srgbClr val="971E39"/>
                </a:solidFill>
                <a:latin typeface="Arial" panose="020B0604020202020204" pitchFamily="34" charset="0"/>
              </a:rPr>
              <a:t>Vznik, vývoj a předmět poradenství v sociálních službách </a:t>
            </a:r>
            <a:endParaRPr lang="cs-CZ" dirty="0"/>
          </a:p>
        </p:txBody>
      </p:sp>
      <p:sp>
        <p:nvSpPr>
          <p:cNvPr id="3" name="Zástupný symbol pro obsah 2"/>
          <p:cNvSpPr>
            <a:spLocks noGrp="1"/>
          </p:cNvSpPr>
          <p:nvPr>
            <p:ph idx="1"/>
          </p:nvPr>
        </p:nvSpPr>
        <p:spPr>
          <a:xfrm>
            <a:off x="838200" y="1219135"/>
            <a:ext cx="10542037" cy="5079028"/>
          </a:xfrm>
        </p:spPr>
        <p:txBody>
          <a:bodyPr>
            <a:normAutofit fontScale="92500" lnSpcReduction="20000"/>
          </a:bodyPr>
          <a:lstStyle/>
          <a:p>
            <a:r>
              <a:rPr lang="cs-CZ" dirty="0"/>
              <a:t>Zákon o sociálních službách </a:t>
            </a:r>
          </a:p>
          <a:p>
            <a:pPr marL="0" indent="0" algn="just">
              <a:buNone/>
            </a:pPr>
            <a:r>
              <a:rPr lang="cs-CZ" b="1" dirty="0"/>
              <a:t>Zákon č. 108/2006 Sb</a:t>
            </a:r>
            <a:r>
              <a:rPr lang="cs-CZ" dirty="0"/>
              <a:t>., o sociálních službách, upravuje nejen podmínky, za kterých je poskytována pomoc a podpora osobám v nepříznivé životní situaci, ale i výkon veřejné správy v oblasti sociálních služeb, inspekci poskytování služeb a předpoklady pro výkon činnosti v sociálních službách.</a:t>
            </a:r>
          </a:p>
          <a:p>
            <a:pPr algn="just"/>
            <a:r>
              <a:rPr lang="cs-CZ" dirty="0"/>
              <a:t>Sociální služby se skládají ze </a:t>
            </a:r>
            <a:r>
              <a:rPr lang="cs-CZ" b="1" dirty="0"/>
              <a:t>sociálního poradenství, služeb sociální péče a služeb sociální prevence. </a:t>
            </a:r>
            <a:r>
              <a:rPr lang="cs-CZ" dirty="0"/>
              <a:t>Zákon jednotlivé druhy služeb definuje a upravuje podmínky, za kterých jsou poskytovány.</a:t>
            </a:r>
          </a:p>
          <a:p>
            <a:pPr algn="just"/>
            <a:r>
              <a:rPr lang="cs-CZ" dirty="0"/>
              <a:t>Dále zákon definuje, jakým způsobem probíhá </a:t>
            </a:r>
            <a:r>
              <a:rPr lang="cs-CZ" b="1" dirty="0"/>
              <a:t>inspekce poskytování sociálních služeb a jejich financování. </a:t>
            </a:r>
            <a:r>
              <a:rPr lang="cs-CZ" dirty="0"/>
              <a:t>Určuje, která chování lze označit jako přestupky proti zákonné úpravě.</a:t>
            </a:r>
          </a:p>
          <a:p>
            <a:pPr algn="just"/>
            <a:r>
              <a:rPr lang="cs-CZ" dirty="0"/>
              <a:t>Věnuje se také tomu, jaké </a:t>
            </a:r>
            <a:r>
              <a:rPr lang="cs-CZ" b="1" dirty="0"/>
              <a:t>předpoklady a vzdělání má mít sociální pracovník </a:t>
            </a:r>
            <a:r>
              <a:rPr lang="cs-CZ" dirty="0"/>
              <a:t>pro výkon svého povolání, jaké jsou předpoklady pro výkon činnosti v sociálních službách a jak probíhá akreditace vzdělávacích zařízení a programů pro sociální pracovníky.</a:t>
            </a:r>
          </a:p>
          <a:p>
            <a:pPr marL="0" indent="0">
              <a:buNone/>
            </a:pPr>
            <a:endParaRPr lang="cs-CZ" dirty="0"/>
          </a:p>
        </p:txBody>
      </p:sp>
    </p:spTree>
    <p:extLst>
      <p:ext uri="{BB962C8B-B14F-4D97-AF65-F5344CB8AC3E}">
        <p14:creationId xmlns:p14="http://schemas.microsoft.com/office/powerpoint/2010/main" val="2888362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63879"/>
          </a:xfrm>
        </p:spPr>
        <p:txBody>
          <a:bodyPr/>
          <a:lstStyle/>
          <a:p>
            <a:r>
              <a:rPr lang="cs-CZ" sz="2800" b="1" dirty="0">
                <a:solidFill>
                  <a:srgbClr val="971E39"/>
                </a:solidFill>
                <a:latin typeface="Arial" panose="020B0604020202020204" pitchFamily="34" charset="0"/>
              </a:rPr>
              <a:t>Základní sociální poradenství v sociálních službách</a:t>
            </a:r>
            <a:endParaRPr lang="cs-CZ" dirty="0"/>
          </a:p>
        </p:txBody>
      </p:sp>
      <p:sp>
        <p:nvSpPr>
          <p:cNvPr id="3" name="Zástupný symbol pro obsah 2"/>
          <p:cNvSpPr>
            <a:spLocks noGrp="1"/>
          </p:cNvSpPr>
          <p:nvPr>
            <p:ph idx="1"/>
          </p:nvPr>
        </p:nvSpPr>
        <p:spPr>
          <a:xfrm>
            <a:off x="615820" y="1129003"/>
            <a:ext cx="10737980" cy="5402425"/>
          </a:xfrm>
        </p:spPr>
        <p:txBody>
          <a:bodyPr>
            <a:normAutofit fontScale="77500" lnSpcReduction="20000"/>
          </a:bodyPr>
          <a:lstStyle/>
          <a:p>
            <a:pPr marL="0" indent="0">
              <a:buNone/>
            </a:pPr>
            <a:r>
              <a:rPr lang="cs-CZ" i="0" u="none" strike="noStrike" baseline="0" dirty="0">
                <a:latin typeface="Times New Roman" panose="02020603050405020304" pitchFamily="18" charset="0"/>
              </a:rPr>
              <a:t>Základní sociální poradenství</a:t>
            </a:r>
            <a:r>
              <a:rPr lang="cs-CZ" b="1" i="0" u="none" strike="noStrike" baseline="0" dirty="0">
                <a:latin typeface="Times New Roman" panose="02020603050405020304" pitchFamily="18" charset="0"/>
              </a:rPr>
              <a:t> </a:t>
            </a:r>
            <a:r>
              <a:rPr lang="cs-CZ" b="0" i="0" u="none" strike="noStrike" baseline="0" dirty="0">
                <a:solidFill>
                  <a:srgbClr val="000000"/>
                </a:solidFill>
                <a:latin typeface="Times New Roman" panose="02020603050405020304" pitchFamily="18" charset="0"/>
              </a:rPr>
              <a:t>poskytuje osobám potřebné informace přispívající k řešení jejich nepříznivé sociální situace.</a:t>
            </a:r>
          </a:p>
          <a:p>
            <a:r>
              <a:rPr lang="cs-CZ" b="1" i="0" u="none" strike="noStrike" baseline="0" dirty="0">
                <a:solidFill>
                  <a:srgbClr val="000000"/>
                </a:solidFill>
                <a:latin typeface="Times New Roman" panose="02020603050405020304" pitchFamily="18" charset="0"/>
              </a:rPr>
              <a:t>Úkony směřující k řešení nepříznivé sociální situace</a:t>
            </a:r>
            <a:r>
              <a:rPr lang="cs-CZ" b="0" i="0" u="none" strike="noStrike" baseline="0" dirty="0">
                <a:solidFill>
                  <a:srgbClr val="000000"/>
                </a:solidFill>
                <a:latin typeface="Times New Roman" panose="02020603050405020304" pitchFamily="18" charset="0"/>
              </a:rPr>
              <a:t>, informuje o návazných a alter-nativních sociálních službách a jiných formách pomoci. Základními činnostmi jsou:</a:t>
            </a:r>
          </a:p>
          <a:p>
            <a:pPr>
              <a:buFont typeface="Wingdings" panose="05000000000000000000" pitchFamily="2" charset="2"/>
              <a:buChar char="Ø"/>
            </a:pPr>
            <a:r>
              <a:rPr lang="cs-CZ" b="1" i="1" u="none" strike="noStrike" baseline="0" dirty="0">
                <a:solidFill>
                  <a:srgbClr val="000000"/>
                </a:solidFill>
                <a:latin typeface="Times New Roman" panose="02020603050405020304" pitchFamily="18" charset="0"/>
              </a:rPr>
              <a:t>Sociálně terapeutické činnosti </a:t>
            </a:r>
            <a:r>
              <a:rPr lang="cs-CZ" b="0" i="0" u="none" strike="noStrike" baseline="0" dirty="0">
                <a:solidFill>
                  <a:srgbClr val="000000"/>
                </a:solidFill>
                <a:latin typeface="Times New Roman" panose="02020603050405020304" pitchFamily="18" charset="0"/>
              </a:rPr>
              <a:t>– psychologické, sociální a právní poradenství, poradenství o možnosti vzdělávání.</a:t>
            </a:r>
          </a:p>
          <a:p>
            <a:pPr>
              <a:buFont typeface="Wingdings" panose="05000000000000000000" pitchFamily="2" charset="2"/>
              <a:buChar char="Ø"/>
            </a:pPr>
            <a:r>
              <a:rPr lang="cs-CZ" b="1" i="1" u="none" strike="noStrike" baseline="0" dirty="0">
                <a:solidFill>
                  <a:srgbClr val="000000"/>
                </a:solidFill>
                <a:latin typeface="Times New Roman" panose="02020603050405020304" pitchFamily="18" charset="0"/>
              </a:rPr>
              <a:t>Pomoc při uplatňování práv, oprávněných zájmů a při obstarávání osobních záležitostí </a:t>
            </a:r>
            <a:r>
              <a:rPr lang="cs-CZ" b="0" i="0" u="none" strike="noStrike" baseline="0" dirty="0">
                <a:solidFill>
                  <a:srgbClr val="000000"/>
                </a:solidFill>
                <a:latin typeface="Times New Roman" panose="02020603050405020304" pitchFamily="18" charset="0"/>
              </a:rPr>
              <a:t>– pomoc při vyřizování běžných záležitostí, pomoc při obnovení nebo upevnění kontaktu s přirozeným sociálním prostředím</a:t>
            </a:r>
            <a:r>
              <a:rPr lang="cs-CZ" sz="2000" b="0" i="0" u="none" strike="noStrike" baseline="0" dirty="0">
                <a:solidFill>
                  <a:srgbClr val="000000"/>
                </a:solidFill>
                <a:latin typeface="Times New Roman" panose="02020603050405020304" pitchFamily="18" charset="0"/>
              </a:rPr>
              <a:t>. </a:t>
            </a:r>
          </a:p>
          <a:p>
            <a:r>
              <a:rPr lang="cs-CZ" b="1" i="0" u="none" strike="noStrike" baseline="0" dirty="0">
                <a:solidFill>
                  <a:srgbClr val="000000"/>
                </a:solidFill>
                <a:latin typeface="Times New Roman" panose="02020603050405020304" pitchFamily="18" charset="0"/>
              </a:rPr>
              <a:t>Úkony směřující k informacím </a:t>
            </a:r>
            <a:r>
              <a:rPr lang="cs-CZ" b="0" i="0" u="none" strike="noStrike" baseline="0" dirty="0">
                <a:solidFill>
                  <a:srgbClr val="000000"/>
                </a:solidFill>
                <a:latin typeface="Times New Roman" panose="02020603050405020304" pitchFamily="18" charset="0"/>
              </a:rPr>
              <a:t>o možnostech využívání běžně dostupných zdrojů pro zabránění sociálnímu vyloučení a vzniku závislosti na sociální službě, informuje o možnostech podpory členů rodiny v případech, kdy se spolupodílejí na péči o osobu blízkou. Zásadami poskytování jsou </a:t>
            </a:r>
            <a:r>
              <a:rPr lang="cs-CZ" b="0" i="1" u="none" strike="noStrike" baseline="0" dirty="0">
                <a:solidFill>
                  <a:srgbClr val="000000"/>
                </a:solidFill>
                <a:latin typeface="Times New Roman" panose="02020603050405020304" pitchFamily="18" charset="0"/>
              </a:rPr>
              <a:t>bezplatnost, diskrétnost, nestrannost, nezávislost </a:t>
            </a:r>
            <a:r>
              <a:rPr lang="cs-CZ" b="0" i="0" u="none" strike="noStrike" baseline="0" dirty="0">
                <a:solidFill>
                  <a:srgbClr val="000000"/>
                </a:solidFill>
                <a:latin typeface="Times New Roman" panose="02020603050405020304" pitchFamily="18" charset="0"/>
              </a:rPr>
              <a:t>a </a:t>
            </a:r>
            <a:r>
              <a:rPr lang="cs-CZ" b="0" i="1" u="none" strike="noStrike" baseline="0" dirty="0">
                <a:solidFill>
                  <a:srgbClr val="000000"/>
                </a:solidFill>
                <a:latin typeface="Times New Roman" panose="02020603050405020304" pitchFamily="18" charset="0"/>
              </a:rPr>
              <a:t>dodržování práv klientů</a:t>
            </a:r>
            <a:r>
              <a:rPr lang="cs-CZ" b="0" i="0" u="none" strike="noStrike" baseline="0" dirty="0">
                <a:solidFill>
                  <a:srgbClr val="000000"/>
                </a:solidFill>
                <a:latin typeface="Times New Roman" panose="02020603050405020304" pitchFamily="18" charset="0"/>
              </a:rPr>
              <a:t>. </a:t>
            </a:r>
          </a:p>
          <a:p>
            <a:r>
              <a:rPr lang="cs-CZ" b="1" i="0" u="none" strike="noStrike" baseline="0" dirty="0">
                <a:solidFill>
                  <a:srgbClr val="000000"/>
                </a:solidFill>
                <a:latin typeface="Times New Roman" panose="02020603050405020304" pitchFamily="18" charset="0"/>
              </a:rPr>
              <a:t>Základní činnosti kontaktu se společenským prostředím </a:t>
            </a:r>
            <a:r>
              <a:rPr lang="cs-CZ" b="0" i="0" u="none" strike="noStrike" baseline="0" dirty="0">
                <a:solidFill>
                  <a:srgbClr val="000000"/>
                </a:solidFill>
                <a:latin typeface="Times New Roman" panose="02020603050405020304" pitchFamily="18" charset="0"/>
              </a:rPr>
              <a:t>a zprostředkování navazujících služeb. Zásadami poskytování jsou </a:t>
            </a:r>
            <a:r>
              <a:rPr lang="cs-CZ" b="0" i="1" u="none" strike="noStrike" baseline="0" dirty="0">
                <a:solidFill>
                  <a:srgbClr val="000000"/>
                </a:solidFill>
                <a:latin typeface="Times New Roman" panose="02020603050405020304" pitchFamily="18" charset="0"/>
              </a:rPr>
              <a:t>respekt k rozhodnutí klienta, konkrétní služby pro konkrétního klienta, služby se přizpůsobují potřebám klientů </a:t>
            </a:r>
            <a:r>
              <a:rPr lang="cs-CZ" b="0" i="0" u="none" strike="noStrike" baseline="0" dirty="0">
                <a:solidFill>
                  <a:srgbClr val="000000"/>
                </a:solidFill>
                <a:latin typeface="Times New Roman" panose="02020603050405020304" pitchFamily="18" charset="0"/>
              </a:rPr>
              <a:t>a </a:t>
            </a:r>
            <a:r>
              <a:rPr lang="cs-CZ" b="0" i="1" u="none" strike="noStrike" baseline="0" dirty="0">
                <a:solidFill>
                  <a:srgbClr val="000000"/>
                </a:solidFill>
                <a:latin typeface="Times New Roman" panose="02020603050405020304" pitchFamily="18" charset="0"/>
              </a:rPr>
              <a:t>nahlíží se na souvislosti celkové situace klienta. </a:t>
            </a:r>
            <a:endParaRPr lang="cs-CZ" b="0" i="0" u="none" strike="noStrike" baseline="0" dirty="0">
              <a:solidFill>
                <a:srgbClr val="000000"/>
              </a:solidFill>
              <a:latin typeface="Times New Roman" panose="02020603050405020304" pitchFamily="18" charset="0"/>
            </a:endParaRPr>
          </a:p>
          <a:p>
            <a:endParaRPr lang="cs-CZ" dirty="0"/>
          </a:p>
        </p:txBody>
      </p:sp>
    </p:spTree>
    <p:extLst>
      <p:ext uri="{BB962C8B-B14F-4D97-AF65-F5344CB8AC3E}">
        <p14:creationId xmlns:p14="http://schemas.microsoft.com/office/powerpoint/2010/main" val="2657269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82540"/>
          </a:xfrm>
        </p:spPr>
        <p:txBody>
          <a:bodyPr/>
          <a:lstStyle/>
          <a:p>
            <a:r>
              <a:rPr lang="cs-CZ" sz="2800" b="1" dirty="0">
                <a:solidFill>
                  <a:srgbClr val="971E39"/>
                </a:solidFill>
                <a:latin typeface="Arial" panose="020B0604020202020204" pitchFamily="34" charset="0"/>
              </a:rPr>
              <a:t>Odborné sociální poradenství v sociálních službách</a:t>
            </a:r>
            <a:endParaRPr lang="cs-CZ" dirty="0"/>
          </a:p>
        </p:txBody>
      </p:sp>
      <p:sp>
        <p:nvSpPr>
          <p:cNvPr id="3" name="Zástupný symbol pro obsah 2"/>
          <p:cNvSpPr>
            <a:spLocks noGrp="1"/>
          </p:cNvSpPr>
          <p:nvPr>
            <p:ph idx="1"/>
          </p:nvPr>
        </p:nvSpPr>
        <p:spPr>
          <a:xfrm>
            <a:off x="569167" y="1340432"/>
            <a:ext cx="10598021" cy="5246979"/>
          </a:xfrm>
        </p:spPr>
        <p:txBody>
          <a:bodyPr>
            <a:normAutofit fontScale="92500" lnSpcReduction="10000"/>
          </a:bodyPr>
          <a:lstStyle/>
          <a:p>
            <a:pPr marL="0" indent="0">
              <a:buNone/>
            </a:pPr>
            <a:r>
              <a:rPr lang="cs-CZ" i="0" u="none" strike="noStrike" baseline="0" dirty="0">
                <a:solidFill>
                  <a:srgbClr val="000000"/>
                </a:solidFill>
                <a:latin typeface="Times New Roman" panose="02020603050405020304" pitchFamily="18" charset="0"/>
              </a:rPr>
              <a:t>Odborné sociální poradenství </a:t>
            </a:r>
            <a:r>
              <a:rPr lang="cs-CZ" b="0" i="0" u="none" strike="noStrike" baseline="0" dirty="0">
                <a:solidFill>
                  <a:srgbClr val="000000"/>
                </a:solidFill>
                <a:latin typeface="Times New Roman" panose="02020603050405020304" pitchFamily="18" charset="0"/>
              </a:rPr>
              <a:t>se zaměřuje na potřeby jednotlivých sociálních skupin osob v občanských poradnách, manželských a rodinných poradnách, v poradnách pro oběti trestných činů a domácího násilí. </a:t>
            </a:r>
          </a:p>
          <a:p>
            <a:r>
              <a:rPr lang="cs-CZ" b="1" i="0" u="none" strike="noStrike" baseline="0" dirty="0">
                <a:solidFill>
                  <a:srgbClr val="000000"/>
                </a:solidFill>
                <a:latin typeface="Times New Roman" panose="02020603050405020304" pitchFamily="18" charset="0"/>
              </a:rPr>
              <a:t>Občanské poradny </a:t>
            </a:r>
            <a:r>
              <a:rPr lang="cs-CZ" b="0" i="0" u="none" strike="noStrike" baseline="0" dirty="0">
                <a:solidFill>
                  <a:srgbClr val="000000"/>
                </a:solidFill>
                <a:latin typeface="Times New Roman" panose="02020603050405020304" pitchFamily="18" charset="0"/>
              </a:rPr>
              <a:t>jsou bezplatné, nezávislé a nestranné s diskrétním poradenstvím. Poskytují praktické, věcné a správné informace, kontakty organizací zaměřených na odbornou sociální pomoc, intervence a vyjednávání ve prospěch klienta, včetně </a:t>
            </a:r>
            <a:r>
              <a:rPr lang="cs-CZ" b="1" i="0" u="none" strike="noStrike" baseline="0" dirty="0">
                <a:solidFill>
                  <a:srgbClr val="000000"/>
                </a:solidFill>
                <a:latin typeface="Times New Roman" panose="02020603050405020304" pitchFamily="18" charset="0"/>
              </a:rPr>
              <a:t>dluhového po-</a:t>
            </a:r>
            <a:r>
              <a:rPr lang="cs-CZ" b="1" i="0" u="none" strike="noStrike" baseline="0" dirty="0" err="1">
                <a:solidFill>
                  <a:srgbClr val="000000"/>
                </a:solidFill>
                <a:latin typeface="Times New Roman" panose="02020603050405020304" pitchFamily="18" charset="0"/>
              </a:rPr>
              <a:t>radenství</a:t>
            </a:r>
            <a:r>
              <a:rPr lang="cs-CZ" b="0" i="0" u="none" strike="noStrike" baseline="0" dirty="0">
                <a:solidFill>
                  <a:srgbClr val="000000"/>
                </a:solidFill>
                <a:latin typeface="Times New Roman" panose="02020603050405020304" pitchFamily="18" charset="0"/>
              </a:rPr>
              <a:t>.</a:t>
            </a:r>
          </a:p>
          <a:p>
            <a:r>
              <a:rPr lang="cs-CZ" b="0" i="0" u="none" strike="noStrike" baseline="0" dirty="0">
                <a:solidFill>
                  <a:srgbClr val="000000"/>
                </a:solidFill>
                <a:latin typeface="Times New Roman" panose="02020603050405020304" pitchFamily="18" charset="0"/>
              </a:rPr>
              <a:t> </a:t>
            </a:r>
            <a:r>
              <a:rPr lang="cs-CZ" b="1" i="0" u="none" strike="noStrike" baseline="0" dirty="0">
                <a:solidFill>
                  <a:srgbClr val="000000"/>
                </a:solidFill>
                <a:latin typeface="Times New Roman" panose="02020603050405020304" pitchFamily="18" charset="0"/>
              </a:rPr>
              <a:t>Manželské a rodinné poradny </a:t>
            </a:r>
            <a:r>
              <a:rPr lang="cs-CZ" b="0" i="0" u="none" strike="noStrike" baseline="0" dirty="0">
                <a:solidFill>
                  <a:srgbClr val="000000"/>
                </a:solidFill>
                <a:latin typeface="Times New Roman" panose="02020603050405020304" pitchFamily="18" charset="0"/>
              </a:rPr>
              <a:t>jsou bezplatné (i anonymní) poradenství, </a:t>
            </a:r>
            <a:r>
              <a:rPr lang="cs-CZ" b="0" i="0" u="none" strike="noStrike" baseline="0" dirty="0" err="1">
                <a:solidFill>
                  <a:srgbClr val="000000"/>
                </a:solidFill>
                <a:latin typeface="Times New Roman" panose="02020603050405020304" pitchFamily="18" charset="0"/>
              </a:rPr>
              <a:t>psycholo-gická</a:t>
            </a:r>
            <a:r>
              <a:rPr lang="cs-CZ" b="0" i="0" u="none" strike="noStrike" baseline="0" dirty="0">
                <a:solidFill>
                  <a:srgbClr val="000000"/>
                </a:solidFill>
                <a:latin typeface="Times New Roman" panose="02020603050405020304" pitchFamily="18" charset="0"/>
              </a:rPr>
              <a:t>, terapeutická a sociální pomoc při řešení problémů v oblasti mezilidských vztahů. Individuální, párová, rodinná a skupinová psychoterapie. </a:t>
            </a:r>
            <a:r>
              <a:rPr lang="cs-CZ" b="0" i="1" u="none" strike="noStrike" baseline="0" dirty="0">
                <a:solidFill>
                  <a:srgbClr val="000000"/>
                </a:solidFill>
                <a:latin typeface="Times New Roman" panose="02020603050405020304" pitchFamily="18" charset="0"/>
              </a:rPr>
              <a:t>Předmětem </a:t>
            </a:r>
            <a:r>
              <a:rPr lang="cs-CZ" b="0" i="0" u="none" strike="noStrike" baseline="0" dirty="0">
                <a:solidFill>
                  <a:srgbClr val="000000"/>
                </a:solidFill>
                <a:latin typeface="Times New Roman" panose="02020603050405020304" pitchFamily="18" charset="0"/>
              </a:rPr>
              <a:t>poradenství a pomoci jsou především partnerské a rodinné vztahy, manželské krize a zvládání </a:t>
            </a:r>
            <a:r>
              <a:rPr lang="cs-CZ" b="0" i="0" u="none" strike="noStrike" baseline="0" dirty="0" err="1">
                <a:solidFill>
                  <a:srgbClr val="000000"/>
                </a:solidFill>
                <a:latin typeface="Times New Roman" panose="02020603050405020304" pitchFamily="18" charset="0"/>
              </a:rPr>
              <a:t>zátěžo-vých</a:t>
            </a:r>
            <a:r>
              <a:rPr lang="cs-CZ" b="0" i="0" u="none" strike="noStrike" baseline="0" dirty="0">
                <a:solidFill>
                  <a:srgbClr val="000000"/>
                </a:solidFill>
                <a:latin typeface="Times New Roman" panose="02020603050405020304" pitchFamily="18" charset="0"/>
              </a:rPr>
              <a:t> situací. </a:t>
            </a:r>
          </a:p>
          <a:p>
            <a:r>
              <a:rPr lang="cs-CZ" b="1" i="0" u="none" strike="noStrike" baseline="0" dirty="0">
                <a:solidFill>
                  <a:srgbClr val="000000"/>
                </a:solidFill>
                <a:latin typeface="Times New Roman" panose="02020603050405020304" pitchFamily="18" charset="0"/>
              </a:rPr>
              <a:t>Poradny pro oběti trestných činů a domácího násilí </a:t>
            </a:r>
            <a:r>
              <a:rPr lang="cs-CZ" b="0" i="0" u="none" strike="noStrike" baseline="0" dirty="0">
                <a:solidFill>
                  <a:srgbClr val="000000"/>
                </a:solidFill>
                <a:latin typeface="Times New Roman" panose="02020603050405020304" pitchFamily="18" charset="0"/>
              </a:rPr>
              <a:t>se snaží kromě samotného </a:t>
            </a:r>
            <a:r>
              <a:rPr lang="cs-CZ" b="0" i="0" u="none" strike="noStrike" baseline="0" dirty="0" err="1">
                <a:solidFill>
                  <a:srgbClr val="000000"/>
                </a:solidFill>
                <a:latin typeface="Times New Roman" panose="02020603050405020304" pitchFamily="18" charset="0"/>
              </a:rPr>
              <a:t>pora-denství</a:t>
            </a:r>
            <a:r>
              <a:rPr lang="cs-CZ" b="0" i="0" u="none" strike="noStrike" baseline="0" dirty="0">
                <a:solidFill>
                  <a:srgbClr val="000000"/>
                </a:solidFill>
                <a:latin typeface="Times New Roman" panose="02020603050405020304" pitchFamily="18" charset="0"/>
              </a:rPr>
              <a:t> působit osvětově tak, aby páchání násilí ve všech formách bylo vnímáno jako </a:t>
            </a:r>
            <a:r>
              <a:rPr lang="cs-CZ" b="0" i="0" u="none" strike="noStrike" baseline="0" dirty="0" err="1">
                <a:solidFill>
                  <a:srgbClr val="000000"/>
                </a:solidFill>
                <a:latin typeface="Times New Roman" panose="02020603050405020304" pitchFamily="18" charset="0"/>
              </a:rPr>
              <a:t>spo-lečensky</a:t>
            </a:r>
            <a:r>
              <a:rPr lang="cs-CZ" b="0" i="0" u="none" strike="noStrike" baseline="0" dirty="0">
                <a:solidFill>
                  <a:srgbClr val="000000"/>
                </a:solidFill>
                <a:latin typeface="Times New Roman" panose="02020603050405020304" pitchFamily="18" charset="0"/>
              </a:rPr>
              <a:t> nepřijatelné. </a:t>
            </a:r>
          </a:p>
          <a:p>
            <a:endParaRPr lang="cs-CZ" b="0" i="0" u="none" strike="noStrike" baseline="0" dirty="0">
              <a:solidFill>
                <a:srgbClr val="000000"/>
              </a:solidFill>
              <a:latin typeface="Times New Roman" panose="02020603050405020304" pitchFamily="18" charset="0"/>
            </a:endParaRPr>
          </a:p>
          <a:p>
            <a:endParaRPr lang="cs-CZ" dirty="0"/>
          </a:p>
        </p:txBody>
      </p:sp>
    </p:spTree>
    <p:extLst>
      <p:ext uri="{BB962C8B-B14F-4D97-AF65-F5344CB8AC3E}">
        <p14:creationId xmlns:p14="http://schemas.microsoft.com/office/powerpoint/2010/main" val="28500752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920f2f1e-883b-42a4-b10a-5b621ee4e39e"/>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1498</Words>
  <Application>Microsoft Office PowerPoint</Application>
  <PresentationFormat>Širokoúhlá obrazovka</PresentationFormat>
  <Paragraphs>56</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Calibri</vt:lpstr>
      <vt:lpstr>Calibri Light</vt:lpstr>
      <vt:lpstr>Times New Roman</vt:lpstr>
      <vt:lpstr>Wingdings</vt:lpstr>
      <vt:lpstr>Motiv Office</vt:lpstr>
      <vt:lpstr>Poradenství v sociálních službách</vt:lpstr>
      <vt:lpstr>Vznik, vývoj a předmět poradenství v sociálních službách </vt:lpstr>
      <vt:lpstr>Vznik, vývoj a předmět poradenství v sociálních službách </vt:lpstr>
      <vt:lpstr>Vznik, vývoj a předmět poradenství v sociálních službách </vt:lpstr>
      <vt:lpstr>Vznik, vývoj a předmět poradenství v sociálních službách </vt:lpstr>
      <vt:lpstr>Vznik, vývoj a předmět poradenství v sociálních službách </vt:lpstr>
      <vt:lpstr>Vznik, vývoj a předmět poradenství v sociálních službách </vt:lpstr>
      <vt:lpstr>Základní sociální poradenství v sociálních službách</vt:lpstr>
      <vt:lpstr>Odborné sociální poradenství v sociálních službách</vt:lpstr>
      <vt:lpstr>Odborné sociální poradenství v sociálních službách</vt:lpstr>
      <vt:lpstr>Odborné sociální poradenství v sociálních službách</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Poradenství v sociálních službách</dc:title>
  <dc:creator>buryova</dc:creator>
  <cp:lastModifiedBy>student</cp:lastModifiedBy>
  <cp:revision>11</cp:revision>
  <dcterms:created xsi:type="dcterms:W3CDTF">2023-02-28T11:14:40Z</dcterms:created>
  <dcterms:modified xsi:type="dcterms:W3CDTF">2023-02-28T14:18:10Z</dcterms:modified>
</cp:coreProperties>
</file>