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B72A2B4-D8BC-4028-9B05-227036926B40}"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252467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72A2B4-D8BC-4028-9B05-227036926B40}"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49927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72A2B4-D8BC-4028-9B05-227036926B40}"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42758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72A2B4-D8BC-4028-9B05-227036926B40}"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347096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B72A2B4-D8BC-4028-9B05-227036926B40}" type="datetimeFigureOut">
              <a:rPr lang="cs-CZ" smtClean="0"/>
              <a:t>17.03.2022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199170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B72A2B4-D8BC-4028-9B05-227036926B40}" type="datetimeFigureOut">
              <a:rPr lang="cs-CZ" smtClean="0"/>
              <a:t>17.03.2022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308471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B72A2B4-D8BC-4028-9B05-227036926B40}" type="datetimeFigureOut">
              <a:rPr lang="cs-CZ" smtClean="0"/>
              <a:t>17.03.2022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177990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B72A2B4-D8BC-4028-9B05-227036926B40}" type="datetimeFigureOut">
              <a:rPr lang="cs-CZ" smtClean="0"/>
              <a:t>17.03.2022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166070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B72A2B4-D8BC-4028-9B05-227036926B40}" type="datetimeFigureOut">
              <a:rPr lang="cs-CZ" smtClean="0"/>
              <a:t>17.03.2022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3168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B72A2B4-D8BC-4028-9B05-227036926B40}" type="datetimeFigureOut">
              <a:rPr lang="cs-CZ" smtClean="0"/>
              <a:t>17.03.2022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134343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B72A2B4-D8BC-4028-9B05-227036926B40}" type="datetimeFigureOut">
              <a:rPr lang="cs-CZ" smtClean="0"/>
              <a:t>17.03.2022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09DE37-0FB9-43E6-B279-17A172E4358F}" type="slidenum">
              <a:rPr lang="cs-CZ" smtClean="0"/>
              <a:t>‹#›</a:t>
            </a:fld>
            <a:endParaRPr lang="cs-CZ"/>
          </a:p>
        </p:txBody>
      </p:sp>
    </p:spTree>
    <p:extLst>
      <p:ext uri="{BB962C8B-B14F-4D97-AF65-F5344CB8AC3E}">
        <p14:creationId xmlns:p14="http://schemas.microsoft.com/office/powerpoint/2010/main" val="211016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2A2B4-D8BC-4028-9B05-227036926B40}" type="datetimeFigureOut">
              <a:rPr lang="cs-CZ" smtClean="0"/>
              <a:t>17.03.2022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9DE37-0FB9-43E6-B279-17A172E4358F}" type="slidenum">
              <a:rPr lang="cs-CZ" smtClean="0"/>
              <a:t>‹#›</a:t>
            </a:fld>
            <a:endParaRPr lang="cs-CZ"/>
          </a:p>
        </p:txBody>
      </p:sp>
    </p:spTree>
    <p:extLst>
      <p:ext uri="{BB962C8B-B14F-4D97-AF65-F5344CB8AC3E}">
        <p14:creationId xmlns:p14="http://schemas.microsoft.com/office/powerpoint/2010/main" val="2170376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PSYCHOANALYTICKÁ STRUKTURA OSOBNOSTI</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0113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smtClean="0"/>
              <a:t>Jung významně obohatil psychologickou typologii člověka. Jako kritérium pro rozlišení typů osobnosti použil vztah jedince k vnějšímu světu, především k druhým lidem, a k sobě samému.</a:t>
            </a:r>
            <a:endParaRPr lang="cs-CZ" sz="3200" dirty="0"/>
          </a:p>
        </p:txBody>
      </p:sp>
      <p:sp>
        <p:nvSpPr>
          <p:cNvPr id="3" name="Zástupný symbol pro obsah 2"/>
          <p:cNvSpPr>
            <a:spLocks noGrp="1"/>
          </p:cNvSpPr>
          <p:nvPr>
            <p:ph idx="1"/>
          </p:nvPr>
        </p:nvSpPr>
        <p:spPr/>
        <p:txBody>
          <a:bodyPr/>
          <a:lstStyle/>
          <a:p>
            <a:r>
              <a:rPr lang="cs-CZ" b="1" dirty="0" smtClean="0"/>
              <a:t>Introvertní typ </a:t>
            </a:r>
            <a:r>
              <a:rPr lang="cs-CZ" dirty="0" smtClean="0"/>
              <a:t>představuje osobnost uzavřenou, zaměřenou více na své nitro. </a:t>
            </a:r>
          </a:p>
          <a:p>
            <a:r>
              <a:rPr lang="cs-CZ" b="1" dirty="0" smtClean="0"/>
              <a:t>Extrovertní typ </a:t>
            </a:r>
            <a:r>
              <a:rPr lang="cs-CZ" dirty="0" smtClean="0"/>
              <a:t>je orientován více na společenské prostředí, na kontakty s lidmi. </a:t>
            </a:r>
            <a:endParaRPr lang="cs-CZ" dirty="0"/>
          </a:p>
        </p:txBody>
      </p:sp>
      <p:pic>
        <p:nvPicPr>
          <p:cNvPr id="4" name="Obrázek 3"/>
          <p:cNvPicPr>
            <a:picLocks noChangeAspect="1"/>
          </p:cNvPicPr>
          <p:nvPr/>
        </p:nvPicPr>
        <p:blipFill>
          <a:blip r:embed="rId2"/>
          <a:stretch>
            <a:fillRect/>
          </a:stretch>
        </p:blipFill>
        <p:spPr>
          <a:xfrm>
            <a:off x="3568375" y="3551270"/>
            <a:ext cx="4010674" cy="2625693"/>
          </a:xfrm>
          <a:prstGeom prst="rect">
            <a:avLst/>
          </a:prstGeom>
        </p:spPr>
      </p:pic>
    </p:spTree>
    <p:extLst>
      <p:ext uri="{BB962C8B-B14F-4D97-AF65-F5344CB8AC3E}">
        <p14:creationId xmlns:p14="http://schemas.microsoft.com/office/powerpoint/2010/main" val="299859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Jung dále rozlišoval jedince podle dominance jedné ze čtyř duševních funkcí na </a:t>
            </a:r>
            <a:endParaRPr lang="cs-CZ" dirty="0"/>
          </a:p>
        </p:txBody>
      </p:sp>
      <p:sp>
        <p:nvSpPr>
          <p:cNvPr id="3" name="Zástupný symbol pro obsah 2"/>
          <p:cNvSpPr>
            <a:spLocks noGrp="1"/>
          </p:cNvSpPr>
          <p:nvPr>
            <p:ph idx="1"/>
          </p:nvPr>
        </p:nvSpPr>
        <p:spPr/>
        <p:txBody>
          <a:bodyPr/>
          <a:lstStyle/>
          <a:p>
            <a:r>
              <a:rPr lang="cs-CZ" b="1" dirty="0" smtClean="0"/>
              <a:t>Smyslové </a:t>
            </a:r>
            <a:r>
              <a:rPr lang="cs-CZ" dirty="0" smtClean="0"/>
              <a:t>- kteří prožívají věci tak, jak jsou a vnímají jen právě prožívanou chvíli; </a:t>
            </a:r>
          </a:p>
          <a:p>
            <a:r>
              <a:rPr lang="cs-CZ" b="1" dirty="0" smtClean="0"/>
              <a:t>Intuitivní </a:t>
            </a:r>
            <a:r>
              <a:rPr lang="cs-CZ" dirty="0" smtClean="0"/>
              <a:t>- spoléhající se na intuici, „šestý smysl“; </a:t>
            </a:r>
          </a:p>
          <a:p>
            <a:r>
              <a:rPr lang="cs-CZ" b="1" dirty="0" smtClean="0"/>
              <a:t>Citové</a:t>
            </a:r>
            <a:r>
              <a:rPr lang="cs-CZ" dirty="0" smtClean="0"/>
              <a:t> - kteří přisuzují hodnotu lidem a událostem; </a:t>
            </a:r>
          </a:p>
          <a:p>
            <a:r>
              <a:rPr lang="cs-CZ" b="1" dirty="0" smtClean="0"/>
              <a:t>Racionální</a:t>
            </a:r>
            <a:r>
              <a:rPr lang="cs-CZ" dirty="0" smtClean="0"/>
              <a:t> - rozumové, kteří jednají na základě logického a analytického myšlení. </a:t>
            </a:r>
          </a:p>
          <a:p>
            <a:endParaRPr lang="cs-CZ" dirty="0"/>
          </a:p>
        </p:txBody>
      </p:sp>
    </p:spTree>
    <p:extLst>
      <p:ext uri="{BB962C8B-B14F-4D97-AF65-F5344CB8AC3E}">
        <p14:creationId xmlns:p14="http://schemas.microsoft.com/office/powerpoint/2010/main" val="12749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INDIVIDUÁLNÍ PSYCHOLOGIE ALFREDA ADLERA (1870-1937)</a:t>
            </a:r>
            <a:endParaRPr lang="cs-CZ" dirty="0"/>
          </a:p>
        </p:txBody>
      </p:sp>
      <p:sp>
        <p:nvSpPr>
          <p:cNvPr id="3" name="Zástupný symbol pro obsah 2"/>
          <p:cNvSpPr>
            <a:spLocks noGrp="1"/>
          </p:cNvSpPr>
          <p:nvPr>
            <p:ph idx="1"/>
          </p:nvPr>
        </p:nvSpPr>
        <p:spPr/>
        <p:txBody>
          <a:bodyPr/>
          <a:lstStyle/>
          <a:p>
            <a:r>
              <a:rPr lang="cs-CZ" dirty="0" smtClean="0"/>
              <a:t>V Adlerově pojetí je hybnou silou utváření lidské psychiky především touha po moci, která může být narušena komplexem méně-cennosti, touha po osobním uplatnění, realizaci "životního plánu" jedince. </a:t>
            </a:r>
            <a:endParaRPr lang="cs-CZ" dirty="0"/>
          </a:p>
        </p:txBody>
      </p:sp>
      <p:pic>
        <p:nvPicPr>
          <p:cNvPr id="4" name="Obrázek 3"/>
          <p:cNvPicPr>
            <a:picLocks noChangeAspect="1"/>
          </p:cNvPicPr>
          <p:nvPr/>
        </p:nvPicPr>
        <p:blipFill>
          <a:blip r:embed="rId2"/>
          <a:stretch>
            <a:fillRect/>
          </a:stretch>
        </p:blipFill>
        <p:spPr>
          <a:xfrm>
            <a:off x="5766318" y="3008060"/>
            <a:ext cx="3015285" cy="3849940"/>
          </a:xfrm>
          <a:prstGeom prst="rect">
            <a:avLst/>
          </a:prstGeom>
        </p:spPr>
      </p:pic>
    </p:spTree>
    <p:extLst>
      <p:ext uri="{BB962C8B-B14F-4D97-AF65-F5344CB8AC3E}">
        <p14:creationId xmlns:p14="http://schemas.microsoft.com/office/powerpoint/2010/main" val="188682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smtClean="0"/>
              <a:t>Adler ve své individuální psychologii popíral význam zděděných vrozených předpokladů jedince. Podle něj si všichni na svět přinášíme stejné nebo podobné vlohy. Jejich rozvoj je mírou tréninku, který je určen mírou mocenského úsilí jedince.</a:t>
            </a:r>
          </a:p>
          <a:p>
            <a:r>
              <a:rPr lang="cs-CZ" dirty="0" smtClean="0"/>
              <a:t>Tato teorie dávala Adlerovi i jeho stoupencům velký, i když nereálný pedagogický optimismus. Představovala reakci na tehdy převládající názor, že vše záleží na vrozených, zděděných předpokladech – dispozicích.</a:t>
            </a:r>
          </a:p>
          <a:p>
            <a:r>
              <a:rPr lang="cs-CZ" dirty="0" smtClean="0"/>
              <a:t>Z toho vyplývá, že Adlerova individuální psychologie je psychologií pozic. Zkoumá postavení člověka ve společnosti a zjišťuje, jakými způsoby lidé realizují svou touhu po moci.</a:t>
            </a:r>
          </a:p>
          <a:p>
            <a:endParaRPr lang="cs-CZ" dirty="0"/>
          </a:p>
        </p:txBody>
      </p:sp>
    </p:spTree>
    <p:extLst>
      <p:ext uri="{BB962C8B-B14F-4D97-AF65-F5344CB8AC3E}">
        <p14:creationId xmlns:p14="http://schemas.microsoft.com/office/powerpoint/2010/main" val="412288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989045" y="244368"/>
            <a:ext cx="9358603" cy="7009918"/>
          </a:xfrm>
          <a:prstGeom prst="rect">
            <a:avLst/>
          </a:prstGeom>
        </p:spPr>
      </p:pic>
    </p:spTree>
    <p:extLst>
      <p:ext uri="{BB962C8B-B14F-4D97-AF65-F5344CB8AC3E}">
        <p14:creationId xmlns:p14="http://schemas.microsoft.com/office/powerpoint/2010/main" val="20199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SIGMUND FREUD A FENOMÉN NEVĚDOMÍ</a:t>
            </a:r>
            <a:endParaRPr lang="cs-CZ" dirty="0"/>
          </a:p>
        </p:txBody>
      </p:sp>
      <p:sp>
        <p:nvSpPr>
          <p:cNvPr id="3" name="Zástupný symbol pro obsah 2"/>
          <p:cNvSpPr>
            <a:spLocks noGrp="1"/>
          </p:cNvSpPr>
          <p:nvPr>
            <p:ph idx="1"/>
          </p:nvPr>
        </p:nvSpPr>
        <p:spPr/>
        <p:txBody>
          <a:bodyPr/>
          <a:lstStyle/>
          <a:p>
            <a:r>
              <a:rPr lang="cs-CZ" dirty="0" smtClean="0"/>
              <a:t>Pod pojmem „nevědomí“ je možné si představit:</a:t>
            </a:r>
          </a:p>
          <a:p>
            <a:r>
              <a:rPr lang="cs-CZ" dirty="0" smtClean="0"/>
              <a:t>a)	aktivitu nebo psychický stav, kterého si jedinec není vědom,</a:t>
            </a:r>
          </a:p>
          <a:p>
            <a:r>
              <a:rPr lang="cs-CZ" dirty="0" smtClean="0"/>
              <a:t>b)	ztrátu vědomí – stav v kómatu,</a:t>
            </a:r>
          </a:p>
          <a:p>
            <a:r>
              <a:rPr lang="cs-CZ" dirty="0" smtClean="0"/>
              <a:t>c)	oblast iracionální dynamiky duševního dění, která vzniká obvykle     z tendencí 	potlačených jedincem. </a:t>
            </a:r>
          </a:p>
          <a:p>
            <a:endParaRPr lang="cs-CZ" dirty="0"/>
          </a:p>
        </p:txBody>
      </p:sp>
      <p:pic>
        <p:nvPicPr>
          <p:cNvPr id="4" name="Obrázek 3"/>
          <p:cNvPicPr>
            <a:picLocks noChangeAspect="1"/>
          </p:cNvPicPr>
          <p:nvPr/>
        </p:nvPicPr>
        <p:blipFill>
          <a:blip r:embed="rId2"/>
          <a:stretch>
            <a:fillRect/>
          </a:stretch>
        </p:blipFill>
        <p:spPr>
          <a:xfrm>
            <a:off x="6206800" y="4121798"/>
            <a:ext cx="4803321" cy="2689860"/>
          </a:xfrm>
          <a:prstGeom prst="rect">
            <a:avLst/>
          </a:prstGeom>
        </p:spPr>
      </p:pic>
    </p:spTree>
    <p:extLst>
      <p:ext uri="{BB962C8B-B14F-4D97-AF65-F5344CB8AC3E}">
        <p14:creationId xmlns:p14="http://schemas.microsoft.com/office/powerpoint/2010/main" val="1465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Vědomí představuje momentální konkrétní stav uvědomění. Předvědomí obsahuje informace, které jsme schopni si uvědomit, pokud chceme. Obsah nevědomí je však poznatelný pouze zprostředkovaně, to znamená, z neuvědomovaných projevů chování člověka (mimika, gesta), z chybných úkonů, neuróz – a symbolicky se také odráží v našich snech. Proto se Freud věnoval také výkladů snů.</a:t>
            </a:r>
            <a:endParaRPr lang="cs-CZ" dirty="0"/>
          </a:p>
        </p:txBody>
      </p:sp>
      <p:pic>
        <p:nvPicPr>
          <p:cNvPr id="4" name="Obrázek 3"/>
          <p:cNvPicPr>
            <a:picLocks noChangeAspect="1"/>
          </p:cNvPicPr>
          <p:nvPr/>
        </p:nvPicPr>
        <p:blipFill>
          <a:blip r:embed="rId2"/>
          <a:stretch>
            <a:fillRect/>
          </a:stretch>
        </p:blipFill>
        <p:spPr>
          <a:xfrm>
            <a:off x="6331402" y="4296941"/>
            <a:ext cx="3447079" cy="2462199"/>
          </a:xfrm>
          <a:prstGeom prst="rect">
            <a:avLst/>
          </a:prstGeom>
        </p:spPr>
      </p:pic>
    </p:spTree>
    <p:extLst>
      <p:ext uri="{BB962C8B-B14F-4D97-AF65-F5344CB8AC3E}">
        <p14:creationId xmlns:p14="http://schemas.microsoft.com/office/powerpoint/2010/main" val="413465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Podle Freuda je lidský život ovládán dvěma protikladnými principy:</a:t>
            </a:r>
            <a:endParaRPr lang="cs-CZ" dirty="0"/>
          </a:p>
        </p:txBody>
      </p:sp>
      <p:sp>
        <p:nvSpPr>
          <p:cNvPr id="3" name="Zástupný symbol pro obsah 2"/>
          <p:cNvSpPr>
            <a:spLocks noGrp="1"/>
          </p:cNvSpPr>
          <p:nvPr>
            <p:ph idx="1"/>
          </p:nvPr>
        </p:nvSpPr>
        <p:spPr/>
        <p:txBody>
          <a:bodyPr/>
          <a:lstStyle/>
          <a:p>
            <a:r>
              <a:rPr lang="cs-CZ" dirty="0" smtClean="0"/>
              <a:t> Princip slasti působí podle psychoanalýzy ve formě sexuální energie (</a:t>
            </a:r>
            <a:r>
              <a:rPr lang="cs-CZ" b="1" dirty="0" err="1" smtClean="0"/>
              <a:t>eros</a:t>
            </a:r>
            <a:r>
              <a:rPr lang="cs-CZ" dirty="0" smtClean="0"/>
              <a:t>), zvané libido, která vychází z nevědomí. Společenský život člověka však brání jeho přímému ukojení, neboť princip reality, který se uplatňuje na úrovni vědomí, jej nutí uspokojovat libido společensky přijatelným způsobem. </a:t>
            </a:r>
            <a:endParaRPr lang="cs-CZ" dirty="0"/>
          </a:p>
        </p:txBody>
      </p:sp>
      <p:pic>
        <p:nvPicPr>
          <p:cNvPr id="4" name="Obrázek 3"/>
          <p:cNvPicPr>
            <a:picLocks noChangeAspect="1"/>
          </p:cNvPicPr>
          <p:nvPr/>
        </p:nvPicPr>
        <p:blipFill>
          <a:blip r:embed="rId2"/>
          <a:stretch>
            <a:fillRect/>
          </a:stretch>
        </p:blipFill>
        <p:spPr>
          <a:xfrm>
            <a:off x="5500297" y="3617070"/>
            <a:ext cx="3895629" cy="3214494"/>
          </a:xfrm>
          <a:prstGeom prst="rect">
            <a:avLst/>
          </a:prstGeom>
        </p:spPr>
      </p:pic>
    </p:spTree>
    <p:extLst>
      <p:ext uri="{BB962C8B-B14F-4D97-AF65-F5344CB8AC3E}">
        <p14:creationId xmlns:p14="http://schemas.microsoft.com/office/powerpoint/2010/main" val="338298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 Proti pudu slasti se stavějí vnější síly, které jsou destruktivní a agresívní, pud smrti (</a:t>
            </a:r>
            <a:r>
              <a:rPr lang="cs-CZ" b="1" dirty="0" err="1" smtClean="0"/>
              <a:t>thanatos</a:t>
            </a:r>
            <a:r>
              <a:rPr lang="cs-CZ" dirty="0" smtClean="0"/>
              <a:t>). </a:t>
            </a:r>
            <a:endParaRPr lang="cs-CZ" dirty="0"/>
          </a:p>
        </p:txBody>
      </p:sp>
      <p:pic>
        <p:nvPicPr>
          <p:cNvPr id="4" name="Obrázek 3"/>
          <p:cNvPicPr>
            <a:picLocks noChangeAspect="1"/>
          </p:cNvPicPr>
          <p:nvPr/>
        </p:nvPicPr>
        <p:blipFill>
          <a:blip r:embed="rId2"/>
          <a:stretch>
            <a:fillRect/>
          </a:stretch>
        </p:blipFill>
        <p:spPr>
          <a:xfrm>
            <a:off x="4662487" y="2633662"/>
            <a:ext cx="6386429" cy="3543301"/>
          </a:xfrm>
          <a:prstGeom prst="rect">
            <a:avLst/>
          </a:prstGeom>
        </p:spPr>
      </p:pic>
    </p:spTree>
    <p:extLst>
      <p:ext uri="{BB962C8B-B14F-4D97-AF65-F5344CB8AC3E}">
        <p14:creationId xmlns:p14="http://schemas.microsoft.com/office/powerpoint/2010/main" val="353248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Dalším přínosem psychoanalýzy je strukturní model rozvrstvení osobnosti člověka formou tří funkčních systémů:</a:t>
            </a:r>
            <a:endParaRPr lang="cs-CZ" sz="3200" dirty="0"/>
          </a:p>
        </p:txBody>
      </p:sp>
      <p:sp>
        <p:nvSpPr>
          <p:cNvPr id="3" name="Zástupný symbol pro obsah 2"/>
          <p:cNvSpPr>
            <a:spLocks noGrp="1"/>
          </p:cNvSpPr>
          <p:nvPr>
            <p:ph idx="1"/>
          </p:nvPr>
        </p:nvSpPr>
        <p:spPr/>
        <p:txBody>
          <a:bodyPr>
            <a:normAutofit fontScale="92500" lnSpcReduction="20000"/>
          </a:bodyPr>
          <a:lstStyle/>
          <a:p>
            <a:r>
              <a:rPr lang="cs-CZ" dirty="0" smtClean="0"/>
              <a:t> 	ID – Ono – v této substruktuře vládnou pudy a princip slasti, které jsou spojené s vášní. </a:t>
            </a:r>
            <a:r>
              <a:rPr lang="cs-CZ" b="1" dirty="0" smtClean="0"/>
              <a:t>ID je úplně nevědomé</a:t>
            </a:r>
            <a:r>
              <a:rPr lang="cs-CZ" dirty="0" smtClean="0"/>
              <a:t>.</a:t>
            </a:r>
          </a:p>
          <a:p>
            <a:endParaRPr lang="cs-CZ" dirty="0" smtClean="0"/>
          </a:p>
          <a:p>
            <a:r>
              <a:rPr lang="cs-CZ" dirty="0" smtClean="0"/>
              <a:t> 	EGO – Já – reprezentuje rozum a uvážlivost. Zahrnuje jak složku nevědomou, tak vědomou. Funguje na principu reality a představuje jakousi střední rovinu dané struktury. Reprezentuje zkušenosti jedince a </a:t>
            </a:r>
            <a:r>
              <a:rPr lang="cs-CZ" b="1" dirty="0" smtClean="0"/>
              <a:t>vyvíjí se ze sféry vnímání</a:t>
            </a:r>
            <a:r>
              <a:rPr lang="cs-CZ" dirty="0" smtClean="0"/>
              <a:t>.</a:t>
            </a:r>
          </a:p>
          <a:p>
            <a:endParaRPr lang="cs-CZ" dirty="0" smtClean="0"/>
          </a:p>
          <a:p>
            <a:r>
              <a:rPr lang="cs-CZ" dirty="0" smtClean="0"/>
              <a:t> 	SUPEREGO – </a:t>
            </a:r>
            <a:r>
              <a:rPr lang="cs-CZ" dirty="0" err="1" smtClean="0"/>
              <a:t>Nadjá</a:t>
            </a:r>
            <a:r>
              <a:rPr lang="cs-CZ" dirty="0" smtClean="0"/>
              <a:t> – obsahuje svědomí jedince a ideální ego. Reprezentuje zvnitřněné hodnoty a morálku společnost. Tato substruktura je podle Freuda výsledkem vývoje jedince v podmínkách dlouhé dětské bezmocnosti a závislosti na sociálním prostředí, především na rodičích.</a:t>
            </a:r>
          </a:p>
          <a:p>
            <a:endParaRPr lang="cs-CZ" dirty="0"/>
          </a:p>
        </p:txBody>
      </p:sp>
    </p:spTree>
    <p:extLst>
      <p:ext uri="{BB962C8B-B14F-4D97-AF65-F5344CB8AC3E}">
        <p14:creationId xmlns:p14="http://schemas.microsoft.com/office/powerpoint/2010/main" val="386490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ANALYTICKÁ PSYCHOLOGIE C. G. JUNGA</a:t>
            </a:r>
            <a:endParaRPr lang="cs-CZ" dirty="0"/>
          </a:p>
        </p:txBody>
      </p:sp>
      <p:sp>
        <p:nvSpPr>
          <p:cNvPr id="3" name="Zástupný symbol pro obsah 2"/>
          <p:cNvSpPr>
            <a:spLocks noGrp="1"/>
          </p:cNvSpPr>
          <p:nvPr>
            <p:ph idx="1"/>
          </p:nvPr>
        </p:nvSpPr>
        <p:spPr/>
        <p:txBody>
          <a:bodyPr/>
          <a:lstStyle/>
          <a:p>
            <a:r>
              <a:rPr lang="cs-CZ" dirty="0" smtClean="0"/>
              <a:t>Freudovská psychoanalýza, která se zaměřovala na sexuální původ neurózy, však připadala Jungovi příliš omezená. </a:t>
            </a:r>
            <a:endParaRPr lang="cs-CZ" dirty="0"/>
          </a:p>
        </p:txBody>
      </p:sp>
      <p:pic>
        <p:nvPicPr>
          <p:cNvPr id="4" name="Obrázek 3"/>
          <p:cNvPicPr>
            <a:picLocks noChangeAspect="1"/>
          </p:cNvPicPr>
          <p:nvPr/>
        </p:nvPicPr>
        <p:blipFill>
          <a:blip r:embed="rId2"/>
          <a:stretch>
            <a:fillRect/>
          </a:stretch>
        </p:blipFill>
        <p:spPr>
          <a:xfrm>
            <a:off x="5124450" y="3002124"/>
            <a:ext cx="4869414" cy="2726872"/>
          </a:xfrm>
          <a:prstGeom prst="rect">
            <a:avLst/>
          </a:prstGeom>
        </p:spPr>
      </p:pic>
    </p:spTree>
    <p:extLst>
      <p:ext uri="{BB962C8B-B14F-4D97-AF65-F5344CB8AC3E}">
        <p14:creationId xmlns:p14="http://schemas.microsoft.com/office/powerpoint/2010/main" val="23009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Jak už bylo řečeno, Carl Gustav Jung v mnohém na Freuda navázal, ale v mnohém se i distancoval. Především na místo libida postavil tzv. duševní energii, která sídlí podle jeho představ v nevědomí. </a:t>
            </a:r>
            <a:endParaRPr lang="cs-CZ" dirty="0"/>
          </a:p>
        </p:txBody>
      </p:sp>
      <p:pic>
        <p:nvPicPr>
          <p:cNvPr id="4" name="Obrázek 3"/>
          <p:cNvPicPr>
            <a:picLocks noChangeAspect="1"/>
          </p:cNvPicPr>
          <p:nvPr/>
        </p:nvPicPr>
        <p:blipFill>
          <a:blip r:embed="rId2"/>
          <a:stretch>
            <a:fillRect/>
          </a:stretch>
        </p:blipFill>
        <p:spPr>
          <a:xfrm>
            <a:off x="5019577" y="3145291"/>
            <a:ext cx="5057484" cy="3365526"/>
          </a:xfrm>
          <a:prstGeom prst="rect">
            <a:avLst/>
          </a:prstGeom>
        </p:spPr>
      </p:pic>
    </p:spTree>
    <p:extLst>
      <p:ext uri="{BB962C8B-B14F-4D97-AF65-F5344CB8AC3E}">
        <p14:creationId xmlns:p14="http://schemas.microsoft.com/office/powerpoint/2010/main" val="187190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Jung rozeznává dva druhy nevědomí</a:t>
            </a:r>
            <a:endParaRPr lang="cs-CZ" dirty="0"/>
          </a:p>
        </p:txBody>
      </p:sp>
      <p:sp>
        <p:nvSpPr>
          <p:cNvPr id="3" name="Zástupný symbol pro obsah 2"/>
          <p:cNvSpPr>
            <a:spLocks noGrp="1"/>
          </p:cNvSpPr>
          <p:nvPr>
            <p:ph idx="1"/>
          </p:nvPr>
        </p:nvSpPr>
        <p:spPr/>
        <p:txBody>
          <a:bodyPr/>
          <a:lstStyle/>
          <a:p>
            <a:r>
              <a:rPr lang="cs-CZ" dirty="0" smtClean="0"/>
              <a:t>individuální nevědomí – jde o potlačená přání,</a:t>
            </a:r>
          </a:p>
          <a:p>
            <a:r>
              <a:rPr lang="cs-CZ" dirty="0" smtClean="0"/>
              <a:t>kolektivní nevědomí – kde jsou uloženy nejstarší a typické zkušenosti představy lidstva. </a:t>
            </a:r>
          </a:p>
          <a:p>
            <a:endParaRPr lang="cs-CZ" dirty="0" smtClean="0"/>
          </a:p>
          <a:p>
            <a:endParaRPr lang="cs-CZ" dirty="0"/>
          </a:p>
        </p:txBody>
      </p:sp>
      <p:pic>
        <p:nvPicPr>
          <p:cNvPr id="4" name="Obrázek 3"/>
          <p:cNvPicPr>
            <a:picLocks noChangeAspect="1"/>
          </p:cNvPicPr>
          <p:nvPr/>
        </p:nvPicPr>
        <p:blipFill>
          <a:blip r:embed="rId2"/>
          <a:stretch>
            <a:fillRect/>
          </a:stretch>
        </p:blipFill>
        <p:spPr>
          <a:xfrm>
            <a:off x="1037350" y="3503061"/>
            <a:ext cx="3359418" cy="2608489"/>
          </a:xfrm>
          <a:prstGeom prst="rect">
            <a:avLst/>
          </a:prstGeom>
        </p:spPr>
      </p:pic>
      <p:pic>
        <p:nvPicPr>
          <p:cNvPr id="5" name="Obrázek 4"/>
          <p:cNvPicPr>
            <a:picLocks noChangeAspect="1"/>
          </p:cNvPicPr>
          <p:nvPr/>
        </p:nvPicPr>
        <p:blipFill>
          <a:blip r:embed="rId3"/>
          <a:stretch>
            <a:fillRect/>
          </a:stretch>
        </p:blipFill>
        <p:spPr>
          <a:xfrm>
            <a:off x="5359367" y="3157828"/>
            <a:ext cx="6193583" cy="3468407"/>
          </a:xfrm>
          <a:prstGeom prst="rect">
            <a:avLst/>
          </a:prstGeom>
        </p:spPr>
      </p:pic>
    </p:spTree>
    <p:extLst>
      <p:ext uri="{BB962C8B-B14F-4D97-AF65-F5344CB8AC3E}">
        <p14:creationId xmlns:p14="http://schemas.microsoft.com/office/powerpoint/2010/main" val="739066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524</Words>
  <Application>Microsoft Office PowerPoint</Application>
  <PresentationFormat>Širokoúhlá obrazovka</PresentationFormat>
  <Paragraphs>35</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PSYCHOANALYTICKÁ STRUKTURA OSOBNOSTI</vt:lpstr>
      <vt:lpstr>SIGMUND FREUD A FENOMÉN NEVĚDOMÍ</vt:lpstr>
      <vt:lpstr>Prezentace aplikace PowerPoint</vt:lpstr>
      <vt:lpstr>Podle Freuda je lidský život ovládán dvěma protikladnými principy:</vt:lpstr>
      <vt:lpstr>Prezentace aplikace PowerPoint</vt:lpstr>
      <vt:lpstr>Dalším přínosem psychoanalýzy je strukturní model rozvrstvení osobnosti člověka formou tří funkčních systémů:</vt:lpstr>
      <vt:lpstr>ANALYTICKÁ PSYCHOLOGIE C. G. JUNGA</vt:lpstr>
      <vt:lpstr>Prezentace aplikace PowerPoint</vt:lpstr>
      <vt:lpstr>Jung rozeznává dva druhy nevědomí</vt:lpstr>
      <vt:lpstr>Jung významně obohatil psychologickou typologii člověka. Jako kritérium pro rozlišení typů osobnosti použil vztah jedince k vnějšímu světu, především k druhým lidem, a k sobě samému.</vt:lpstr>
      <vt:lpstr>Jung dále rozlišoval jedince podle dominance jedné ze čtyř duševních funkcí na </vt:lpstr>
      <vt:lpstr>INDIVIDUÁLNÍ PSYCHOLOGIE ALFREDA ADLERA (1870-1937)</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PSYCHOANALYTICKÁ STRUKTURA OSOBNOSTI</dc:title>
  <dc:creator>buryova</dc:creator>
  <cp:lastModifiedBy>buryova</cp:lastModifiedBy>
  <cp:revision>3</cp:revision>
  <dcterms:created xsi:type="dcterms:W3CDTF">2022-03-17T11:50:39Z</dcterms:created>
  <dcterms:modified xsi:type="dcterms:W3CDTF">2022-03-17T12:07:06Z</dcterms:modified>
</cp:coreProperties>
</file>