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08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67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460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9946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06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6094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478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312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7438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4560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048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055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A216BC-278E-440E-9824-B1AFA4CDDF3B}" type="datetimeFigureOut">
              <a:rPr lang="cs-CZ" smtClean="0"/>
              <a:t>03.03.2022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ECF68-1D50-4B35-A674-C84BE56F6D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4081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ÚVOD DO PSYCHOLOGIE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38510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TESTOVÁNÍ INTELIGENCE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Počátky jsou úzce spjaty s </a:t>
            </a:r>
            <a:r>
              <a:rPr lang="cs-CZ" b="1" dirty="0" smtClean="0"/>
              <a:t>Alfrédem </a:t>
            </a:r>
            <a:r>
              <a:rPr lang="cs-CZ" b="1" dirty="0" err="1" smtClean="0"/>
              <a:t>Binetem</a:t>
            </a:r>
            <a:r>
              <a:rPr lang="cs-CZ" b="1" dirty="0" smtClean="0"/>
              <a:t> </a:t>
            </a:r>
            <a:r>
              <a:rPr lang="cs-CZ" dirty="0" smtClean="0"/>
              <a:t>(1857-1911) a jeho spolupracovníkem </a:t>
            </a:r>
            <a:r>
              <a:rPr lang="cs-CZ" b="1" dirty="0" smtClean="0"/>
              <a:t>T. Simonem</a:t>
            </a:r>
            <a:r>
              <a:rPr lang="cs-CZ" dirty="0" smtClean="0"/>
              <a:t>. Na popud „Svobodné společnosti pro psychologický výzkum dítěte“ na francouzském Ministerstvu pro veřejné vyučování měli vytvořit zkoušku, která by pomohla vyřešit problém dětí, nezvládající běžné školní požadavky.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17" y="3815770"/>
            <a:ext cx="2367493" cy="304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4901" y="902970"/>
            <a:ext cx="7031991" cy="527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91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89495" y="1690688"/>
            <a:ext cx="3964305" cy="51218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22910" y="2605088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800" dirty="0" smtClean="0"/>
              <a:t>Známý protagonista a psycholog </a:t>
            </a:r>
          </a:p>
          <a:p>
            <a:r>
              <a:rPr lang="cs-CZ" sz="2800" dirty="0" smtClean="0"/>
              <a:t>H. H. </a:t>
            </a:r>
            <a:r>
              <a:rPr lang="cs-CZ" sz="2800" dirty="0" err="1" smtClean="0"/>
              <a:t>Godard</a:t>
            </a:r>
            <a:r>
              <a:rPr lang="cs-CZ" sz="2800" dirty="0" smtClean="0"/>
              <a:t> rozvinul kampaň testování inteligence ve veřejných školách s cílem, vyčlenit zaostávající děti do speciálních tříd a zvýšit tak efektivitu výuky</a:t>
            </a:r>
            <a:r>
              <a:rPr lang="cs-CZ" dirty="0" smtClean="0"/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0500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GESTALTPSYCHOLOGIE (TVAROVÁ PSYCHOLOGIE)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 zakladatelům a hlavním představitelům patřili zejména německý psycholog </a:t>
            </a:r>
            <a:r>
              <a:rPr lang="cs-CZ" b="1" dirty="0" smtClean="0"/>
              <a:t>Max  </a:t>
            </a:r>
            <a:r>
              <a:rPr lang="cs-CZ" b="1" dirty="0" err="1" smtClean="0"/>
              <a:t>Wertheimer</a:t>
            </a:r>
            <a:r>
              <a:rPr lang="cs-CZ" b="1" dirty="0" smtClean="0"/>
              <a:t> </a:t>
            </a:r>
            <a:r>
              <a:rPr lang="cs-CZ" dirty="0" smtClean="0"/>
              <a:t>(1880-1943), </a:t>
            </a:r>
            <a:r>
              <a:rPr lang="cs-CZ" b="1" dirty="0" smtClean="0"/>
              <a:t>Kurt </a:t>
            </a:r>
            <a:r>
              <a:rPr lang="cs-CZ" b="1" dirty="0" err="1" smtClean="0"/>
              <a:t>Kofka</a:t>
            </a:r>
            <a:r>
              <a:rPr lang="cs-CZ" dirty="0" smtClean="0"/>
              <a:t> (1886-1941) a </a:t>
            </a:r>
            <a:r>
              <a:rPr lang="cs-CZ" b="1" dirty="0" smtClean="0"/>
              <a:t>Wolfgang Köhler </a:t>
            </a:r>
            <a:r>
              <a:rPr lang="cs-CZ" dirty="0" smtClean="0"/>
              <a:t>(1887-1970)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0" y="3146108"/>
            <a:ext cx="2941826" cy="37118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300" y="3146108"/>
            <a:ext cx="2642961" cy="37118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399" y="3146108"/>
            <a:ext cx="3073465" cy="371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34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Výchozí myšlenkou tvarové psychologie je předpoklad, že psychické celky nejsou vytvářeny spojováním jednotlivých prvků, ale že jde o celky strukturně uspořádané od samého počátku (</a:t>
            </a:r>
            <a:r>
              <a:rPr lang="cs-CZ" dirty="0" err="1" smtClean="0"/>
              <a:t>Gestalt</a:t>
            </a:r>
            <a:r>
              <a:rPr lang="cs-CZ" dirty="0" smtClean="0"/>
              <a:t>). Obecně lze konstatovat, že tvarová psychologie prosazuje zásadu tzv. celostnosti.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0711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453" y="445770"/>
            <a:ext cx="5295931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421" y="1200150"/>
            <a:ext cx="9094469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07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270" y="365125"/>
            <a:ext cx="5056738" cy="659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31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40" y="240029"/>
            <a:ext cx="7368822" cy="74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00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94410" y="365125"/>
            <a:ext cx="10359390" cy="1075055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PSYCHOANALÝZA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Počátkem 20. století vzniká na rozhraní psychologie a lékařství trend, který výrazně ovlivnil obecné představy o psychologii a pojetí člověka vůbec. Jeho vznik byl podmíněn:</a:t>
            </a:r>
          </a:p>
          <a:p>
            <a:r>
              <a:rPr lang="cs-CZ" dirty="0" smtClean="0"/>
              <a:t>Odhalováním tzv. psychogeneze některých psychických onemocnění, např. hysterie, které jsou provázeny i výraznými tělesnými příznaky (nespavostí, nechutenstvím, poruchou hybnosti, potížemi v oblasti sexuality, poruchou řeči apod.) </a:t>
            </a:r>
          </a:p>
          <a:p>
            <a:r>
              <a:rPr lang="cs-CZ" dirty="0" smtClean="0"/>
              <a:t>Usuzování, že psychogenní poruchy je třeba léčit psychoterapií a ne </a:t>
            </a:r>
            <a:r>
              <a:rPr lang="cs-CZ" dirty="0" err="1" smtClean="0"/>
              <a:t>somatoterapií</a:t>
            </a:r>
            <a:r>
              <a:rPr lang="cs-CZ" dirty="0" smtClean="0"/>
              <a:t> (léčení tělesných orgánů). Psychoterapie pomáhá pacientovi vnitřně zpracovat a pochopit událost, která na něj dolehla a se kterou se nedokáže smířit. </a:t>
            </a:r>
          </a:p>
        </p:txBody>
      </p:sp>
    </p:spTree>
    <p:extLst>
      <p:ext uri="{BB962C8B-B14F-4D97-AF65-F5344CB8AC3E}">
        <p14:creationId xmlns:p14="http://schemas.microsoft.com/office/powerpoint/2010/main" val="892980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4813" y="75876"/>
            <a:ext cx="10515600" cy="1325563"/>
          </a:xfrm>
        </p:spPr>
        <p:txBody>
          <a:bodyPr/>
          <a:lstStyle/>
          <a:p>
            <a:r>
              <a:rPr lang="cs-CZ" dirty="0" smtClean="0"/>
              <a:t>VYMEZENÍ POJMU „PSYCHOLOGIE“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71803" y="1153820"/>
            <a:ext cx="10420739" cy="5704179"/>
          </a:xfrm>
        </p:spPr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Pojem „psychologie“ vychází z řeckého slova - psyché a logos = věda o duši. Duše představuje oživující princip těla, to znamená vitální sílu. Je naprosto nezávislá a nemateriální substance. Duše - duševno – psychika fungují prostřednictvím centrální nervové soustavy (CNS), zejména mozku. Doslovné přetlumočení slova psychologie znamená nauku o duši. 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0141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Významným představitelem psychoterapie je </a:t>
            </a:r>
          </a:p>
          <a:p>
            <a:pPr marL="0" indent="0">
              <a:buNone/>
            </a:pPr>
            <a:r>
              <a:rPr lang="cs-CZ" dirty="0" smtClean="0"/>
              <a:t>Sigmund Freud (1856-1939), který je spojován </a:t>
            </a:r>
          </a:p>
          <a:p>
            <a:pPr marL="0" indent="0">
              <a:buNone/>
            </a:pPr>
            <a:r>
              <a:rPr lang="cs-CZ" dirty="0" smtClean="0"/>
              <a:t>především s psychoanalýzou. </a:t>
            </a:r>
          </a:p>
          <a:p>
            <a:pPr marL="0" indent="0">
              <a:buNone/>
            </a:pPr>
            <a:r>
              <a:rPr lang="cs-CZ" dirty="0" smtClean="0"/>
              <a:t>V roce 1899 vydává „Výklad snů“, prezentující </a:t>
            </a:r>
          </a:p>
          <a:p>
            <a:pPr marL="0" indent="0">
              <a:buNone/>
            </a:pPr>
            <a:r>
              <a:rPr lang="cs-CZ" dirty="0" smtClean="0"/>
              <a:t>jednu z klíčových oblastí nevědomí. 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547" y="1825625"/>
            <a:ext cx="3506253" cy="493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9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cs-CZ" dirty="0" smtClean="0"/>
          </a:p>
          <a:p>
            <a:pPr algn="ctr"/>
            <a:endParaRPr lang="cs-CZ" dirty="0"/>
          </a:p>
          <a:p>
            <a:pPr algn="ctr"/>
            <a:endParaRPr lang="cs-CZ" dirty="0" smtClean="0"/>
          </a:p>
          <a:p>
            <a:pPr marL="0" indent="0" algn="ctr">
              <a:buNone/>
            </a:pPr>
            <a:r>
              <a:rPr lang="cs-CZ" sz="6600" dirty="0" smtClean="0"/>
              <a:t>KONEC PREZENTACE</a:t>
            </a:r>
            <a:endParaRPr lang="cs-CZ" sz="66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1" y="40005"/>
            <a:ext cx="9791700" cy="73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504" y="2374265"/>
            <a:ext cx="4618926" cy="4919344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4000" b="1" dirty="0" smtClean="0"/>
              <a:t>Platón </a:t>
            </a:r>
            <a:r>
              <a:rPr lang="cs-CZ" sz="4000" dirty="0" smtClean="0"/>
              <a:t>– Svou duší má vztah člověk k idejím jako je krása, pravda, zbožnost, láska apod. Tyto ideje jsou věčné a svým vztahem k nim, skrze svou duši, má člověk na věčném životě účast.</a:t>
            </a:r>
            <a:br>
              <a:rPr lang="cs-CZ" sz="4000" dirty="0" smtClean="0"/>
            </a:b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694283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b="1" dirty="0" smtClean="0"/>
              <a:t>Aristoteles</a:t>
            </a:r>
            <a:r>
              <a:rPr lang="cs-CZ" sz="3600" dirty="0" smtClean="0"/>
              <a:t>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</a:t>
            </a:r>
            <a:br>
              <a:rPr lang="cs-CZ" sz="3600" dirty="0" smtClean="0"/>
            </a:br>
            <a:endParaRPr lang="cs-CZ" sz="36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2170" y="2272997"/>
            <a:ext cx="3931920" cy="446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531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/>
              <a:t>René Descartes </a:t>
            </a:r>
            <a:r>
              <a:rPr lang="cs-CZ" sz="4000" dirty="0" smtClean="0"/>
              <a:t>- zkušenosti s jevy životních okolností (vůně květu, tvar stromu, apod.). Duše je dějištěm kritického, pochybujícího a zkoumajícího myšlení. Tímto směrem se ubírá i slavný Descartův výrok „Myslím, tedy jsem.“</a:t>
            </a:r>
            <a:br>
              <a:rPr lang="cs-CZ" sz="4000" dirty="0" smtClean="0"/>
            </a:b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25701"/>
            <a:ext cx="4429125" cy="5411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28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/>
              <a:t>John </a:t>
            </a:r>
            <a:r>
              <a:rPr lang="cs-CZ" sz="4000" b="1" dirty="0" err="1" smtClean="0"/>
              <a:t>Lock</a:t>
            </a:r>
            <a:r>
              <a:rPr lang="cs-CZ" sz="4000" b="1" dirty="0" smtClean="0"/>
              <a:t> </a:t>
            </a:r>
            <a:r>
              <a:rPr lang="cs-CZ" sz="4000" dirty="0" smtClean="0"/>
              <a:t>představitel anglického empirizmu rozhodně existenci vrozených idejí popíral. Tvrdil, že: „Na svět přicházíme s myslí prázdnou jako list čistého papíru, a teprve naší zkušeností se mysl naplňuje.“ </a:t>
            </a:r>
            <a:br>
              <a:rPr lang="cs-CZ" sz="4000" dirty="0" smtClean="0"/>
            </a:b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193" y="2411730"/>
            <a:ext cx="7383780" cy="369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VÝVOJ PSYCHOLOGIE JAKO VĚDY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Wilhelm </a:t>
            </a:r>
            <a:r>
              <a:rPr lang="cs-CZ" b="1" dirty="0" err="1" smtClean="0"/>
              <a:t>Wundt</a:t>
            </a:r>
            <a:r>
              <a:rPr lang="cs-CZ" b="1" dirty="0" smtClean="0"/>
              <a:t> </a:t>
            </a:r>
            <a:r>
              <a:rPr lang="cs-CZ" dirty="0" smtClean="0"/>
              <a:t>(1832-1920). </a:t>
            </a:r>
          </a:p>
          <a:p>
            <a:pPr marL="0" indent="0">
              <a:buNone/>
            </a:pPr>
            <a:r>
              <a:rPr lang="cs-CZ" dirty="0" err="1" smtClean="0"/>
              <a:t>Wundt</a:t>
            </a:r>
            <a:r>
              <a:rPr lang="cs-CZ" dirty="0" smtClean="0"/>
              <a:t> považoval za předmět studia </a:t>
            </a:r>
          </a:p>
          <a:p>
            <a:pPr marL="0" indent="0">
              <a:buNone/>
            </a:pPr>
            <a:r>
              <a:rPr lang="cs-CZ" dirty="0" smtClean="0"/>
              <a:t>psychologie bezprostřední zkušenost</a:t>
            </a:r>
          </a:p>
          <a:p>
            <a:pPr marL="0" indent="0">
              <a:buNone/>
            </a:pPr>
            <a:r>
              <a:rPr lang="cs-CZ" dirty="0" smtClean="0"/>
              <a:t>– vědomí, které může být analyzováno </a:t>
            </a:r>
          </a:p>
          <a:p>
            <a:pPr marL="0" indent="0">
              <a:buNone/>
            </a:pPr>
            <a:r>
              <a:rPr lang="cs-CZ" dirty="0" smtClean="0"/>
              <a:t>na psychické elementy, ke kterým patří </a:t>
            </a:r>
          </a:p>
          <a:p>
            <a:pPr marL="0" indent="0">
              <a:buNone/>
            </a:pPr>
            <a:r>
              <a:rPr lang="cs-CZ" dirty="0" smtClean="0"/>
              <a:t>počitky, pocity a volní akty.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8020" y="1825625"/>
            <a:ext cx="3539386" cy="48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75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Wiliam James </a:t>
            </a:r>
            <a:r>
              <a:rPr lang="cs-CZ" dirty="0" smtClean="0"/>
              <a:t>(1842-1910). </a:t>
            </a:r>
          </a:p>
          <a:p>
            <a:pPr marL="0" indent="0">
              <a:buNone/>
            </a:pPr>
            <a:r>
              <a:rPr lang="cs-CZ" dirty="0" smtClean="0"/>
              <a:t>V roce 1890 vydává své velké dílo </a:t>
            </a:r>
          </a:p>
          <a:p>
            <a:pPr marL="0" indent="0">
              <a:buNone/>
            </a:pPr>
            <a:r>
              <a:rPr lang="cs-CZ" dirty="0" smtClean="0"/>
              <a:t>„Principy psychologie“. </a:t>
            </a:r>
          </a:p>
          <a:p>
            <a:pPr marL="0" indent="0">
              <a:buNone/>
            </a:pPr>
            <a:r>
              <a:rPr lang="cs-CZ" dirty="0" smtClean="0"/>
              <a:t>Dílo zahrnuje nejen jednoduché </a:t>
            </a:r>
          </a:p>
          <a:p>
            <a:pPr marL="0" indent="0">
              <a:buNone/>
            </a:pPr>
            <a:r>
              <a:rPr lang="cs-CZ" dirty="0" smtClean="0"/>
              <a:t>psychologické jevy, ale také komplexní </a:t>
            </a:r>
          </a:p>
          <a:p>
            <a:pPr marL="0" indent="0">
              <a:buNone/>
            </a:pPr>
            <a:r>
              <a:rPr lang="cs-CZ" dirty="0" smtClean="0"/>
              <a:t>zkušenosti člověka (náboženské, umělecké).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48" y="1027906"/>
            <a:ext cx="3930452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04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PSYCHOLOGIE NÁRODŮ A PSYCHOLOGIE DAVU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M. Lazarus a H. Steinhal v roce 1860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507" y="2281238"/>
            <a:ext cx="2828925" cy="3895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6570" y="2162630"/>
            <a:ext cx="3173148" cy="45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784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444</Words>
  <Application>Microsoft Office PowerPoint</Application>
  <PresentationFormat>Širokoúhlá obrazovka</PresentationFormat>
  <Paragraphs>45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Motiv Office</vt:lpstr>
      <vt:lpstr>ÚVOD DO PSYCHOLOGIE</vt:lpstr>
      <vt:lpstr>VYMEZENÍ POJMU „PSYCHOLOGIE“</vt:lpstr>
      <vt:lpstr>  Platón – Svou duší má vztah člověk k idejím jako je krása, pravda, zbožnost, láska apod. Tyto ideje jsou věčné a svým vztahem k nim, skrze svou duši, má člověk na věčném životě účast. </vt:lpstr>
      <vt:lpstr>  Aristoteles napsal spis „O duši,“ považoval duši za univerzální oživující základ všech bytostí. Je činitelem rozumového poznání, kterým dospíváme k pravdě a usilujeme o dobré spravedlivé skutky. Na rozdíl od Platóna je názoru, že duše není schopna existovat mimo tělo a ani po tom netouží.  </vt:lpstr>
      <vt:lpstr> René Descartes - zkušenosti s jevy životních okolností (vůně květu, tvar stromu, apod.). Duše je dějištěm kritického, pochybujícího a zkoumajícího myšlení. Tímto směrem se ubírá i slavný Descartův výrok „Myslím, tedy jsem.“ </vt:lpstr>
      <vt:lpstr> John Lock představitel anglického empirizmu rozhodně existenci vrozených idejí popíral. Tvrdil, že: „Na svět přicházíme s myslí prázdnou jako list čistého papíru, a teprve naší zkušeností se mysl naplňuje.“  </vt:lpstr>
      <vt:lpstr>VÝVOJ PSYCHOLOGIE JAKO VĚDY</vt:lpstr>
      <vt:lpstr>Prezentace aplikace PowerPoint</vt:lpstr>
      <vt:lpstr>PSYCHOLOGIE NÁRODŮ A PSYCHOLOGIE DAVU</vt:lpstr>
      <vt:lpstr>TESTOVÁNÍ INTELIGENCE</vt:lpstr>
      <vt:lpstr>Prezentace aplikace PowerPoint</vt:lpstr>
      <vt:lpstr>Prezentace aplikace PowerPoint</vt:lpstr>
      <vt:lpstr>GESTALTPSYCHOLOGIE (TVAROVÁ PSYCHOLOGIE)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PSYCHOANALÝZA 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PSYCHOLOGIE</dc:title>
  <dc:creator>buryova</dc:creator>
  <cp:lastModifiedBy>buryova</cp:lastModifiedBy>
  <cp:revision>9</cp:revision>
  <dcterms:created xsi:type="dcterms:W3CDTF">2022-03-03T10:02:36Z</dcterms:created>
  <dcterms:modified xsi:type="dcterms:W3CDTF">2022-03-03T11:22:45Z</dcterms:modified>
</cp:coreProperties>
</file>