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BCE6F8-C858-4F5F-84B6-2219D73B28CE}" type="datetimeFigureOut">
              <a:rPr lang="cs-CZ" smtClean="0"/>
              <a:t>20. 2. 2022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B50BFD-14DD-4B64-94DB-E4941C29356C}" type="slidenum">
              <a:rPr lang="cs-CZ" smtClean="0"/>
              <a:t>‹#›</a:t>
            </a:fld>
            <a:endParaRPr lang="cs-CZ"/>
          </a:p>
        </p:txBody>
      </p:sp>
    </p:spTree>
    <p:extLst>
      <p:ext uri="{BB962C8B-B14F-4D97-AF65-F5344CB8AC3E}">
        <p14:creationId xmlns:p14="http://schemas.microsoft.com/office/powerpoint/2010/main" val="898299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6</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2FC6951-7A28-48B3-BFB0-C0D387FA4F51}"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61849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FC6951-7A28-48B3-BFB0-C0D387FA4F51}"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314251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FC6951-7A28-48B3-BFB0-C0D387FA4F51}"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305644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2FC6951-7A28-48B3-BFB0-C0D387FA4F51}"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160066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2FC6951-7A28-48B3-BFB0-C0D387FA4F51}" type="datetimeFigureOut">
              <a:rPr lang="cs-CZ" smtClean="0"/>
              <a:t>20. 2. 2022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06111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2FC6951-7A28-48B3-BFB0-C0D387FA4F51}" type="datetimeFigureOut">
              <a:rPr lang="cs-CZ" smtClean="0"/>
              <a:t>20. 2. 2022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738144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2FC6951-7A28-48B3-BFB0-C0D387FA4F51}" type="datetimeFigureOut">
              <a:rPr lang="cs-CZ" smtClean="0"/>
              <a:t>20. 2. 2022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2729106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2FC6951-7A28-48B3-BFB0-C0D387FA4F51}" type="datetimeFigureOut">
              <a:rPr lang="cs-CZ" smtClean="0"/>
              <a:t>20. 2. 2022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90912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2FC6951-7A28-48B3-BFB0-C0D387FA4F51}" type="datetimeFigureOut">
              <a:rPr lang="cs-CZ" smtClean="0"/>
              <a:t>20. 2. 2022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546287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2FC6951-7A28-48B3-BFB0-C0D387FA4F51}" type="datetimeFigureOut">
              <a:rPr lang="cs-CZ" smtClean="0"/>
              <a:t>20. 2. 2022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290160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2FC6951-7A28-48B3-BFB0-C0D387FA4F51}" type="datetimeFigureOut">
              <a:rPr lang="cs-CZ" smtClean="0"/>
              <a:t>20. 2. 2022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38F9BD-2FEE-4934-ACE1-DBE54F41DC13}" type="slidenum">
              <a:rPr lang="cs-CZ" smtClean="0"/>
              <a:t>‹#›</a:t>
            </a:fld>
            <a:endParaRPr lang="cs-CZ"/>
          </a:p>
        </p:txBody>
      </p:sp>
    </p:spTree>
    <p:extLst>
      <p:ext uri="{BB962C8B-B14F-4D97-AF65-F5344CB8AC3E}">
        <p14:creationId xmlns:p14="http://schemas.microsoft.com/office/powerpoint/2010/main" val="1936792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FC6951-7A28-48B3-BFB0-C0D387FA4F51}" type="datetimeFigureOut">
              <a:rPr lang="cs-CZ" smtClean="0"/>
              <a:t>20. 2. 2022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38F9BD-2FEE-4934-ACE1-DBE54F41DC13}" type="slidenum">
              <a:rPr lang="cs-CZ" smtClean="0"/>
              <a:t>‹#›</a:t>
            </a:fld>
            <a:endParaRPr lang="cs-CZ"/>
          </a:p>
        </p:txBody>
      </p:sp>
    </p:spTree>
    <p:extLst>
      <p:ext uri="{BB962C8B-B14F-4D97-AF65-F5344CB8AC3E}">
        <p14:creationId xmlns:p14="http://schemas.microsoft.com/office/powerpoint/2010/main" val="2123637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beck-online.cz/bo/document-view.seam?documentId=onrf6mjzhezv6mromnwdi"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PRAMENY SPRÁVNÍHO PRÁVA</a:t>
            </a:r>
            <a:r>
              <a:rPr lang="cs-CZ" dirty="0" smtClean="0"/>
              <a:t>	</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4166659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5632311"/>
          </a:xfrm>
          <a:prstGeom prst="rect">
            <a:avLst/>
          </a:prstGeom>
        </p:spPr>
        <p:txBody>
          <a:bodyPr wrap="square">
            <a:spAutoFit/>
          </a:bodyPr>
          <a:lstStyle/>
          <a:p>
            <a:pPr lvl="1"/>
            <a:r>
              <a:rPr lang="cs-CZ" b="1" dirty="0"/>
              <a:t>Druhy pramenů správního práva</a:t>
            </a:r>
          </a:p>
          <a:p>
            <a:pPr lvl="1"/>
            <a:endParaRPr lang="cs-CZ" b="1" dirty="0"/>
          </a:p>
          <a:p>
            <a:pPr algn="just"/>
            <a:r>
              <a:rPr lang="cs-CZ" dirty="0"/>
              <a:t>Zákonné opatření Senátu je vydáváno v případě, že dojde k rozpuštění Poslanecké sněmovny Parlamentu České republiky, neboť zasedání Senátu jsou stálá (takto jsou koncipovány i volby, kdy se obměňuje vždy co 2 roky 1/3 Senátu). Zákonná opatření mají sílu zákona, podmínkou je, že je Poslanecká sněmovna následně na své první schůzi po svém znovuustavení schválí, v opačném případě pozbývají platnosti od okamžiku usnesení Poslanecké sněmovny, kterým nebyla schválena</a:t>
            </a:r>
            <a:r>
              <a:rPr lang="cs-CZ" dirty="0" smtClean="0"/>
              <a:t>.</a:t>
            </a:r>
          </a:p>
          <a:p>
            <a:pPr algn="just"/>
            <a:endParaRPr lang="cs-CZ" dirty="0"/>
          </a:p>
          <a:p>
            <a:pPr algn="just"/>
            <a:r>
              <a:rPr lang="cs-CZ" b="1" dirty="0" smtClean="0"/>
              <a:t>Nařízení </a:t>
            </a:r>
          </a:p>
          <a:p>
            <a:pPr algn="just"/>
            <a:endParaRPr lang="cs-CZ" b="1" dirty="0"/>
          </a:p>
          <a:p>
            <a:pPr algn="just"/>
            <a:r>
              <a:rPr lang="cs-CZ" dirty="0"/>
              <a:t>j</a:t>
            </a:r>
            <a:r>
              <a:rPr lang="cs-CZ" dirty="0" smtClean="0"/>
              <a:t>sou </a:t>
            </a:r>
            <a:r>
              <a:rPr lang="cs-CZ" dirty="0"/>
              <a:t>projevem </a:t>
            </a:r>
            <a:r>
              <a:rPr lang="cs-CZ" b="1" dirty="0"/>
              <a:t>odvozené normotvorby</a:t>
            </a:r>
            <a:r>
              <a:rPr lang="cs-CZ" dirty="0"/>
              <a:t>, která se opírá o tyto základní prvky: upravují věci, které jim </a:t>
            </a:r>
            <a:r>
              <a:rPr lang="cs-CZ" b="1" dirty="0"/>
              <a:t>vyhradil zákon</a:t>
            </a:r>
            <a:r>
              <a:rPr lang="cs-CZ" dirty="0"/>
              <a:t>, resp. pro jejich vydání musí existovat zákonný základ, současně je tím pádem nepřípustné, aby byla vydávána nařízení často označovaná jako „podzákonné předpisy“ bez zákonného oprávnění. Současně existuje kompetentní subjekt oprávněný nařízení vydávat.</a:t>
            </a:r>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3737166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6186309"/>
          </a:xfrm>
          <a:prstGeom prst="rect">
            <a:avLst/>
          </a:prstGeom>
        </p:spPr>
        <p:txBody>
          <a:bodyPr wrap="square">
            <a:spAutoFit/>
          </a:bodyPr>
          <a:lstStyle/>
          <a:p>
            <a:pPr lvl="1"/>
            <a:r>
              <a:rPr lang="cs-CZ" b="1" dirty="0"/>
              <a:t>Druhy pramenů správního práva</a:t>
            </a:r>
          </a:p>
          <a:p>
            <a:pPr lvl="1"/>
            <a:endParaRPr lang="cs-CZ" b="1" dirty="0"/>
          </a:p>
          <a:p>
            <a:pPr algn="just"/>
            <a:r>
              <a:rPr lang="cs-CZ" dirty="0"/>
              <a:t>Na poli Ústavy v čl. 78 nalezneme přímé ústavní zmocnění vlády k vydávání nařízení k provedení zákonů, cit. </a:t>
            </a:r>
            <a:r>
              <a:rPr lang="cs-CZ" i="1" dirty="0"/>
              <a:t>„K provedení zákona a v jeho mezích je vláda oprávněna vydávat nařízení. Nařízení podepisuje předseda vlády a příslušný člen vlády.“</a:t>
            </a:r>
            <a:r>
              <a:rPr lang="cs-CZ" dirty="0"/>
              <a:t> Vzhledem k tomu, že jde o přímé zmocnění Ústavou, může toto vláda činit ve vztahu ke kterémukoli zákonu</a:t>
            </a:r>
            <a:r>
              <a:rPr lang="cs-CZ" dirty="0" smtClean="0"/>
              <a:t>.</a:t>
            </a:r>
          </a:p>
          <a:p>
            <a:pPr algn="just"/>
            <a:endParaRPr lang="cs-CZ" dirty="0"/>
          </a:p>
          <a:p>
            <a:pPr algn="just"/>
            <a:r>
              <a:rPr lang="cs-CZ" dirty="0"/>
              <a:t>Pokud jde o ministerstva a jiné ústřední správní úřady, a orgány územní samosprávy, tyto mohou vydávat na základě zákona a v jeho mezích právní předpisy, jsou-li k tomu zákonem zmocněny (čl. 79 odst. 3 Ústavy). </a:t>
            </a:r>
            <a:endParaRPr lang="cs-CZ" dirty="0" smtClean="0"/>
          </a:p>
          <a:p>
            <a:pPr algn="just"/>
            <a:endParaRPr lang="cs-CZ" dirty="0"/>
          </a:p>
          <a:p>
            <a:pPr algn="just"/>
            <a:r>
              <a:rPr lang="cs-CZ" dirty="0" smtClean="0"/>
              <a:t>Na </a:t>
            </a:r>
            <a:r>
              <a:rPr lang="cs-CZ" dirty="0"/>
              <a:t>rozdíl od přímého zmocnění v Ústavě, tyto subjekty jsou k vydávání podzákonných předpisů zmocněny toliko zákonem. Oproti vládě tak mohou svou podzákonnou činnost vyvíjet pouze ke konkrétním zákonům, které jim toto oprávnění vyhradili. Obvyklá zákonná formulace této pravomoci se v zákoně podává zněním „</a:t>
            </a:r>
            <a:r>
              <a:rPr lang="cs-CZ" i="1" dirty="0"/>
              <a:t>Ministerstvo vydá vyhlášku k provedení (zákona, jeho části, konkrétních ustanovení).“</a:t>
            </a:r>
            <a:endParaRPr lang="cs-CZ" dirty="0"/>
          </a:p>
          <a:p>
            <a:pPr algn="just"/>
            <a:endParaRPr lang="cs-CZ" dirty="0"/>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780929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4247317"/>
          </a:xfrm>
          <a:prstGeom prst="rect">
            <a:avLst/>
          </a:prstGeom>
        </p:spPr>
        <p:txBody>
          <a:bodyPr wrap="square">
            <a:spAutoFit/>
          </a:bodyPr>
          <a:lstStyle/>
          <a:p>
            <a:pPr lvl="1"/>
            <a:r>
              <a:rPr lang="cs-CZ" b="1" dirty="0"/>
              <a:t>Druhy pramenů správního </a:t>
            </a:r>
            <a:r>
              <a:rPr lang="cs-CZ" b="1" dirty="0" smtClean="0"/>
              <a:t>práva</a:t>
            </a:r>
          </a:p>
          <a:p>
            <a:pPr lvl="1"/>
            <a:endParaRPr lang="cs-CZ" b="1" cap="small" dirty="0"/>
          </a:p>
          <a:p>
            <a:pPr lvl="1"/>
            <a:r>
              <a:rPr lang="cs-CZ" b="1" cap="small" dirty="0" smtClean="0"/>
              <a:t>Obecně </a:t>
            </a:r>
            <a:r>
              <a:rPr lang="cs-CZ" b="1" cap="small" dirty="0"/>
              <a:t>závazné vyhlášky územně samosprávných </a:t>
            </a:r>
            <a:r>
              <a:rPr lang="cs-CZ" b="1" cap="small" dirty="0" smtClean="0"/>
              <a:t>celků</a:t>
            </a:r>
          </a:p>
          <a:p>
            <a:pPr lvl="1"/>
            <a:endParaRPr lang="cs-CZ" b="1" cap="small" dirty="0"/>
          </a:p>
          <a:p>
            <a:r>
              <a:rPr lang="cs-CZ" dirty="0"/>
              <a:t>Obecně závazné vyhlášky jsou formou normotvorby subjektů územní samosprávy, tj. obcí a krajů, jsou jedním z projevů jejich práva na samosprávu. Obce a kraje jsou samostatně spravovány svými zastupitelstvy, kterým též Ústava svěřuje, jako atribut veřejné moci, právo upravovat právními normami věci, které patří pod jejich správu. Obecně je vydávána v samostatné působnosti obce (kraje) a nesmí být v rozporu se zákonem.</a:t>
            </a:r>
          </a:p>
          <a:p>
            <a:pPr algn="just"/>
            <a:endParaRPr lang="cs-CZ" dirty="0"/>
          </a:p>
          <a:p>
            <a:pPr algn="just"/>
            <a:endParaRPr lang="cs-CZ" b="1" dirty="0" smtClean="0"/>
          </a:p>
          <a:p>
            <a:pPr marL="0" lvl="2"/>
            <a:endParaRPr lang="cs-CZ" b="1" cap="small" dirty="0"/>
          </a:p>
          <a:p>
            <a:endParaRPr lang="cs-CZ" dirty="0"/>
          </a:p>
          <a:p>
            <a:endParaRPr lang="cs-CZ" dirty="0"/>
          </a:p>
        </p:txBody>
      </p:sp>
    </p:spTree>
    <p:extLst>
      <p:ext uri="{BB962C8B-B14F-4D97-AF65-F5344CB8AC3E}">
        <p14:creationId xmlns:p14="http://schemas.microsoft.com/office/powerpoint/2010/main" val="719683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5" name="Obdélník 4"/>
          <p:cNvSpPr/>
          <p:nvPr/>
        </p:nvSpPr>
        <p:spPr>
          <a:xfrm>
            <a:off x="611560" y="620689"/>
            <a:ext cx="8208912" cy="5478423"/>
          </a:xfrm>
          <a:prstGeom prst="rect">
            <a:avLst/>
          </a:prstGeom>
        </p:spPr>
        <p:txBody>
          <a:bodyPr wrap="square">
            <a:spAutoFit/>
          </a:bodyPr>
          <a:lstStyle/>
          <a:p>
            <a:pPr lvl="0" algn="just"/>
            <a:r>
              <a:rPr lang="cs-CZ" sz="2400" b="1" dirty="0" smtClean="0"/>
              <a:t>Členění pramenů správního práva podle druhu orgánu, který je vydává</a:t>
            </a:r>
          </a:p>
          <a:p>
            <a:pPr lvl="0" algn="just"/>
            <a:endParaRPr lang="cs-CZ" sz="1000" dirty="0" smtClean="0"/>
          </a:p>
          <a:p>
            <a:pPr lvl="0" algn="just"/>
            <a:r>
              <a:rPr lang="cs-CZ" dirty="0" smtClean="0"/>
              <a:t>Pravomoc k vydávání pramenů správního práva v ČR přísluší jednak vrcholnému zákonodárnému orgánu, dále ústředním orgánům státní správy a také příslušným samosprávným orgánům.</a:t>
            </a:r>
          </a:p>
          <a:p>
            <a:pPr lvl="0" algn="just"/>
            <a:endParaRPr lang="cs-CZ" sz="1000" dirty="0"/>
          </a:p>
          <a:p>
            <a:pPr lvl="0" algn="just"/>
            <a:r>
              <a:rPr lang="cs-CZ" u="sng" dirty="0" smtClean="0"/>
              <a:t>Prameny vydávané vrcholným zákonodárným sborem</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Ústava</a:t>
            </a:r>
          </a:p>
          <a:p>
            <a:pPr marL="285750" lvl="0" indent="-285750" algn="just">
              <a:buFont typeface="Wingdings" panose="05000000000000000000" pitchFamily="2" charset="2"/>
              <a:buChar char="§"/>
            </a:pPr>
            <a:r>
              <a:rPr lang="cs-CZ" dirty="0" smtClean="0"/>
              <a:t>ústavní zákony,</a:t>
            </a:r>
          </a:p>
          <a:p>
            <a:pPr marL="285750" lvl="0" indent="-285750" algn="just">
              <a:buFont typeface="Wingdings" panose="05000000000000000000" pitchFamily="2" charset="2"/>
              <a:buChar char="§"/>
            </a:pPr>
            <a:r>
              <a:rPr lang="cs-CZ" dirty="0" smtClean="0"/>
              <a:t>zákony,</a:t>
            </a:r>
          </a:p>
          <a:p>
            <a:pPr marL="285750" lvl="0" indent="-285750" algn="just">
              <a:buFont typeface="Wingdings" panose="05000000000000000000" pitchFamily="2" charset="2"/>
              <a:buChar char="§"/>
            </a:pPr>
            <a:r>
              <a:rPr lang="cs-CZ" dirty="0" smtClean="0"/>
              <a:t>zákonná opatření.</a:t>
            </a:r>
          </a:p>
          <a:p>
            <a:pPr lvl="0" algn="just"/>
            <a:endParaRPr lang="cs-CZ" sz="1000" dirty="0"/>
          </a:p>
          <a:p>
            <a:pPr lvl="0" algn="just"/>
            <a:r>
              <a:rPr lang="cs-CZ" u="sng" dirty="0" smtClean="0"/>
              <a:t>Prameny vydávané ústředními orgány státní správy (vláda a správní orgány s celostátní působností – ministerstva a jiné ústřední správní orgány)</a:t>
            </a:r>
            <a:r>
              <a:rPr lang="cs-CZ" dirty="0" smtClean="0"/>
              <a:t>:</a:t>
            </a:r>
          </a:p>
          <a:p>
            <a:pPr lvl="0" algn="just"/>
            <a:endParaRPr lang="cs-CZ" sz="1000" dirty="0"/>
          </a:p>
          <a:p>
            <a:pPr marL="285750" lvl="0" indent="-285750" algn="just">
              <a:buFont typeface="Wingdings" panose="05000000000000000000" pitchFamily="2" charset="2"/>
              <a:buChar char="§"/>
            </a:pPr>
            <a:r>
              <a:rPr lang="cs-CZ" dirty="0" smtClean="0"/>
              <a:t>nařízení vlády (vydávají se k provádění zákonů a v jejich mezích, mají povahu prováděcího předpisu),</a:t>
            </a:r>
          </a:p>
          <a:p>
            <a:pPr marL="285750" lvl="0" indent="-285750" algn="just">
              <a:buFont typeface="Wingdings" panose="05000000000000000000" pitchFamily="2" charset="2"/>
              <a:buChar char="§"/>
            </a:pPr>
            <a:r>
              <a:rPr lang="cs-CZ" dirty="0" smtClean="0"/>
              <a:t>obecně závazné právní předpisy ministerstev a jiných správních úřadů (vydávají se na základě a v mezích zákonů, mají povahu prováděcího předpisu).</a:t>
            </a:r>
            <a:endParaRPr lang="cs-CZ" dirty="0"/>
          </a:p>
        </p:txBody>
      </p:sp>
    </p:spTree>
    <p:extLst>
      <p:ext uri="{BB962C8B-B14F-4D97-AF65-F5344CB8AC3E}">
        <p14:creationId xmlns:p14="http://schemas.microsoft.com/office/powerpoint/2010/main" val="3498917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611560" y="548680"/>
            <a:ext cx="8064896" cy="4108817"/>
          </a:xfrm>
          <a:prstGeom prst="rect">
            <a:avLst/>
          </a:prstGeom>
        </p:spPr>
        <p:txBody>
          <a:bodyPr wrap="square">
            <a:spAutoFit/>
          </a:bodyPr>
          <a:lstStyle/>
          <a:p>
            <a:pPr lvl="0" algn="just"/>
            <a:r>
              <a:rPr lang="cs-CZ" sz="2400" b="1" dirty="0"/>
              <a:t>Členění pramenů správního práva podle druhu orgánu, který je </a:t>
            </a:r>
            <a:r>
              <a:rPr lang="cs-CZ" sz="2400" b="1" dirty="0" smtClean="0"/>
              <a:t>vydává</a:t>
            </a:r>
          </a:p>
          <a:p>
            <a:pPr lvl="0" algn="just"/>
            <a:endParaRPr lang="cs-CZ" b="1" dirty="0"/>
          </a:p>
          <a:p>
            <a:pPr lvl="0" algn="just"/>
            <a:r>
              <a:rPr lang="cs-CZ" u="sng" dirty="0" smtClean="0"/>
              <a:t>Prameny vydávané místními (územními) orgány</a:t>
            </a:r>
            <a:r>
              <a:rPr lang="cs-CZ" dirty="0" smtClean="0"/>
              <a:t>:</a:t>
            </a:r>
          </a:p>
          <a:p>
            <a:pPr lvl="0" algn="just"/>
            <a:endParaRPr lang="cs-CZ" dirty="0"/>
          </a:p>
          <a:p>
            <a:pPr marL="285750" lvl="0" indent="-285750" algn="just">
              <a:spcAft>
                <a:spcPts val="600"/>
              </a:spcAft>
              <a:buFont typeface="Wingdings" panose="05000000000000000000" pitchFamily="2" charset="2"/>
              <a:buChar char="§"/>
            </a:pPr>
            <a:r>
              <a:rPr lang="cs-CZ" dirty="0" smtClean="0"/>
              <a:t>obecně závazné vyhlášky kraje v mezích samostatné působnosti (vydávají se na základě zmocnění; povinnosti lze jimi ukládat, jen stanoví-li tak zákon),</a:t>
            </a:r>
          </a:p>
          <a:p>
            <a:pPr marL="285750" lvl="0" indent="-285750" algn="just">
              <a:spcAft>
                <a:spcPts val="600"/>
              </a:spcAft>
              <a:buFont typeface="Wingdings" panose="05000000000000000000" pitchFamily="2" charset="2"/>
              <a:buChar char="§"/>
            </a:pPr>
            <a:r>
              <a:rPr lang="cs-CZ" dirty="0" smtClean="0"/>
              <a:t>nařízení kraje ve věcech přeneseného  výkonu státní správy (vydávají se na základě a v mezích zákona, při výslovném zákonném zmocnění),</a:t>
            </a:r>
          </a:p>
          <a:p>
            <a:pPr marL="285750" lvl="0" indent="-285750" algn="just">
              <a:spcAft>
                <a:spcPts val="600"/>
              </a:spcAft>
              <a:buFont typeface="Wingdings" panose="05000000000000000000" pitchFamily="2" charset="2"/>
              <a:buChar char="§"/>
            </a:pPr>
            <a:r>
              <a:rPr lang="cs-CZ" dirty="0" smtClean="0"/>
              <a:t>obecně závazné vyhlášky obce v mezích samostatné působnosti (vydávají se na základě ústavního zmocnění; povinnosti lze jimi ukládat, jen stanoví-li tak zákon),</a:t>
            </a:r>
          </a:p>
          <a:p>
            <a:pPr marL="285750" lvl="0" indent="-285750" algn="just">
              <a:buFont typeface="Wingdings" panose="05000000000000000000" pitchFamily="2" charset="2"/>
              <a:buChar char="§"/>
            </a:pPr>
            <a:r>
              <a:rPr lang="cs-CZ" dirty="0" smtClean="0"/>
              <a:t>nařízení obce ve věcech přeneseného výkonu státní správy (vydávají se na základě zmocnění v zákoně a v jeho mezích). </a:t>
            </a:r>
            <a:endParaRPr lang="cs-CZ" dirty="0"/>
          </a:p>
        </p:txBody>
      </p:sp>
    </p:spTree>
    <p:extLst>
      <p:ext uri="{BB962C8B-B14F-4D97-AF65-F5344CB8AC3E}">
        <p14:creationId xmlns:p14="http://schemas.microsoft.com/office/powerpoint/2010/main" val="315879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95536" y="620688"/>
            <a:ext cx="8280920" cy="4653582"/>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sz="2400" b="1" dirty="0"/>
          </a:p>
          <a:p>
            <a:pPr algn="just"/>
            <a:r>
              <a:rPr lang="cs-CZ" sz="2400" dirty="0"/>
              <a:t>určuje místo pramenů v jejich </a:t>
            </a:r>
            <a:r>
              <a:rPr lang="cs-CZ" sz="2400" b="1" dirty="0"/>
              <a:t>hierarchickém uspořádání</a:t>
            </a:r>
            <a:r>
              <a:rPr lang="cs-CZ" sz="2400" dirty="0"/>
              <a:t>. </a:t>
            </a:r>
            <a:endParaRPr lang="cs-CZ" sz="2400" dirty="0" smtClean="0"/>
          </a:p>
          <a:p>
            <a:pPr algn="just"/>
            <a:endParaRPr lang="cs-CZ" sz="2400" dirty="0"/>
          </a:p>
          <a:p>
            <a:pPr algn="just"/>
            <a:r>
              <a:rPr lang="cs-CZ" sz="2400" dirty="0" smtClean="0"/>
              <a:t>Smysl </a:t>
            </a:r>
            <a:r>
              <a:rPr lang="cs-CZ" sz="2400" dirty="0"/>
              <a:t>tohoto pořadí spočívá v tom, že </a:t>
            </a:r>
            <a:r>
              <a:rPr lang="cs-CZ" sz="2400" b="1" i="1" dirty="0"/>
              <a:t>každý obecně závazný předpis nižší právní síly musí být v souladu s právními předpisy vyšší síly</a:t>
            </a:r>
            <a:r>
              <a:rPr lang="cs-CZ" sz="2400" dirty="0"/>
              <a:t>. </a:t>
            </a:r>
            <a:endParaRPr lang="cs-CZ" sz="2400" dirty="0" smtClean="0"/>
          </a:p>
          <a:p>
            <a:pPr algn="just"/>
            <a:endParaRPr lang="cs-CZ" sz="2400" dirty="0"/>
          </a:p>
          <a:p>
            <a:pPr algn="just"/>
            <a:r>
              <a:rPr lang="cs-CZ" sz="2400" dirty="0" smtClean="0"/>
              <a:t>Každý </a:t>
            </a:r>
            <a:r>
              <a:rPr lang="cs-CZ" sz="2400" dirty="0"/>
              <a:t>obecně závazný právní předpis pak může být změněn či zrušen pouze předpisem </a:t>
            </a:r>
            <a:r>
              <a:rPr lang="cs-CZ" sz="2400" b="1" i="1" dirty="0"/>
              <a:t>stejné či vyšší právní síly. </a:t>
            </a:r>
            <a:endParaRPr lang="cs-CZ" altLang="cs-CZ" sz="2400" b="1" i="1" dirty="0" smtClean="0"/>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3145564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35022" y="620688"/>
            <a:ext cx="8280920" cy="5761577"/>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sz="2400" b="1" dirty="0"/>
          </a:p>
          <a:p>
            <a:pPr algn="just"/>
            <a:r>
              <a:rPr lang="cs-CZ" sz="2400" dirty="0"/>
              <a:t>Podle stupně právní síly jsou prameny uspořádány v následujícím pořadí: </a:t>
            </a:r>
            <a:endParaRPr lang="cs-CZ" sz="2400" dirty="0" smtClean="0"/>
          </a:p>
          <a:p>
            <a:pPr algn="just"/>
            <a:endParaRPr lang="cs-CZ" sz="2400" dirty="0"/>
          </a:p>
          <a:p>
            <a:pPr lvl="0" algn="just"/>
            <a:r>
              <a:rPr lang="cs-CZ" sz="2400" dirty="0" smtClean="0"/>
              <a:t>1. Ústava </a:t>
            </a:r>
            <a:r>
              <a:rPr lang="cs-CZ" sz="2400" dirty="0"/>
              <a:t>+ ústavní zákony (mezinárodní smlouvy; právo EU)</a:t>
            </a:r>
          </a:p>
          <a:p>
            <a:pPr lvl="0" algn="just"/>
            <a:r>
              <a:rPr lang="cs-CZ" sz="2400" dirty="0" smtClean="0"/>
              <a:t>2. zákony </a:t>
            </a:r>
            <a:r>
              <a:rPr lang="cs-CZ" sz="2400" dirty="0"/>
              <a:t>+ zákonná opatření Senátu (mezinárodní smlouvy; právo EU)</a:t>
            </a:r>
          </a:p>
          <a:p>
            <a:pPr lvl="0" algn="just"/>
            <a:r>
              <a:rPr lang="cs-CZ" sz="2400" dirty="0" smtClean="0"/>
              <a:t>3. obecně </a:t>
            </a:r>
            <a:r>
              <a:rPr lang="cs-CZ" sz="2400" dirty="0"/>
              <a:t>závazné vyhlášky obcí a krajů</a:t>
            </a:r>
          </a:p>
          <a:p>
            <a:pPr lvl="0" algn="just"/>
            <a:r>
              <a:rPr lang="cs-CZ" sz="2400" dirty="0" smtClean="0"/>
              <a:t>4. nařízení </a:t>
            </a:r>
            <a:r>
              <a:rPr lang="cs-CZ" sz="2400" dirty="0"/>
              <a:t>vlády </a:t>
            </a:r>
          </a:p>
          <a:p>
            <a:pPr lvl="0" algn="just"/>
            <a:r>
              <a:rPr lang="cs-CZ" sz="2400" dirty="0" smtClean="0"/>
              <a:t>5. obecně </a:t>
            </a:r>
            <a:r>
              <a:rPr lang="cs-CZ" sz="2400" dirty="0"/>
              <a:t>závazné právní předpisy ministerstev a jiných ústředních orgánů státní správy</a:t>
            </a:r>
          </a:p>
          <a:p>
            <a:pPr lvl="0" algn="just"/>
            <a:r>
              <a:rPr lang="cs-CZ" sz="2400" dirty="0" smtClean="0"/>
              <a:t>6. nařízení </a:t>
            </a:r>
            <a:r>
              <a:rPr lang="cs-CZ" sz="2400" dirty="0"/>
              <a:t>krajů a obcí</a:t>
            </a:r>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924847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35022" y="620688"/>
            <a:ext cx="8280920" cy="6340197"/>
          </a:xfrm>
          <a:prstGeom prst="rect">
            <a:avLst/>
          </a:prstGeom>
          <a:noFill/>
        </p:spPr>
        <p:txBody>
          <a:bodyPr wrap="square" rtlCol="0">
            <a:spAutoFit/>
          </a:bodyPr>
          <a:lstStyle/>
          <a:p>
            <a:pPr>
              <a:lnSpc>
                <a:spcPct val="90000"/>
              </a:lnSpc>
            </a:pPr>
            <a:r>
              <a:rPr lang="cs-CZ" altLang="cs-CZ" sz="2400" b="1" dirty="0" smtClean="0"/>
              <a:t>Členění pramenů správního práva podle stupně jejich právní síly</a:t>
            </a:r>
          </a:p>
          <a:p>
            <a:pPr>
              <a:lnSpc>
                <a:spcPct val="90000"/>
              </a:lnSpc>
            </a:pPr>
            <a:endParaRPr lang="cs-CZ" altLang="cs-CZ" sz="2400" b="1" dirty="0" smtClean="0"/>
          </a:p>
          <a:p>
            <a:pPr>
              <a:lnSpc>
                <a:spcPct val="90000"/>
              </a:lnSpc>
            </a:pPr>
            <a:r>
              <a:rPr lang="cs-CZ" altLang="cs-CZ" sz="2000" dirty="0" err="1" smtClean="0"/>
              <a:t>Vysvěltení</a:t>
            </a:r>
            <a:r>
              <a:rPr lang="cs-CZ" altLang="cs-CZ" sz="2000" dirty="0" smtClean="0"/>
              <a:t>:</a:t>
            </a:r>
            <a:endParaRPr lang="cs-CZ" altLang="cs-CZ" sz="2000" dirty="0"/>
          </a:p>
          <a:p>
            <a:pPr algn="just"/>
            <a:endParaRPr lang="cs-CZ" sz="2000" i="1" dirty="0" smtClean="0"/>
          </a:p>
          <a:p>
            <a:pPr algn="just"/>
            <a:r>
              <a:rPr lang="cs-CZ" sz="2000" i="1" dirty="0" smtClean="0"/>
              <a:t>Na </a:t>
            </a:r>
            <a:r>
              <a:rPr lang="cs-CZ" sz="2000" i="1" dirty="0"/>
              <a:t>vrcholu stojí Ústava a ústavní zákony (označované též jako „ústavní pořádek“), mezinárodní smlouvy, jakož i ty právní předpisy Evropské unie mající sílu ústavního předpisu. S těmito právními předpisy (ad 1) nesmí být v rozporu ostatní předpisy uvedené pod body 2) - 6). Zákony a zákonná opatření Senátu, jakož i mezinárodní smlouvy a předpisy Evropské unie mající sílu zákona pak nesmí být v rozporu s předpisy pod bodem 1) a ostatní níže uvedené nesmí být v rozporu vedle předpisů pod bodem 1) také s předpisy pod bodem 2). A takto lze pokračovat směrem k nižším kategoriím, s jednou výhradou týkající se obecně závazných vyhlášek obcí a krajů, které nesmí být toliko v rozporu s ústavním pořádkem a zákonem, tedy předpisy pod body 1) a 2), ale nejsou nadřazeny předpisům pod body 4) - 6), neboť jde o normotvorbu obcí a krajů v samostatné působnosti. Předpisy pod body 4)- 6) jsou pak vydávány v působnosti přenesené, a dále se bude na ně uplatňovat hierarchický princip.</a:t>
            </a:r>
            <a:endParaRPr lang="cs-CZ" sz="2000" dirty="0"/>
          </a:p>
          <a:p>
            <a:pPr>
              <a:lnSpc>
                <a:spcPct val="90000"/>
              </a:lnSpc>
            </a:pPr>
            <a:endParaRPr lang="cs-CZ" altLang="cs-CZ" dirty="0" smtClean="0"/>
          </a:p>
          <a:p>
            <a:pPr algn="just">
              <a:lnSpc>
                <a:spcPct val="90000"/>
              </a:lnSpc>
            </a:pPr>
            <a:endParaRPr lang="cs-CZ" altLang="cs-CZ" dirty="0"/>
          </a:p>
          <a:p>
            <a:pPr algn="just">
              <a:lnSpc>
                <a:spcPct val="90000"/>
              </a:lnSpc>
            </a:pPr>
            <a:endParaRPr lang="cs-CZ" altLang="cs-CZ" sz="3200" dirty="0"/>
          </a:p>
        </p:txBody>
      </p:sp>
    </p:spTree>
    <p:extLst>
      <p:ext uri="{BB962C8B-B14F-4D97-AF65-F5344CB8AC3E}">
        <p14:creationId xmlns:p14="http://schemas.microsoft.com/office/powerpoint/2010/main" val="1456535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539552" y="692696"/>
            <a:ext cx="8136904" cy="5539978"/>
          </a:xfrm>
          <a:prstGeom prst="rect">
            <a:avLst/>
          </a:prstGeom>
          <a:noFill/>
        </p:spPr>
        <p:txBody>
          <a:bodyPr wrap="square" rtlCol="0">
            <a:spAutoFit/>
          </a:bodyPr>
          <a:lstStyle/>
          <a:p>
            <a:r>
              <a:rPr lang="cs-CZ" sz="2400" b="1" dirty="0" smtClean="0"/>
              <a:t>Prameny práva obecně</a:t>
            </a:r>
          </a:p>
          <a:p>
            <a:endParaRPr lang="cs-CZ" b="1" dirty="0"/>
          </a:p>
          <a:p>
            <a:pPr marL="342900" indent="-342900">
              <a:buFont typeface="Wingdings" panose="05000000000000000000" pitchFamily="2" charset="2"/>
              <a:buChar char="q"/>
            </a:pPr>
            <a:r>
              <a:rPr lang="cs-CZ" dirty="0"/>
              <a:t>formy, ve kterých je </a:t>
            </a:r>
            <a:r>
              <a:rPr lang="cs-CZ" dirty="0" smtClean="0"/>
              <a:t>obsaženo objektivní právo,</a:t>
            </a:r>
          </a:p>
          <a:p>
            <a:pPr marL="342900" indent="-342900">
              <a:buFont typeface="Wingdings" panose="05000000000000000000" pitchFamily="2" charset="2"/>
              <a:buChar char="q"/>
            </a:pPr>
            <a:r>
              <a:rPr lang="cs-CZ" dirty="0" smtClean="0"/>
              <a:t>forma</a:t>
            </a:r>
            <a:r>
              <a:rPr lang="cs-CZ" dirty="0"/>
              <a:t>, v níž jsou obsaženy právní </a:t>
            </a:r>
            <a:r>
              <a:rPr lang="cs-CZ" dirty="0" smtClean="0"/>
              <a:t>normy. </a:t>
            </a:r>
          </a:p>
          <a:p>
            <a:pPr algn="just"/>
            <a:endParaRPr lang="cs-CZ" dirty="0" smtClean="0"/>
          </a:p>
          <a:p>
            <a:pPr algn="just"/>
            <a:r>
              <a:rPr lang="cs-CZ" sz="2400" dirty="0" smtClean="0"/>
              <a:t>Pramenem práva obvykle rozumíme objektivizaci (zachycení, zapsání, vydání) pravidel chování do právních pravidel vyjádřených v určité právní formě</a:t>
            </a:r>
            <a:r>
              <a:rPr lang="cs-CZ" sz="2400" dirty="0"/>
              <a:t> </a:t>
            </a:r>
            <a:r>
              <a:rPr lang="cs-CZ" sz="2400" dirty="0" smtClean="0"/>
              <a:t>= </a:t>
            </a:r>
            <a:r>
              <a:rPr lang="cs-CZ" sz="2400" b="1" dirty="0" smtClean="0"/>
              <a:t>pramen práva ve formálním smyslu.</a:t>
            </a:r>
          </a:p>
          <a:p>
            <a:pPr algn="just"/>
            <a:endParaRPr lang="cs-CZ" sz="2400" b="1" dirty="0"/>
          </a:p>
          <a:p>
            <a:pPr algn="just"/>
            <a:r>
              <a:rPr lang="cs-CZ" sz="2400" dirty="0" smtClean="0"/>
              <a:t>Pramen práva v </a:t>
            </a:r>
            <a:r>
              <a:rPr lang="cs-CZ" sz="2400" b="1" dirty="0" smtClean="0"/>
              <a:t>materiálním smyslu</a:t>
            </a:r>
            <a:r>
              <a:rPr lang="cs-CZ" sz="2400" dirty="0" smtClean="0"/>
              <a:t>: historické události, děje, skutečnosti, resp. jevy, které odůvodňují, že pramen práva je takový jaký je.</a:t>
            </a:r>
            <a:endParaRPr lang="cs-CZ" sz="2400" b="1" dirty="0"/>
          </a:p>
          <a:p>
            <a:endParaRPr lang="cs-CZ" sz="2400" b="1" dirty="0"/>
          </a:p>
          <a:p>
            <a:r>
              <a:rPr lang="cs-CZ" sz="2400" dirty="0" smtClean="0"/>
              <a:t>České a obecně kontinentální právo je právem psaným.</a:t>
            </a:r>
            <a:endParaRPr lang="cs-CZ" dirty="0"/>
          </a:p>
          <a:p>
            <a:endParaRPr lang="cs-CZ" dirty="0"/>
          </a:p>
        </p:txBody>
      </p:sp>
    </p:spTree>
    <p:extLst>
      <p:ext uri="{BB962C8B-B14F-4D97-AF65-F5344CB8AC3E}">
        <p14:creationId xmlns:p14="http://schemas.microsoft.com/office/powerpoint/2010/main" val="1560609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smtClean="0"/>
              <a:t>Prameny práva obecně</a:t>
            </a:r>
          </a:p>
          <a:p>
            <a:endParaRPr lang="cs-CZ" b="1" dirty="0" smtClean="0"/>
          </a:p>
          <a:p>
            <a:r>
              <a:rPr lang="cs-CZ" b="1" dirty="0" smtClean="0"/>
              <a:t>Příklad </a:t>
            </a:r>
            <a:endParaRPr lang="cs-CZ" b="1" dirty="0"/>
          </a:p>
          <a:p>
            <a:endParaRPr lang="cs-CZ" i="1" dirty="0" smtClean="0"/>
          </a:p>
          <a:p>
            <a:pPr algn="just"/>
            <a:r>
              <a:rPr lang="cs-CZ" sz="2800" i="1" dirty="0" smtClean="0"/>
              <a:t>V</a:t>
            </a:r>
            <a:r>
              <a:rPr lang="cs-CZ" sz="2800" i="1" dirty="0"/>
              <a:t> průběhu 20. století se postupně přichází na to, že kouření je zdraví škodlivé, má vliv také na zdraví nekuřáků, přičemž toto je v běhu času prokázáno již relevantními poznatky vědy. Vzniká potřeba regulovat kouření (společenské poměry přestávají být kouření nakloněny; a tato situace se stává materiálním pramenem práva); na což přichází „antikuřácké“ zákony, která jsou formálním vyjádřením této regulace.</a:t>
            </a:r>
            <a:endParaRPr lang="cs-CZ" sz="2800" dirty="0"/>
          </a:p>
          <a:p>
            <a:endParaRPr lang="cs-CZ" dirty="0"/>
          </a:p>
        </p:txBody>
      </p:sp>
    </p:spTree>
    <p:extLst>
      <p:ext uri="{BB962C8B-B14F-4D97-AF65-F5344CB8AC3E}">
        <p14:creationId xmlns:p14="http://schemas.microsoft.com/office/powerpoint/2010/main" val="3593892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fontScale="85000" lnSpcReduction="10000"/>
          </a:bodyPr>
          <a:lstStyle/>
          <a:p>
            <a:pPr marL="0" indent="0">
              <a:buNone/>
            </a:pPr>
            <a:r>
              <a:rPr lang="cs-CZ" b="1" dirty="0"/>
              <a:t>Prameny práva podle právní teorie</a:t>
            </a:r>
          </a:p>
          <a:p>
            <a:pPr algn="just"/>
            <a:r>
              <a:rPr lang="cs-CZ" b="1" dirty="0"/>
              <a:t>normativní právní akty </a:t>
            </a:r>
            <a:r>
              <a:rPr lang="cs-CZ" dirty="0"/>
              <a:t>= všeobecně závazné právní předpisy, které jsou výsledkem normotvorné činnosti subjektu tvorby práva</a:t>
            </a:r>
          </a:p>
          <a:p>
            <a:pPr algn="just"/>
            <a:r>
              <a:rPr lang="cs-CZ" b="1" dirty="0"/>
              <a:t>normativní smlouvy </a:t>
            </a:r>
            <a:r>
              <a:rPr lang="cs-CZ" dirty="0"/>
              <a:t>= mezinárodní smlouvy, které zavazují subjekty vnitrostátního práva</a:t>
            </a:r>
          </a:p>
          <a:p>
            <a:pPr algn="just"/>
            <a:r>
              <a:rPr lang="cs-CZ" b="1" dirty="0"/>
              <a:t>precedenty </a:t>
            </a:r>
            <a:r>
              <a:rPr lang="cs-CZ" dirty="0"/>
              <a:t>= soudní rozhodnutí „</a:t>
            </a:r>
            <a:r>
              <a:rPr lang="cs-CZ" dirty="0" err="1"/>
              <a:t>judge</a:t>
            </a:r>
            <a:r>
              <a:rPr lang="cs-CZ" dirty="0"/>
              <a:t> made </a:t>
            </a:r>
            <a:r>
              <a:rPr lang="cs-CZ" dirty="0" err="1"/>
              <a:t>law</a:t>
            </a:r>
            <a:r>
              <a:rPr lang="cs-CZ" dirty="0"/>
              <a:t>“</a:t>
            </a:r>
          </a:p>
          <a:p>
            <a:pPr algn="just"/>
            <a:r>
              <a:rPr lang="cs-CZ" b="1" dirty="0"/>
              <a:t>právní obyčeje </a:t>
            </a:r>
            <a:r>
              <a:rPr lang="cs-CZ" dirty="0"/>
              <a:t>= zvyklosti, podmínka je dlouhodobé chování se členů společnosti v souladu s těmito zvyklostmi, určitost práv a povinností, všeobecné přesvědčení o jejich závaznosti</a:t>
            </a:r>
          </a:p>
          <a:p>
            <a:pPr algn="just"/>
            <a:r>
              <a:rPr lang="cs-CZ" b="1" dirty="0"/>
              <a:t>jiné prameny práva </a:t>
            </a:r>
            <a:r>
              <a:rPr lang="cs-CZ" dirty="0"/>
              <a:t>= ostatní, např. právní nauka</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Přednáška 09. 03. 2021, tutoriál 26. 02. 2021,  JUDr. Michal Márton, Ph.D.</a:t>
            </a:r>
            <a:endParaRPr lang="cs-CZ" dirty="0"/>
          </a:p>
        </p:txBody>
      </p:sp>
    </p:spTree>
    <p:extLst>
      <p:ext uri="{BB962C8B-B14F-4D97-AF65-F5344CB8AC3E}">
        <p14:creationId xmlns:p14="http://schemas.microsoft.com/office/powerpoint/2010/main" val="2336720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359532" y="620688"/>
            <a:ext cx="8424936" cy="4616648"/>
          </a:xfrm>
          <a:prstGeom prst="rect">
            <a:avLst/>
          </a:prstGeom>
          <a:noFill/>
        </p:spPr>
        <p:txBody>
          <a:bodyPr wrap="square" rtlCol="0">
            <a:spAutoFit/>
          </a:bodyPr>
          <a:lstStyle/>
          <a:p>
            <a:r>
              <a:rPr lang="cs-CZ" altLang="cs-CZ" sz="2400" b="1" dirty="0" smtClean="0"/>
              <a:t>Prameny správního práva</a:t>
            </a:r>
          </a:p>
          <a:p>
            <a:endParaRPr lang="cs-CZ" altLang="cs-CZ" b="1" dirty="0"/>
          </a:p>
          <a:p>
            <a:r>
              <a:rPr lang="cs-CZ" altLang="cs-CZ" dirty="0" smtClean="0"/>
              <a:t>Prameny českého správního práva, z hlediska jejich vnější formy, jsou především:</a:t>
            </a:r>
          </a:p>
          <a:p>
            <a:endParaRPr lang="cs-CZ" altLang="cs-CZ" dirty="0"/>
          </a:p>
          <a:p>
            <a:pPr marL="285750" indent="-285750" algn="just">
              <a:buFont typeface="Wingdings" panose="05000000000000000000" pitchFamily="2" charset="2"/>
              <a:buChar char="q"/>
            </a:pPr>
            <a:r>
              <a:rPr lang="cs-CZ" altLang="cs-CZ" b="1" dirty="0" smtClean="0"/>
              <a:t>obecně závazné normativní akty</a:t>
            </a:r>
            <a:r>
              <a:rPr lang="cs-CZ" altLang="cs-CZ" dirty="0" smtClean="0"/>
              <a:t> – působící ve sféře veřejné správy, které </a:t>
            </a:r>
            <a:r>
              <a:rPr lang="cs-CZ" altLang="cs-CZ" dirty="0"/>
              <a:t>obsahuji </a:t>
            </a:r>
            <a:r>
              <a:rPr lang="cs-CZ" altLang="cs-CZ" dirty="0" smtClean="0"/>
              <a:t>pravidla obecně </a:t>
            </a:r>
            <a:r>
              <a:rPr lang="cs-CZ" altLang="cs-CZ" dirty="0"/>
              <a:t>závazná pro </a:t>
            </a:r>
            <a:r>
              <a:rPr lang="cs-CZ" altLang="cs-CZ" dirty="0" smtClean="0"/>
              <a:t>každého, kdo se dostane do situace předvídané těmito akty,</a:t>
            </a:r>
          </a:p>
          <a:p>
            <a:pPr algn="just"/>
            <a:endParaRPr lang="cs-CZ" altLang="cs-CZ" dirty="0"/>
          </a:p>
          <a:p>
            <a:pPr marL="285750" indent="-285750" algn="just">
              <a:buFont typeface="Wingdings" panose="05000000000000000000" pitchFamily="2" charset="2"/>
              <a:buChar char="q"/>
            </a:pPr>
            <a:r>
              <a:rPr lang="cs-CZ" altLang="cs-CZ" b="1" dirty="0" smtClean="0"/>
              <a:t>normativní smlouvy</a:t>
            </a:r>
            <a:r>
              <a:rPr lang="cs-CZ" altLang="cs-CZ" dirty="0" smtClean="0"/>
              <a:t> – uzavírané za stanovených podmínek ve sféře veřejné správy a obsahující obecně závazná pravidla chování.</a:t>
            </a:r>
          </a:p>
          <a:p>
            <a:pPr algn="just"/>
            <a:endParaRPr lang="cs-CZ" altLang="cs-CZ" b="1" dirty="0"/>
          </a:p>
          <a:p>
            <a:pPr algn="just"/>
            <a:r>
              <a:rPr lang="cs-CZ" altLang="cs-CZ" dirty="0" smtClean="0"/>
              <a:t>Mezi prameny českého správního práva (a českého práva obecně) fakticky </a:t>
            </a:r>
            <a:r>
              <a:rPr lang="cs-CZ" altLang="cs-CZ" b="1" u="sng" dirty="0" smtClean="0"/>
              <a:t>nepatří</a:t>
            </a:r>
            <a:r>
              <a:rPr lang="cs-CZ" altLang="cs-CZ" dirty="0" smtClean="0"/>
              <a:t>:</a:t>
            </a:r>
          </a:p>
          <a:p>
            <a:pPr algn="just"/>
            <a:endParaRPr lang="cs-CZ" altLang="cs-CZ" dirty="0"/>
          </a:p>
          <a:p>
            <a:pPr marL="285750" indent="-285750" algn="just">
              <a:buFont typeface="Wingdings" panose="05000000000000000000" pitchFamily="2" charset="2"/>
              <a:buChar char="q"/>
            </a:pPr>
            <a:r>
              <a:rPr lang="cs-CZ" altLang="cs-CZ" b="1" dirty="0" smtClean="0"/>
              <a:t>právní precedenty </a:t>
            </a:r>
            <a:endParaRPr lang="cs-CZ" altLang="cs-CZ" dirty="0"/>
          </a:p>
          <a:p>
            <a:pPr marL="285750" indent="-285750" algn="just">
              <a:buFont typeface="Wingdings" panose="05000000000000000000" pitchFamily="2" charset="2"/>
              <a:buChar char="q"/>
            </a:pPr>
            <a:r>
              <a:rPr lang="cs-CZ" altLang="cs-CZ" b="1" dirty="0" smtClean="0"/>
              <a:t>právní obyčeje</a:t>
            </a:r>
            <a:endParaRPr lang="cs-CZ" altLang="cs-CZ" dirty="0"/>
          </a:p>
          <a:p>
            <a:pPr marL="285750" indent="-285750" algn="just">
              <a:buFont typeface="Wingdings" panose="05000000000000000000" pitchFamily="2" charset="2"/>
              <a:buChar char="q"/>
            </a:pPr>
            <a:r>
              <a:rPr lang="cs-CZ" altLang="cs-CZ" b="1" dirty="0" smtClean="0"/>
              <a:t>právní nauka</a:t>
            </a:r>
            <a:endParaRPr lang="cs-CZ" altLang="cs-CZ" b="1" dirty="0"/>
          </a:p>
        </p:txBody>
      </p:sp>
    </p:spTree>
    <p:extLst>
      <p:ext uri="{BB962C8B-B14F-4D97-AF65-F5344CB8AC3E}">
        <p14:creationId xmlns:p14="http://schemas.microsoft.com/office/powerpoint/2010/main" val="3077293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467544" y="620688"/>
            <a:ext cx="8208912" cy="6186309"/>
          </a:xfrm>
          <a:prstGeom prst="rect">
            <a:avLst/>
          </a:prstGeom>
          <a:noFill/>
        </p:spPr>
        <p:txBody>
          <a:bodyPr wrap="square" rtlCol="0">
            <a:spAutoFit/>
          </a:bodyPr>
          <a:lstStyle/>
          <a:p>
            <a:r>
              <a:rPr lang="cs-CZ" sz="2400" b="1" dirty="0" smtClean="0"/>
              <a:t>Obecně závazné normativní akty</a:t>
            </a:r>
          </a:p>
          <a:p>
            <a:endParaRPr lang="cs-CZ" dirty="0"/>
          </a:p>
          <a:p>
            <a:pPr marL="285750" indent="-285750" algn="just">
              <a:buFont typeface="Wingdings" panose="05000000000000000000" pitchFamily="2" charset="2"/>
              <a:buChar char="§"/>
            </a:pPr>
            <a:r>
              <a:rPr lang="cs-CZ" dirty="0" smtClean="0"/>
              <a:t>jsou nejdůležitějším a nejčastějším právním nástrojem právní regulace společenských vztahů,</a:t>
            </a:r>
          </a:p>
          <a:p>
            <a:pPr algn="just"/>
            <a:endParaRPr lang="cs-CZ" sz="1000" dirty="0" smtClean="0"/>
          </a:p>
          <a:p>
            <a:pPr marL="285750" indent="-285750" algn="just">
              <a:buFont typeface="Wingdings" panose="05000000000000000000" pitchFamily="2" charset="2"/>
              <a:buChar char="§"/>
            </a:pPr>
            <a:r>
              <a:rPr lang="cs-CZ" dirty="0" smtClean="0"/>
              <a:t>jsou výsledkem normotvorné činnosti orgánů veřejné moci</a:t>
            </a:r>
          </a:p>
          <a:p>
            <a:pPr marL="285750" indent="-285750" algn="just">
              <a:buFont typeface="Wingdings" panose="05000000000000000000" pitchFamily="2" charset="2"/>
              <a:buChar char="§"/>
            </a:pPr>
            <a:endParaRPr lang="cs-CZ" sz="1000" dirty="0" smtClean="0"/>
          </a:p>
          <a:p>
            <a:pPr marL="285750" indent="-285750" algn="just">
              <a:buFont typeface="Wingdings" panose="05000000000000000000" pitchFamily="2" charset="2"/>
              <a:buChar char="§"/>
            </a:pPr>
            <a:r>
              <a:rPr lang="cs-CZ" dirty="0" smtClean="0"/>
              <a:t>jejich souhrn je zpravidla ztotožňován s pojmem </a:t>
            </a:r>
            <a:r>
              <a:rPr lang="cs-CZ" b="1" dirty="0" smtClean="0"/>
              <a:t>právní řád,</a:t>
            </a:r>
          </a:p>
          <a:p>
            <a:pPr marL="285750" indent="-285750" algn="just">
              <a:buFont typeface="Wingdings" panose="05000000000000000000" pitchFamily="2" charset="2"/>
              <a:buChar char="§"/>
            </a:pPr>
            <a:endParaRPr lang="cs-CZ" sz="1000" b="1" dirty="0" smtClean="0"/>
          </a:p>
          <a:p>
            <a:pPr marL="285750" indent="-285750" algn="just">
              <a:buFont typeface="Wingdings" panose="05000000000000000000" pitchFamily="2" charset="2"/>
              <a:buChar char="§"/>
            </a:pPr>
            <a:r>
              <a:rPr lang="cs-CZ" dirty="0" smtClean="0"/>
              <a:t>v praxi bývají označovány jako </a:t>
            </a:r>
            <a:r>
              <a:rPr lang="cs-CZ" b="1" dirty="0" smtClean="0"/>
              <a:t>obecně závazné právní předpisy</a:t>
            </a:r>
            <a:r>
              <a:rPr lang="cs-CZ" dirty="0" smtClean="0"/>
              <a:t>.</a:t>
            </a:r>
          </a:p>
          <a:p>
            <a:pPr algn="just"/>
            <a:endParaRPr lang="cs-CZ" dirty="0"/>
          </a:p>
          <a:p>
            <a:pPr algn="just"/>
            <a:r>
              <a:rPr lang="cs-CZ" dirty="0" smtClean="0"/>
              <a:t>Člení se na prvotní a odvození normativní právní akty</a:t>
            </a:r>
          </a:p>
          <a:p>
            <a:pPr algn="just"/>
            <a:endParaRPr lang="cs-CZ" b="1" dirty="0"/>
          </a:p>
          <a:p>
            <a:pPr algn="just"/>
            <a:r>
              <a:rPr lang="cs-CZ" b="1" dirty="0" smtClean="0"/>
              <a:t>Prvotní normativní akty </a:t>
            </a:r>
            <a:r>
              <a:rPr lang="cs-CZ" dirty="0" smtClean="0"/>
              <a:t>- upravují vztahy dosud právně neupravené, anebo již existující právní úpravu mění nebo ruší</a:t>
            </a:r>
          </a:p>
          <a:p>
            <a:pPr algn="just"/>
            <a:endParaRPr lang="cs-CZ" dirty="0"/>
          </a:p>
          <a:p>
            <a:pPr marL="285750" indent="-285750" algn="just">
              <a:buFont typeface="Arial" panose="020B0604020202020204" pitchFamily="34" charset="0"/>
              <a:buChar char="•"/>
            </a:pPr>
            <a:r>
              <a:rPr lang="cs-CZ" dirty="0" smtClean="0"/>
              <a:t>Ústava a ústavní zákony (moc výkonná, čl. 36, čl. 37 Listiny)</a:t>
            </a:r>
          </a:p>
          <a:p>
            <a:pPr marL="285750" indent="-285750" algn="just">
              <a:buFont typeface="Arial" panose="020B0604020202020204" pitchFamily="34" charset="0"/>
              <a:buChar char="•"/>
            </a:pPr>
            <a:r>
              <a:rPr lang="cs-CZ" dirty="0"/>
              <a:t>z</a:t>
            </a:r>
            <a:r>
              <a:rPr lang="cs-CZ" dirty="0" smtClean="0"/>
              <a:t>ákon (kompetenční zákon č. 2/1969 Sb.)</a:t>
            </a:r>
          </a:p>
          <a:p>
            <a:pPr marL="285750" indent="-285750" algn="just">
              <a:buFont typeface="Arial" panose="020B0604020202020204" pitchFamily="34" charset="0"/>
              <a:buChar char="•"/>
            </a:pPr>
            <a:r>
              <a:rPr lang="cs-CZ" dirty="0" smtClean="0"/>
              <a:t>zákonné opatření Senátu</a:t>
            </a:r>
          </a:p>
          <a:p>
            <a:pPr marL="285750" indent="-285750" algn="just">
              <a:buFont typeface="Arial" panose="020B0604020202020204" pitchFamily="34" charset="0"/>
              <a:buChar char="•"/>
            </a:pPr>
            <a:r>
              <a:rPr lang="cs-CZ" dirty="0"/>
              <a:t>o</a:t>
            </a:r>
            <a:r>
              <a:rPr lang="cs-CZ" dirty="0" smtClean="0"/>
              <a:t>becně závazné vyhlášky obcí a krajů</a:t>
            </a:r>
          </a:p>
          <a:p>
            <a:pPr algn="just"/>
            <a:endParaRPr lang="cs-CZ" dirty="0"/>
          </a:p>
          <a:p>
            <a:pPr algn="just"/>
            <a:endParaRPr lang="cs-CZ" dirty="0" smtClean="0"/>
          </a:p>
          <a:p>
            <a:pPr algn="just"/>
            <a:endParaRPr lang="cs-CZ" b="1" dirty="0"/>
          </a:p>
        </p:txBody>
      </p:sp>
    </p:spTree>
    <p:extLst>
      <p:ext uri="{BB962C8B-B14F-4D97-AF65-F5344CB8AC3E}">
        <p14:creationId xmlns:p14="http://schemas.microsoft.com/office/powerpoint/2010/main" val="1102704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Obecně závazné normativní </a:t>
            </a:r>
            <a:r>
              <a:rPr lang="cs-CZ" sz="2400" b="1" dirty="0" smtClean="0"/>
              <a:t>akty</a:t>
            </a:r>
          </a:p>
          <a:p>
            <a:endParaRPr lang="cs-CZ" sz="2400" b="1" dirty="0"/>
          </a:p>
          <a:p>
            <a:pPr algn="just"/>
            <a:r>
              <a:rPr lang="cs-CZ" sz="2400" b="1" dirty="0"/>
              <a:t>Odvozené normativní akty </a:t>
            </a:r>
            <a:r>
              <a:rPr lang="cs-CZ" sz="2400" dirty="0"/>
              <a:t>– konkretizují a provádějí prvotní normativní akty, jsou vydávány na základě zmocnění v nich obsažených, slouží k jejich provedení, musí s nimi být v souladu a nesmí jim odporovat</a:t>
            </a:r>
            <a:r>
              <a:rPr lang="cs-CZ" sz="2400" dirty="0" smtClean="0"/>
              <a:t>.</a:t>
            </a:r>
          </a:p>
          <a:p>
            <a:pPr algn="just"/>
            <a:endParaRPr lang="cs-CZ" sz="2400" dirty="0" smtClean="0"/>
          </a:p>
          <a:p>
            <a:pPr marL="342900" indent="-342900" algn="just">
              <a:buFont typeface="Wingdings" panose="05000000000000000000" pitchFamily="2" charset="2"/>
              <a:buChar char="q"/>
            </a:pPr>
            <a:r>
              <a:rPr lang="cs-CZ" sz="2400" dirty="0" smtClean="0"/>
              <a:t>nařízení vlády (čl. 78 Ústavy)</a:t>
            </a:r>
          </a:p>
          <a:p>
            <a:pPr marL="342900" indent="-342900" algn="just">
              <a:buFont typeface="Wingdings" panose="05000000000000000000" pitchFamily="2" charset="2"/>
              <a:buChar char="q"/>
            </a:pPr>
            <a:r>
              <a:rPr lang="cs-CZ" sz="2400" dirty="0"/>
              <a:t>v</a:t>
            </a:r>
            <a:r>
              <a:rPr lang="cs-CZ" sz="2400" dirty="0" smtClean="0"/>
              <a:t>yhlášky ministerstev (čl. 79 odst. 3 Ústavy)</a:t>
            </a:r>
          </a:p>
          <a:p>
            <a:pPr marL="342900" indent="-342900" algn="just">
              <a:buFont typeface="Wingdings" panose="05000000000000000000" pitchFamily="2" charset="2"/>
              <a:buChar char="q"/>
            </a:pPr>
            <a:r>
              <a:rPr lang="cs-CZ" sz="2400" dirty="0"/>
              <a:t>n</a:t>
            </a:r>
            <a:r>
              <a:rPr lang="cs-CZ" sz="2400" dirty="0" smtClean="0"/>
              <a:t>ařízení kraje (čl. 79 odst. 3 Ústavy; 30 odst. 1 písm. a) zákona o krajích)</a:t>
            </a:r>
          </a:p>
          <a:p>
            <a:pPr marL="342900" indent="-342900" algn="just">
              <a:buFont typeface="Wingdings" panose="05000000000000000000" pitchFamily="2" charset="2"/>
              <a:buChar char="q"/>
            </a:pPr>
            <a:r>
              <a:rPr lang="cs-CZ" sz="2400" dirty="0"/>
              <a:t>n</a:t>
            </a:r>
            <a:r>
              <a:rPr lang="cs-CZ" sz="2400" dirty="0" smtClean="0"/>
              <a:t>ařízení obce (čl. 79 odst. 3 Ústavy; § 11 odst. 1 zákona o obcích)</a:t>
            </a:r>
            <a:endParaRPr lang="cs-CZ" sz="2400" dirty="0"/>
          </a:p>
        </p:txBody>
      </p:sp>
    </p:spTree>
    <p:extLst>
      <p:ext uri="{BB962C8B-B14F-4D97-AF65-F5344CB8AC3E}">
        <p14:creationId xmlns:p14="http://schemas.microsoft.com/office/powerpoint/2010/main" val="3779618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5293757"/>
          </a:xfrm>
          <a:prstGeom prst="rect">
            <a:avLst/>
          </a:prstGeom>
        </p:spPr>
        <p:txBody>
          <a:bodyPr wrap="square">
            <a:spAutoFit/>
          </a:bodyPr>
          <a:lstStyle/>
          <a:p>
            <a:r>
              <a:rPr lang="cs-CZ" sz="2400" b="1" dirty="0" smtClean="0"/>
              <a:t>Normativní smlouvy</a:t>
            </a:r>
          </a:p>
          <a:p>
            <a:pPr algn="just"/>
            <a:r>
              <a:rPr lang="cs-CZ" sz="2400" dirty="0" smtClean="0"/>
              <a:t>jsou </a:t>
            </a:r>
            <a:r>
              <a:rPr lang="cs-CZ" sz="2400" dirty="0"/>
              <a:t>mnohem méně zastoupeným pramenem správního práva než obecně závazné normativní akty, v podobě mezinárodních smluv jsou hlavním pramenem </a:t>
            </a:r>
            <a:r>
              <a:rPr lang="cs-CZ" sz="2400" b="1" dirty="0"/>
              <a:t>mezinárodního práva</a:t>
            </a:r>
            <a:r>
              <a:rPr lang="cs-CZ" sz="2400" dirty="0"/>
              <a:t>, přičemž mnohé z nich jsou současně nezastupitelným pramenem práva </a:t>
            </a:r>
            <a:r>
              <a:rPr lang="cs-CZ" sz="2400" b="1" dirty="0"/>
              <a:t>vnitrostátního</a:t>
            </a:r>
            <a:r>
              <a:rPr lang="cs-CZ" sz="2400" dirty="0"/>
              <a:t>. Pramenem vnitrostátního práva se mezinárodní smlouva stává tehdy, jestliže jde o normativní smlouvu, která se považuje za součást českého právního řádu, tzn. jestliže je </a:t>
            </a:r>
            <a:r>
              <a:rPr lang="cs-CZ" sz="2400" b="1" dirty="0"/>
              <a:t>způsobilá zavazovat subjekty českého práva</a:t>
            </a:r>
            <a:r>
              <a:rPr lang="cs-CZ" sz="2400" dirty="0"/>
              <a:t>. Tyto skutečnosti předvídá Ústava České republiky, která stanoví, že </a:t>
            </a:r>
          </a:p>
          <a:p>
            <a:pPr marL="285750" indent="-285750" algn="just">
              <a:buFont typeface="Arial" panose="020B0604020202020204" pitchFamily="34" charset="0"/>
              <a:buChar char="•"/>
            </a:pPr>
            <a:r>
              <a:rPr lang="cs-CZ" sz="1400" i="1" dirty="0"/>
              <a:t>Česká republika dodržuje závazky, které pro ni vyplývají z mezinárodního práva. (čl. 1 odst. 2 Ústavy)</a:t>
            </a:r>
            <a:endParaRPr lang="cs-CZ" sz="1400" dirty="0"/>
          </a:p>
          <a:p>
            <a:pPr marL="285750" indent="-285750" algn="just">
              <a:buFont typeface="Arial" panose="020B0604020202020204" pitchFamily="34" charset="0"/>
              <a:buChar char="•"/>
            </a:pPr>
            <a:r>
              <a:rPr lang="cs-CZ" sz="1400" i="1" dirty="0"/>
              <a:t>Vyhlášené mezinárodní smlouvy, k jejichž ratifikaci dal Parlament souhlas a jimiž je Česká republika vázána, jsou součástí právního řádu; stanoví-li mezinárodní smlouva něco jiného než zákon, použije se mezinárodní smlouva. (čl. 10 Ústavy)</a:t>
            </a:r>
            <a:endParaRPr lang="cs-CZ" sz="1400" dirty="0"/>
          </a:p>
          <a:p>
            <a:pPr marL="285750" indent="-285750" algn="just">
              <a:buFont typeface="Arial" panose="020B0604020202020204" pitchFamily="34" charset="0"/>
              <a:buChar char="•"/>
            </a:pPr>
            <a:r>
              <a:rPr lang="cs-CZ" sz="1400" i="1" dirty="0"/>
              <a:t>Mezinárodní smlouvou mohou být některé pravomoci orgánů České republiky přeneseny na mezinárodní organizaci nebo instituci. K ratifikaci mezinárodní smlouvy uvedené v odstavci 1 je třeba souhlasu Parlamentu, nestanoví-li ústavní zákon, že k ratifikaci je třeba souhlasu daného v referendu. (čl. 10a Ústavy)</a:t>
            </a:r>
            <a:endParaRPr lang="cs-CZ" sz="1400" dirty="0"/>
          </a:p>
        </p:txBody>
      </p:sp>
    </p:spTree>
    <p:extLst>
      <p:ext uri="{BB962C8B-B14F-4D97-AF65-F5344CB8AC3E}">
        <p14:creationId xmlns:p14="http://schemas.microsoft.com/office/powerpoint/2010/main" val="1817946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Přednáška 09. 03. 2021, tutoriál 26. 02. 2021,  JUDr. Michal Márton, Ph.D.</a:t>
            </a:r>
            <a:endParaRPr lang="cs-CZ" dirty="0"/>
          </a:p>
        </p:txBody>
      </p:sp>
      <p:sp>
        <p:nvSpPr>
          <p:cNvPr id="4" name="Obdélník 3"/>
          <p:cNvSpPr/>
          <p:nvPr/>
        </p:nvSpPr>
        <p:spPr>
          <a:xfrm>
            <a:off x="395536" y="332656"/>
            <a:ext cx="8352928" cy="6186309"/>
          </a:xfrm>
          <a:prstGeom prst="rect">
            <a:avLst/>
          </a:prstGeom>
        </p:spPr>
        <p:txBody>
          <a:bodyPr wrap="square">
            <a:spAutoFit/>
          </a:bodyPr>
          <a:lstStyle/>
          <a:p>
            <a:pPr lvl="1"/>
            <a:r>
              <a:rPr lang="cs-CZ" b="1" dirty="0"/>
              <a:t>Druhy pramenů správního práva</a:t>
            </a:r>
          </a:p>
          <a:p>
            <a:pPr lvl="1"/>
            <a:endParaRPr lang="cs-CZ" b="1" dirty="0"/>
          </a:p>
          <a:p>
            <a:pPr lvl="1"/>
            <a:r>
              <a:rPr lang="cs-CZ" b="1" dirty="0"/>
              <a:t>Ústava a ústavní zákony</a:t>
            </a:r>
          </a:p>
          <a:p>
            <a:pPr lvl="1"/>
            <a:endParaRPr lang="cs-CZ" b="1" cap="small" dirty="0"/>
          </a:p>
          <a:p>
            <a:pPr algn="just"/>
            <a:r>
              <a:rPr lang="cs-CZ" dirty="0"/>
              <a:t>Ústava a ústavní zákony upravují ať už přímo či nepřímo postavení veřejné správy i pozici adresátů jejího působení; jedná se o právní předpisy nejvyšší právní síly, ostatní právní předpisy s nimi nesmí být v rozporu. </a:t>
            </a:r>
            <a:endParaRPr lang="cs-CZ" dirty="0" smtClean="0"/>
          </a:p>
          <a:p>
            <a:endParaRPr lang="cs-CZ" dirty="0" smtClean="0"/>
          </a:p>
          <a:p>
            <a:pPr marL="0" lvl="2"/>
            <a:r>
              <a:rPr lang="cs-CZ" b="1" cap="small" dirty="0" smtClean="0"/>
              <a:t>       Pravidla </a:t>
            </a:r>
            <a:r>
              <a:rPr lang="cs-CZ" b="1" cap="small" dirty="0"/>
              <a:t>mezinárodního práva a právo Evropské </a:t>
            </a:r>
            <a:r>
              <a:rPr lang="cs-CZ" b="1" cap="small" dirty="0" smtClean="0"/>
              <a:t>unie</a:t>
            </a:r>
          </a:p>
          <a:p>
            <a:pPr marL="0" lvl="2"/>
            <a:endParaRPr lang="cs-CZ" b="1" cap="small" dirty="0"/>
          </a:p>
          <a:p>
            <a:pPr marL="0" lvl="2"/>
            <a:r>
              <a:rPr lang="cs-CZ" b="1" cap="small" dirty="0" smtClean="0"/>
              <a:t>       Zákony </a:t>
            </a:r>
            <a:r>
              <a:rPr lang="cs-CZ" b="1" cap="small" dirty="0"/>
              <a:t>a zákonná opatření </a:t>
            </a:r>
            <a:r>
              <a:rPr lang="cs-CZ" b="1" cap="small" dirty="0" smtClean="0"/>
              <a:t>senátu</a:t>
            </a:r>
          </a:p>
          <a:p>
            <a:pPr marL="0" lvl="2"/>
            <a:endParaRPr lang="cs-CZ" b="1" cap="small" dirty="0"/>
          </a:p>
          <a:p>
            <a:pPr algn="just"/>
            <a:r>
              <a:rPr lang="cs-CZ" dirty="0"/>
              <a:t>Zákon je zásadním vnitrostátním pramenem správního práva. Je aktem, který charakterizuje stát s parlamentním zřízením, aktem, jenž prošel ústavou stanoveným zákonodárným procesem, a na kterém se usnesl parlament, a který byl publikován v </a:t>
            </a:r>
            <a:r>
              <a:rPr lang="cs-CZ" b="1" dirty="0"/>
              <a:t>úřední sbírce zákonů</a:t>
            </a:r>
            <a:r>
              <a:rPr lang="cs-CZ" dirty="0"/>
              <a:t>.</a:t>
            </a:r>
          </a:p>
          <a:p>
            <a:pPr algn="just"/>
            <a:r>
              <a:rPr lang="cs-CZ" dirty="0" smtClean="0"/>
              <a:t>Zákon </a:t>
            </a:r>
            <a:r>
              <a:rPr lang="cs-CZ" dirty="0"/>
              <a:t>je nadřazen ostatním pramenům, které mu nemohou odporovat. Pouze na základě zákona je možné ukládat povinnosti (</a:t>
            </a:r>
            <a:r>
              <a:rPr lang="cs-CZ" u="sng" dirty="0">
                <a:hlinkClick r:id="rId2"/>
              </a:rPr>
              <a:t>čl. 4</a:t>
            </a:r>
            <a:r>
              <a:rPr lang="cs-CZ" dirty="0"/>
              <a:t> odst. 1 Listiny). Výsadní postavení není ovšem úplně neomezené. Ústavní normy stojí nad ním a zákony musí být s nimi v souladu. Kromě toho, určitá pravidla mezinárodního práva a právní principy, jakož i právo Evropské unie, mají před zákonem přednost. I tím je obsah zákonů do určité míry limitován</a:t>
            </a:r>
            <a:r>
              <a:rPr lang="cs-CZ" dirty="0" smtClean="0"/>
              <a:t>.</a:t>
            </a:r>
            <a:endParaRPr lang="cs-CZ" dirty="0"/>
          </a:p>
        </p:txBody>
      </p:sp>
    </p:spTree>
    <p:extLst>
      <p:ext uri="{BB962C8B-B14F-4D97-AF65-F5344CB8AC3E}">
        <p14:creationId xmlns:p14="http://schemas.microsoft.com/office/powerpoint/2010/main" val="2430217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1387</Words>
  <Application>Microsoft Office PowerPoint</Application>
  <PresentationFormat>Předvádění na obrazovce (4:3)</PresentationFormat>
  <Paragraphs>176</Paragraphs>
  <Slides>17</Slides>
  <Notes>4</Notes>
  <HiddenSlides>0</HiddenSlides>
  <MMClips>0</MMClips>
  <ScaleCrop>false</ScaleCrop>
  <HeadingPairs>
    <vt:vector size="4" baseType="variant">
      <vt:variant>
        <vt:lpstr>Motiv</vt:lpstr>
      </vt:variant>
      <vt:variant>
        <vt:i4>1</vt:i4>
      </vt:variant>
      <vt:variant>
        <vt:lpstr>Nadpisy snímků</vt:lpstr>
      </vt:variant>
      <vt:variant>
        <vt:i4>17</vt:i4>
      </vt:variant>
    </vt:vector>
  </HeadingPairs>
  <TitlesOfParts>
    <vt:vector size="18" baseType="lpstr">
      <vt:lpstr>Motiv systému Office</vt:lpstr>
      <vt:lpstr>PRAMENY SPRÁVNÍHO PRÁVA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PRAMENY SPRÁVNÍHO PRÁVA </dc:title>
  <dc:creator>Michal Márton</dc:creator>
  <cp:lastModifiedBy>Michal Márton</cp:lastModifiedBy>
  <cp:revision>1</cp:revision>
  <dcterms:created xsi:type="dcterms:W3CDTF">2022-02-20T18:09:29Z</dcterms:created>
  <dcterms:modified xsi:type="dcterms:W3CDTF">2022-02-20T18:10:43Z</dcterms:modified>
</cp:coreProperties>
</file>