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9D7EA-61A5-43A0-9621-FE0642FCB50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153F2-79D7-4B9A-8DCF-C26612811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83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5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88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50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78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96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4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3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44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7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10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08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AE0AE-B34A-478B-9892-1D718A9F6DCE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7E5B5-F7AA-4067-BF75-5D0B3664E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85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SPRÁVNĚPRÁVNÍ VZTAHY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PRVKY SPRÁVNĚPRÁVNÍCH VZTAHŮ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Pro správněprávní vztahy je obdobně jako pro právní vztahy obecně charakteristická jejich určitá vnitřní struktura. V každém správněprávním vztahu můžeme vymezit jeho </a:t>
            </a:r>
            <a:r>
              <a:rPr lang="cs-CZ" b="1" dirty="0" smtClean="0"/>
              <a:t>subjekty</a:t>
            </a:r>
            <a:r>
              <a:rPr lang="cs-CZ" dirty="0" smtClean="0"/>
              <a:t>, </a:t>
            </a:r>
            <a:r>
              <a:rPr lang="cs-CZ" b="1" dirty="0" smtClean="0"/>
              <a:t>obsah</a:t>
            </a:r>
            <a:r>
              <a:rPr lang="cs-CZ" dirty="0" smtClean="0"/>
              <a:t> a </a:t>
            </a:r>
            <a:r>
              <a:rPr lang="cs-CZ" b="1" dirty="0" smtClean="0"/>
              <a:t>objekt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Subjekty </a:t>
            </a:r>
            <a:r>
              <a:rPr lang="cs-CZ" dirty="0" smtClean="0"/>
              <a:t>nejméně 2 individualizované subjekty, přičemž jedním z nich je vždy správní orgán a to v mocensky nadřazeném postavení</a:t>
            </a:r>
            <a:r>
              <a:rPr lang="cs-CZ" dirty="0"/>
              <a:t> </a:t>
            </a:r>
            <a:r>
              <a:rPr lang="cs-CZ" dirty="0" smtClean="0"/>
              <a:t>a v rámci realizace své pravomoci a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Obsah</a:t>
            </a:r>
            <a:r>
              <a:rPr lang="cs-CZ" dirty="0" smtClean="0"/>
              <a:t> jednotlivá práva a povinnosti – dare (dát), </a:t>
            </a:r>
            <a:r>
              <a:rPr lang="cs-CZ" dirty="0" err="1" smtClean="0"/>
              <a:t>facere</a:t>
            </a:r>
            <a:r>
              <a:rPr lang="cs-CZ" dirty="0" smtClean="0"/>
              <a:t> (konat), </a:t>
            </a:r>
            <a:r>
              <a:rPr lang="cs-CZ" dirty="0" err="1" smtClean="0"/>
              <a:t>omitere</a:t>
            </a:r>
            <a:r>
              <a:rPr lang="cs-CZ" dirty="0" smtClean="0"/>
              <a:t> (zdržet se konání), </a:t>
            </a:r>
            <a:r>
              <a:rPr lang="cs-CZ" dirty="0" err="1" smtClean="0"/>
              <a:t>pati</a:t>
            </a:r>
            <a:r>
              <a:rPr lang="cs-CZ" dirty="0" smtClean="0"/>
              <a:t> (strpět)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Objekt (předmět)</a:t>
            </a:r>
            <a:r>
              <a:rPr lang="cs-CZ" dirty="0" smtClean="0"/>
              <a:t> – lidské chování, věci jako materiální hodnoty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SPRÁVNĚPRÁVNÍCH VZTAHŮ</a:t>
            </a:r>
            <a:endParaRPr lang="cs-CZ" sz="2400" b="1" dirty="0"/>
          </a:p>
          <a:p>
            <a:endParaRPr lang="cs-CZ" sz="1000" b="1" dirty="0"/>
          </a:p>
          <a:p>
            <a:pPr algn="just"/>
            <a:r>
              <a:rPr lang="cs-CZ" sz="2400" b="1" dirty="0" smtClean="0"/>
              <a:t>Právní vztah</a:t>
            </a:r>
            <a:r>
              <a:rPr lang="cs-CZ" sz="2400" dirty="0" smtClean="0"/>
              <a:t> = vztah </a:t>
            </a:r>
            <a:r>
              <a:rPr lang="cs-CZ" sz="2400" dirty="0"/>
              <a:t>mezi dvěma </a:t>
            </a:r>
            <a:r>
              <a:rPr lang="cs-CZ" sz="2400" dirty="0" smtClean="0"/>
              <a:t>nebo </a:t>
            </a:r>
            <a:r>
              <a:rPr lang="cs-CZ" sz="2400" dirty="0"/>
              <a:t>více subjekty, který je regulovaný právem, jehož účastníci v něm vystupují jako nositelé subjektivních práv a povinností.</a:t>
            </a:r>
          </a:p>
          <a:p>
            <a:endParaRPr lang="cs-CZ" sz="2400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Správně právní (administrativněprávní) vztahy </a:t>
            </a:r>
            <a:r>
              <a:rPr lang="cs-CZ" sz="2400" dirty="0" smtClean="0"/>
              <a:t>jsou specifické právní vztahy, tzn. že vedle obecných znaků právních vztahů jsou pro ně charakteristické některé zvláštnosti, které vyplývají zejména z toho, že správněprávní vztahy </a:t>
            </a:r>
            <a:r>
              <a:rPr lang="cs-CZ" sz="2400" b="1" dirty="0" smtClean="0"/>
              <a:t>vznikají a realizují se při výkonu veřejné správy </a:t>
            </a:r>
            <a:r>
              <a:rPr lang="cs-CZ" sz="2400" dirty="0" smtClean="0"/>
              <a:t>a jejich subjekty jsou nositelé oprávnění a právních povinností stanovených a zabezpečovaných normami správního práva.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9121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altLang="cs-CZ" b="1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Jedním ze subjektů správněprávních vztahů je vždy orgán veřejné správy. </a:t>
            </a:r>
            <a:r>
              <a:rPr lang="cs-CZ" altLang="cs-CZ" dirty="0" smtClean="0"/>
              <a:t>Vznik správněprávních vztahů bez účasti subjektu, který zastupuje zájmy státu nebo veřejnoprávní korporace a jedná jejich jménem, není možný.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b="1" dirty="0" smtClean="0"/>
              <a:t>Na druhé straně těchto vztahů </a:t>
            </a:r>
            <a:r>
              <a:rPr lang="cs-CZ" altLang="cs-CZ" dirty="0" smtClean="0"/>
              <a:t>mohou být jak občané jako fyzické osoby, nebo nejrůznější právnické osoby, nebo i jiné správní orgány.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Správněprávní vztahy jsou vždy </a:t>
            </a:r>
            <a:r>
              <a:rPr lang="cs-CZ" altLang="cs-CZ" b="1" dirty="0" smtClean="0"/>
              <a:t>vztahy mocenské </a:t>
            </a:r>
            <a:r>
              <a:rPr lang="cs-CZ" altLang="cs-CZ" dirty="0" smtClean="0"/>
              <a:t>a subjekt, který v nich prosazuje veřejné zájmy jako reprezentant veřejné správy, jež se jejich prostřednictvím realizuje, vždy v těchto vztazích vystupuje v mocensky nadřazeném postavení vůči subjektům, ve vztahu k nimž se veřejná správa vykonává. Takové mocenské postavení orgánů veřejné správy ve správněprávních vztazích je výrazem jejich </a:t>
            </a:r>
            <a:r>
              <a:rPr lang="cs-CZ" altLang="cs-CZ" b="1" dirty="0" smtClean="0"/>
              <a:t>pravomoci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působnosti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585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altLang="cs-CZ" b="1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Jedním ze subjektů správněprávních vztahů je vždy orgán veřejné správy. </a:t>
            </a:r>
            <a:r>
              <a:rPr lang="cs-CZ" altLang="cs-CZ" dirty="0" smtClean="0"/>
              <a:t>Vznik správněprávních vztahů bez účasti subjektu, který zastupuje zájmy státu nebo veřejnoprávní korporace a jedná jejich jménem, není možný.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b="1" dirty="0" smtClean="0"/>
              <a:t>Na druhé straně těchto vztahů </a:t>
            </a:r>
            <a:r>
              <a:rPr lang="cs-CZ" altLang="cs-CZ" dirty="0" smtClean="0"/>
              <a:t>mohou být jak občané jako fyzické osoby, nebo nejrůznější právnické osoby, nebo i jiné správní orgány.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Správněprávní vztahy jsou vždy </a:t>
            </a:r>
            <a:r>
              <a:rPr lang="cs-CZ" altLang="cs-CZ" b="1" dirty="0" smtClean="0"/>
              <a:t>vztahy mocenské </a:t>
            </a:r>
            <a:r>
              <a:rPr lang="cs-CZ" altLang="cs-CZ" dirty="0" smtClean="0"/>
              <a:t>a subjekt, který v nich prosazuje veřejné zájmy jako reprezentant veřejné správy, jež se jejich prostřednictvím realizuje, vždy v těchto vztazích vystupuje v mocensky nadřazeném postavení vůči subjektům, ve vztahu k nimž se veřejná správa vykonává. Takové mocenské postavení orgánů veřejné správy ve správněprávních vztazích je výrazem jejich </a:t>
            </a:r>
            <a:r>
              <a:rPr lang="cs-CZ" altLang="cs-CZ" b="1" dirty="0" smtClean="0"/>
              <a:t>pravomoci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působnosti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148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Správněprávní vztahy </a:t>
            </a:r>
            <a:r>
              <a:rPr lang="cs-CZ" b="1" dirty="0" smtClean="0"/>
              <a:t>mohou vznikat </a:t>
            </a:r>
            <a:r>
              <a:rPr lang="cs-CZ" dirty="0" smtClean="0"/>
              <a:t>jak </a:t>
            </a:r>
            <a:r>
              <a:rPr lang="cs-CZ" b="1" dirty="0" smtClean="0"/>
              <a:t>z iniciativy orgánů veřejné správy</a:t>
            </a:r>
            <a:r>
              <a:rPr lang="cs-CZ" dirty="0" smtClean="0"/>
              <a:t>, které mají v daných vztazích mocensky převažující postavení, tak </a:t>
            </a:r>
            <a:r>
              <a:rPr lang="cs-CZ" b="1" dirty="0" smtClean="0"/>
              <a:t>také z iniciativy </a:t>
            </a:r>
            <a:r>
              <a:rPr lang="cs-CZ" dirty="0" smtClean="0"/>
              <a:t>těch </a:t>
            </a:r>
            <a:r>
              <a:rPr lang="cs-CZ" b="1" dirty="0" smtClean="0"/>
              <a:t>subjektů</a:t>
            </a:r>
            <a:r>
              <a:rPr lang="cs-CZ" dirty="0" smtClean="0"/>
              <a:t>, vůči nimž bude v daných vztazích příslušné veřejnosprávní působení směřovat.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Správněprávní vztahy mohou vznikat i </a:t>
            </a:r>
            <a:r>
              <a:rPr lang="cs-CZ" b="1" dirty="0" smtClean="0"/>
              <a:t>proti vůli adresáta / adresátů</a:t>
            </a:r>
            <a:r>
              <a:rPr lang="cs-CZ" dirty="0" smtClean="0"/>
              <a:t> veřejnosprávního působení.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Iniciativa orgánů veřejné správy </a:t>
            </a:r>
            <a:r>
              <a:rPr lang="cs-CZ" dirty="0" smtClean="0"/>
              <a:t>= podstata spočívá v tom, že správní orgán je povinen jednat z úřední povinnosti (odstranění stavby, zahájení přestupkového řízení)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Iniciativa podřízených subjektů veřejné správy </a:t>
            </a:r>
            <a:r>
              <a:rPr lang="cs-CZ" dirty="0" smtClean="0"/>
              <a:t>= žádost o koncesi, ohlášení živnosti, připojení se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4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Soukromoprávní vztah = vůle subjektů je rovnocenná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 právní vztah = autoritativní vůle vykonavatele veřejné moci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Charakteristickým znakem </a:t>
            </a:r>
            <a:r>
              <a:rPr lang="cs-CZ" dirty="0" err="1"/>
              <a:t>správněprávních</a:t>
            </a:r>
            <a:r>
              <a:rPr lang="cs-CZ" dirty="0"/>
              <a:t> vztahů je skutečnost, že </a:t>
            </a:r>
            <a:r>
              <a:rPr lang="cs-CZ" b="1" dirty="0"/>
              <a:t>spory mezi subjekty těchto vztahů</a:t>
            </a:r>
            <a:r>
              <a:rPr lang="cs-CZ" dirty="0"/>
              <a:t>, týkající se jejich obsahu, přísluší řešit zpravidla v daném vztahu vystupujícímu, příp. instančně nadřízenému, správnímu orgánu.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Správněprávní</a:t>
            </a:r>
            <a:r>
              <a:rPr lang="cs-CZ" dirty="0"/>
              <a:t> vztahy jsou dále charakteristické i tím, že v případě porušení povinností v těchto vztazích se uplatňuje, nedojde-li k založení jiné právní odpovědnosti, </a:t>
            </a:r>
            <a:r>
              <a:rPr lang="cs-CZ" b="1" dirty="0" err="1"/>
              <a:t>správněprávní</a:t>
            </a:r>
            <a:r>
              <a:rPr lang="cs-CZ" b="1" dirty="0"/>
              <a:t> odpovědnost</a:t>
            </a:r>
            <a:r>
              <a:rPr lang="cs-CZ" dirty="0"/>
              <a:t>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45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PŘEDPOKLADY VZNIKU (ZMĚNY, ZÁNIKU) SPRÁVNĚPRÁVNÍCH VZTAHŮ</a:t>
            </a:r>
            <a:endParaRPr lang="cs-CZ" sz="2400" b="1" dirty="0"/>
          </a:p>
          <a:p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normy správního práva (státní moc lze vykonávat pouze na základě zákona a v jeho mezích)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právních skutečností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48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Základním kritériem pro </a:t>
            </a:r>
            <a:r>
              <a:rPr lang="cs-CZ" b="1" dirty="0" smtClean="0"/>
              <a:t>členění právních skutečností </a:t>
            </a:r>
            <a:r>
              <a:rPr lang="cs-CZ" dirty="0" smtClean="0"/>
              <a:t>je fakt, zda jde o volní jednání subjektů vznikajícího (měnícího se, zanikajícího) správněprávního vztahu či nikoliv, tzn. zda správněprávní vztahy vznikají, mění se či zanikají </a:t>
            </a:r>
            <a:r>
              <a:rPr lang="cs-CZ" b="1" dirty="0" smtClean="0"/>
              <a:t>v závislosti na volním jednání </a:t>
            </a:r>
            <a:r>
              <a:rPr lang="cs-CZ" dirty="0" smtClean="0"/>
              <a:t>těchto subjektů, nebo </a:t>
            </a:r>
            <a:r>
              <a:rPr lang="cs-CZ" b="1" dirty="0" smtClean="0"/>
              <a:t>nezávisle na </a:t>
            </a:r>
            <a:r>
              <a:rPr lang="cs-CZ" dirty="0" smtClean="0"/>
              <a:t>jejich </a:t>
            </a:r>
            <a:r>
              <a:rPr lang="cs-CZ" b="1" dirty="0" smtClean="0"/>
              <a:t>vůli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Právní skutečnosti, </a:t>
            </a:r>
            <a:r>
              <a:rPr lang="cs-CZ" dirty="0" smtClean="0"/>
              <a:t>které spočívají ve </a:t>
            </a:r>
            <a:r>
              <a:rPr lang="cs-CZ" b="1" dirty="0" smtClean="0"/>
              <a:t>volním jednání </a:t>
            </a:r>
            <a:r>
              <a:rPr lang="cs-CZ" dirty="0" smtClean="0"/>
              <a:t>subjektů</a:t>
            </a:r>
            <a:r>
              <a:rPr lang="cs-CZ" b="1" dirty="0" smtClean="0"/>
              <a:t> </a:t>
            </a:r>
            <a:r>
              <a:rPr lang="cs-CZ" dirty="0" smtClean="0"/>
              <a:t>můžeme dělit na: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jednání</a:t>
            </a:r>
            <a:r>
              <a:rPr lang="cs-CZ" dirty="0" smtClean="0"/>
              <a:t> – toto jednání resp. jeho výsledek jsou </a:t>
            </a:r>
            <a:r>
              <a:rPr lang="cs-CZ" b="1" dirty="0" smtClean="0"/>
              <a:t>v souladu </a:t>
            </a:r>
            <a:r>
              <a:rPr lang="cs-CZ" dirty="0" smtClean="0"/>
              <a:t>s právními normami,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jednání </a:t>
            </a:r>
            <a:r>
              <a:rPr lang="cs-CZ" dirty="0" smtClean="0"/>
              <a:t>- </a:t>
            </a:r>
            <a:r>
              <a:rPr lang="cs-CZ" dirty="0"/>
              <a:t>toto jednání resp. jeho výsledek jsou </a:t>
            </a:r>
            <a:r>
              <a:rPr lang="cs-CZ" b="1" dirty="0"/>
              <a:t>v </a:t>
            </a:r>
            <a:r>
              <a:rPr lang="cs-CZ" b="1" dirty="0" smtClean="0"/>
              <a:t>rozporu</a:t>
            </a:r>
            <a:r>
              <a:rPr lang="cs-CZ" dirty="0" smtClean="0"/>
              <a:t> s </a:t>
            </a:r>
            <a:r>
              <a:rPr lang="cs-CZ" dirty="0"/>
              <a:t>právními </a:t>
            </a:r>
            <a:r>
              <a:rPr lang="cs-CZ" dirty="0" smtClean="0"/>
              <a:t>normami.</a:t>
            </a:r>
            <a:endParaRPr lang="cs-CZ" dirty="0"/>
          </a:p>
          <a:p>
            <a:pPr algn="just"/>
            <a:endParaRPr lang="cs-CZ" sz="1000" dirty="0" smtClean="0"/>
          </a:p>
          <a:p>
            <a:pPr algn="just"/>
            <a:r>
              <a:rPr lang="cs-CZ" dirty="0" smtClean="0"/>
              <a:t>Jak právní, tak protiprávní jednání, může spočívat </a:t>
            </a:r>
            <a:r>
              <a:rPr lang="cs-CZ" b="1" dirty="0" smtClean="0"/>
              <a:t>v činnosti</a:t>
            </a:r>
            <a:r>
              <a:rPr lang="cs-CZ" dirty="0" smtClean="0"/>
              <a:t>, ale v některých případech i </a:t>
            </a:r>
            <a:r>
              <a:rPr lang="cs-CZ" b="1" dirty="0" smtClean="0"/>
              <a:t>v nečinnosti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Právním jednáním </a:t>
            </a:r>
            <a:r>
              <a:rPr lang="cs-CZ" dirty="0" smtClean="0"/>
              <a:t>je taková právní skutečnost závisející na vůli člověka, která spočívá v </a:t>
            </a:r>
            <a:r>
              <a:rPr lang="cs-CZ" b="1" dirty="0" smtClean="0"/>
              <a:t>chování v souladu s právními normami </a:t>
            </a:r>
            <a:r>
              <a:rPr lang="cs-CZ" dirty="0" smtClean="0"/>
              <a:t>a na niž právní norma váže vznik, změnu či zánik příslušného správněprávního vztahu.</a:t>
            </a:r>
          </a:p>
        </p:txBody>
      </p:sp>
    </p:spTree>
    <p:extLst>
      <p:ext uri="{BB962C8B-B14F-4D97-AF65-F5344CB8AC3E}">
        <p14:creationId xmlns:p14="http://schemas.microsoft.com/office/powerpoint/2010/main" val="13784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Za </a:t>
            </a:r>
            <a:r>
              <a:rPr lang="cs-CZ" b="1" dirty="0" smtClean="0"/>
              <a:t>protiprávní jednání </a:t>
            </a:r>
            <a:r>
              <a:rPr lang="cs-CZ" dirty="0" smtClean="0"/>
              <a:t>se považuje takové jednání, které spočívá v porušení právní povinnosti. Protiprávní jednání vedoucí ke vzniku správněprávních vztahů zpravidla předpokládá </a:t>
            </a:r>
            <a:r>
              <a:rPr lang="cs-CZ" b="1" dirty="0" smtClean="0"/>
              <a:t>zavinění</a:t>
            </a:r>
            <a:r>
              <a:rPr lang="cs-CZ" dirty="0" smtClean="0"/>
              <a:t> a </a:t>
            </a:r>
            <a:r>
              <a:rPr lang="cs-CZ" b="1" dirty="0" smtClean="0"/>
              <a:t>způsobilost subjektu k protiprávnímu jednání</a:t>
            </a:r>
            <a:r>
              <a:rPr lang="cs-CZ" dirty="0" smtClean="0"/>
              <a:t>. Následkem protiprávního jednání je </a:t>
            </a:r>
            <a:r>
              <a:rPr lang="cs-CZ" b="1" dirty="0" smtClean="0"/>
              <a:t>správněprávní odpovědnost</a:t>
            </a:r>
            <a:r>
              <a:rPr lang="cs-CZ" dirty="0" smtClean="0"/>
              <a:t> subjektu, který se protiprávního jednání dopustil.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 </a:t>
            </a:r>
            <a:r>
              <a:rPr lang="cs-CZ" b="1" dirty="0" smtClean="0"/>
              <a:t>právním skutečnostem</a:t>
            </a:r>
            <a:r>
              <a:rPr lang="cs-CZ" dirty="0" smtClean="0"/>
              <a:t>, jako předpokladům vzniku (změny, zániku) správněprávních vztahů, </a:t>
            </a:r>
            <a:r>
              <a:rPr lang="cs-CZ" b="1" dirty="0" smtClean="0"/>
              <a:t>které nezávisejí na vůli subjektu </a:t>
            </a:r>
            <a:r>
              <a:rPr lang="cs-CZ" dirty="0" smtClean="0"/>
              <a:t>se řadí: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události </a:t>
            </a:r>
            <a:r>
              <a:rPr lang="cs-CZ" dirty="0" smtClean="0"/>
              <a:t>– takové právní skutečnosti, na které právní norma váže vznik, změnu či zánik právního vztahu, a které nebyly vyvolány volním jednáním příslušných subjektů (např. narození a smrt člověka, uplynutí času, vznik epidemie apod.),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stavy </a:t>
            </a:r>
            <a:r>
              <a:rPr lang="cs-CZ" dirty="0" smtClean="0"/>
              <a:t>– výsledky nezaviněného chování nebo události odporující právu (např. zledovatělý chodník, nemoc z povolání, povodeň). Normy správního práva ukládají určitému subjektu, aby protiprávní stav odstranil nebo napravil.</a:t>
            </a:r>
          </a:p>
        </p:txBody>
      </p:sp>
    </p:spTree>
    <p:extLst>
      <p:ext uri="{BB962C8B-B14F-4D97-AF65-F5344CB8AC3E}">
        <p14:creationId xmlns:p14="http://schemas.microsoft.com/office/powerpoint/2010/main" val="2927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Microsoft Office PowerPoint</Application>
  <PresentationFormat>Předvádění na obrazovce (4:3)</PresentationFormat>
  <Paragraphs>90</Paragraphs>
  <Slides>10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SPRÁVNĚPRÁVNÍ VZTAHY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SPRÁVNĚPRÁVNÍ VZTAHY</dc:title>
  <dc:creator>Michal Márton</dc:creator>
  <cp:lastModifiedBy>Michal Márton</cp:lastModifiedBy>
  <cp:revision>1</cp:revision>
  <dcterms:created xsi:type="dcterms:W3CDTF">2022-02-20T18:17:29Z</dcterms:created>
  <dcterms:modified xsi:type="dcterms:W3CDTF">2022-02-20T18:18:27Z</dcterms:modified>
</cp:coreProperties>
</file>