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BA3FA1-A8AF-4E7F-A903-DD60A5C37A94}" type="datetimeFigureOut">
              <a:rPr lang="cs-CZ" smtClean="0"/>
              <a:t>20. 2. 2022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DAC612-34D2-422D-BA4B-D5462723F24F}" type="slidenum">
              <a:rPr lang="cs-CZ" smtClean="0"/>
              <a:t>‹#›</a:t>
            </a:fld>
            <a:endParaRPr lang="cs-CZ"/>
          </a:p>
        </p:txBody>
      </p:sp>
    </p:spTree>
    <p:extLst>
      <p:ext uri="{BB962C8B-B14F-4D97-AF65-F5344CB8AC3E}">
        <p14:creationId xmlns:p14="http://schemas.microsoft.com/office/powerpoint/2010/main" val="1364684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a:t>
            </a:fld>
            <a:endParaRPr lang="cs-CZ" dirty="0"/>
          </a:p>
        </p:txBody>
      </p:sp>
    </p:spTree>
    <p:extLst>
      <p:ext uri="{BB962C8B-B14F-4D97-AF65-F5344CB8AC3E}">
        <p14:creationId xmlns:p14="http://schemas.microsoft.com/office/powerpoint/2010/main" val="846067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AAC39F6A-A0CA-453D-B6A0-4F87D7151BF9}"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E477102-E79A-4977-A51B-ADAB2FD38078}" type="slidenum">
              <a:rPr lang="cs-CZ" smtClean="0"/>
              <a:t>‹#›</a:t>
            </a:fld>
            <a:endParaRPr lang="cs-CZ"/>
          </a:p>
        </p:txBody>
      </p:sp>
    </p:spTree>
    <p:extLst>
      <p:ext uri="{BB962C8B-B14F-4D97-AF65-F5344CB8AC3E}">
        <p14:creationId xmlns:p14="http://schemas.microsoft.com/office/powerpoint/2010/main" val="3308819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AC39F6A-A0CA-453D-B6A0-4F87D7151BF9}"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E477102-E79A-4977-A51B-ADAB2FD38078}" type="slidenum">
              <a:rPr lang="cs-CZ" smtClean="0"/>
              <a:t>‹#›</a:t>
            </a:fld>
            <a:endParaRPr lang="cs-CZ"/>
          </a:p>
        </p:txBody>
      </p:sp>
    </p:spTree>
    <p:extLst>
      <p:ext uri="{BB962C8B-B14F-4D97-AF65-F5344CB8AC3E}">
        <p14:creationId xmlns:p14="http://schemas.microsoft.com/office/powerpoint/2010/main" val="3167777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AC39F6A-A0CA-453D-B6A0-4F87D7151BF9}"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E477102-E79A-4977-A51B-ADAB2FD38078}" type="slidenum">
              <a:rPr lang="cs-CZ" smtClean="0"/>
              <a:t>‹#›</a:t>
            </a:fld>
            <a:endParaRPr lang="cs-CZ"/>
          </a:p>
        </p:txBody>
      </p:sp>
    </p:spTree>
    <p:extLst>
      <p:ext uri="{BB962C8B-B14F-4D97-AF65-F5344CB8AC3E}">
        <p14:creationId xmlns:p14="http://schemas.microsoft.com/office/powerpoint/2010/main" val="2048354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AC39F6A-A0CA-453D-B6A0-4F87D7151BF9}"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E477102-E79A-4977-A51B-ADAB2FD38078}" type="slidenum">
              <a:rPr lang="cs-CZ" smtClean="0"/>
              <a:t>‹#›</a:t>
            </a:fld>
            <a:endParaRPr lang="cs-CZ"/>
          </a:p>
        </p:txBody>
      </p:sp>
    </p:spTree>
    <p:extLst>
      <p:ext uri="{BB962C8B-B14F-4D97-AF65-F5344CB8AC3E}">
        <p14:creationId xmlns:p14="http://schemas.microsoft.com/office/powerpoint/2010/main" val="171043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AAC39F6A-A0CA-453D-B6A0-4F87D7151BF9}"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E477102-E79A-4977-A51B-ADAB2FD38078}" type="slidenum">
              <a:rPr lang="cs-CZ" smtClean="0"/>
              <a:t>‹#›</a:t>
            </a:fld>
            <a:endParaRPr lang="cs-CZ"/>
          </a:p>
        </p:txBody>
      </p:sp>
    </p:spTree>
    <p:extLst>
      <p:ext uri="{BB962C8B-B14F-4D97-AF65-F5344CB8AC3E}">
        <p14:creationId xmlns:p14="http://schemas.microsoft.com/office/powerpoint/2010/main" val="2961544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AC39F6A-A0CA-453D-B6A0-4F87D7151BF9}" type="datetimeFigureOut">
              <a:rPr lang="cs-CZ" smtClean="0"/>
              <a:t>20. 2. 2022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E477102-E79A-4977-A51B-ADAB2FD38078}" type="slidenum">
              <a:rPr lang="cs-CZ" smtClean="0"/>
              <a:t>‹#›</a:t>
            </a:fld>
            <a:endParaRPr lang="cs-CZ"/>
          </a:p>
        </p:txBody>
      </p:sp>
    </p:spTree>
    <p:extLst>
      <p:ext uri="{BB962C8B-B14F-4D97-AF65-F5344CB8AC3E}">
        <p14:creationId xmlns:p14="http://schemas.microsoft.com/office/powerpoint/2010/main" val="84493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AC39F6A-A0CA-453D-B6A0-4F87D7151BF9}" type="datetimeFigureOut">
              <a:rPr lang="cs-CZ" smtClean="0"/>
              <a:t>20. 2. 2022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E477102-E79A-4977-A51B-ADAB2FD38078}" type="slidenum">
              <a:rPr lang="cs-CZ" smtClean="0"/>
              <a:t>‹#›</a:t>
            </a:fld>
            <a:endParaRPr lang="cs-CZ"/>
          </a:p>
        </p:txBody>
      </p:sp>
    </p:spTree>
    <p:extLst>
      <p:ext uri="{BB962C8B-B14F-4D97-AF65-F5344CB8AC3E}">
        <p14:creationId xmlns:p14="http://schemas.microsoft.com/office/powerpoint/2010/main" val="1003742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AC39F6A-A0CA-453D-B6A0-4F87D7151BF9}" type="datetimeFigureOut">
              <a:rPr lang="cs-CZ" smtClean="0"/>
              <a:t>20. 2. 2022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E477102-E79A-4977-A51B-ADAB2FD38078}" type="slidenum">
              <a:rPr lang="cs-CZ" smtClean="0"/>
              <a:t>‹#›</a:t>
            </a:fld>
            <a:endParaRPr lang="cs-CZ"/>
          </a:p>
        </p:txBody>
      </p:sp>
    </p:spTree>
    <p:extLst>
      <p:ext uri="{BB962C8B-B14F-4D97-AF65-F5344CB8AC3E}">
        <p14:creationId xmlns:p14="http://schemas.microsoft.com/office/powerpoint/2010/main" val="3158312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AC39F6A-A0CA-453D-B6A0-4F87D7151BF9}" type="datetimeFigureOut">
              <a:rPr lang="cs-CZ" smtClean="0"/>
              <a:t>20. 2. 2022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E477102-E79A-4977-A51B-ADAB2FD38078}" type="slidenum">
              <a:rPr lang="cs-CZ" smtClean="0"/>
              <a:t>‹#›</a:t>
            </a:fld>
            <a:endParaRPr lang="cs-CZ"/>
          </a:p>
        </p:txBody>
      </p:sp>
    </p:spTree>
    <p:extLst>
      <p:ext uri="{BB962C8B-B14F-4D97-AF65-F5344CB8AC3E}">
        <p14:creationId xmlns:p14="http://schemas.microsoft.com/office/powerpoint/2010/main" val="1430494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AC39F6A-A0CA-453D-B6A0-4F87D7151BF9}" type="datetimeFigureOut">
              <a:rPr lang="cs-CZ" smtClean="0"/>
              <a:t>20. 2. 2022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E477102-E79A-4977-A51B-ADAB2FD38078}" type="slidenum">
              <a:rPr lang="cs-CZ" smtClean="0"/>
              <a:t>‹#›</a:t>
            </a:fld>
            <a:endParaRPr lang="cs-CZ"/>
          </a:p>
        </p:txBody>
      </p:sp>
    </p:spTree>
    <p:extLst>
      <p:ext uri="{BB962C8B-B14F-4D97-AF65-F5344CB8AC3E}">
        <p14:creationId xmlns:p14="http://schemas.microsoft.com/office/powerpoint/2010/main" val="2106966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AC39F6A-A0CA-453D-B6A0-4F87D7151BF9}" type="datetimeFigureOut">
              <a:rPr lang="cs-CZ" smtClean="0"/>
              <a:t>20. 2. 2022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E477102-E79A-4977-A51B-ADAB2FD38078}" type="slidenum">
              <a:rPr lang="cs-CZ" smtClean="0"/>
              <a:t>‹#›</a:t>
            </a:fld>
            <a:endParaRPr lang="cs-CZ"/>
          </a:p>
        </p:txBody>
      </p:sp>
    </p:spTree>
    <p:extLst>
      <p:ext uri="{BB962C8B-B14F-4D97-AF65-F5344CB8AC3E}">
        <p14:creationId xmlns:p14="http://schemas.microsoft.com/office/powerpoint/2010/main" val="3834679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C39F6A-A0CA-453D-B6A0-4F87D7151BF9}" type="datetimeFigureOut">
              <a:rPr lang="cs-CZ" smtClean="0"/>
              <a:t>20. 2. 2022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477102-E79A-4977-A51B-ADAB2FD38078}" type="slidenum">
              <a:rPr lang="cs-CZ" smtClean="0"/>
              <a:t>‹#›</a:t>
            </a:fld>
            <a:endParaRPr lang="cs-CZ"/>
          </a:p>
        </p:txBody>
      </p:sp>
    </p:spTree>
    <p:extLst>
      <p:ext uri="{BB962C8B-B14F-4D97-AF65-F5344CB8AC3E}">
        <p14:creationId xmlns:p14="http://schemas.microsoft.com/office/powerpoint/2010/main" val="520938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SPRÁVNÍ PRÁVO – OBECNÁ CHARAKTERISTIKA</a:t>
            </a:r>
            <a:r>
              <a:rPr lang="cs-CZ" dirty="0" smtClean="0"/>
              <a:t>	</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2599270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611560" y="692696"/>
            <a:ext cx="8136904" cy="6740307"/>
          </a:xfrm>
          <a:prstGeom prst="rect">
            <a:avLst/>
          </a:prstGeom>
          <a:noFill/>
        </p:spPr>
        <p:txBody>
          <a:bodyPr wrap="square" rtlCol="0">
            <a:spAutoFit/>
          </a:bodyPr>
          <a:lstStyle/>
          <a:p>
            <a:r>
              <a:rPr lang="cs-CZ" sz="2400" b="1" dirty="0" smtClean="0"/>
              <a:t>Obecné pojmové vymezení správního práva</a:t>
            </a:r>
          </a:p>
          <a:p>
            <a:endParaRPr lang="cs-CZ" sz="1000" b="1" dirty="0" smtClean="0"/>
          </a:p>
          <a:p>
            <a:r>
              <a:rPr lang="cs-CZ" sz="2000" b="1" dirty="0" smtClean="0"/>
              <a:t>Právní systém</a:t>
            </a:r>
          </a:p>
          <a:p>
            <a:endParaRPr lang="cs-CZ" sz="2000" b="1" dirty="0" smtClean="0"/>
          </a:p>
          <a:p>
            <a:pPr marL="342900" indent="-342900">
              <a:buFont typeface="Arial" panose="020B0604020202020204" pitchFamily="34" charset="0"/>
              <a:buChar char="•"/>
            </a:pPr>
            <a:r>
              <a:rPr lang="cs-CZ" sz="2000" b="1" dirty="0" smtClean="0"/>
              <a:t>uspořádání prvků určitého řádu do celku a jeho rozdělení na části</a:t>
            </a:r>
          </a:p>
          <a:p>
            <a:pPr marL="342900" indent="-342900">
              <a:buFont typeface="Arial" panose="020B0604020202020204" pitchFamily="34" charset="0"/>
              <a:buChar char="•"/>
            </a:pPr>
            <a:endParaRPr lang="cs-CZ" sz="2000" b="1" dirty="0"/>
          </a:p>
          <a:p>
            <a:pPr marL="342900" indent="-342900">
              <a:buFont typeface="Arial" panose="020B0604020202020204" pitchFamily="34" charset="0"/>
              <a:buChar char="•"/>
            </a:pPr>
            <a:r>
              <a:rPr lang="cs-CZ" sz="2000" b="1" dirty="0" smtClean="0"/>
              <a:t>pro účely dalšího výkladu bude hovořeno o systému českého práva</a:t>
            </a:r>
          </a:p>
          <a:p>
            <a:endParaRPr lang="cs-CZ" sz="2000" b="1" dirty="0"/>
          </a:p>
          <a:p>
            <a:r>
              <a:rPr lang="cs-CZ" sz="2000" b="1" dirty="0" smtClean="0"/>
              <a:t>Předstupněm je rozdělení práva na právo veřejné a soukromé</a:t>
            </a:r>
          </a:p>
          <a:p>
            <a:endParaRPr lang="cs-CZ" sz="2000" b="1" dirty="0"/>
          </a:p>
          <a:p>
            <a:pPr algn="just"/>
            <a:r>
              <a:rPr lang="cs-CZ" sz="2000" dirty="0"/>
              <a:t>Pro </a:t>
            </a:r>
            <a:r>
              <a:rPr lang="cs-CZ" sz="2000" b="1" dirty="0"/>
              <a:t>veřejné právo </a:t>
            </a:r>
            <a:r>
              <a:rPr lang="cs-CZ" sz="2000" dirty="0"/>
              <a:t>je charakteristická možnost státního příp. jiného veřejně mocenského </a:t>
            </a:r>
            <a:r>
              <a:rPr lang="cs-CZ" sz="2000" dirty="0" smtClean="0"/>
              <a:t>donucení (ústavní právo, trestní právo, správní právo)</a:t>
            </a:r>
            <a:endParaRPr lang="cs-CZ" sz="2000" dirty="0"/>
          </a:p>
          <a:p>
            <a:pPr algn="just"/>
            <a:endParaRPr lang="cs-CZ" sz="2000" dirty="0"/>
          </a:p>
          <a:p>
            <a:pPr algn="just"/>
            <a:r>
              <a:rPr lang="cs-CZ" sz="2000" dirty="0"/>
              <a:t>V </a:t>
            </a:r>
            <a:r>
              <a:rPr lang="cs-CZ" sz="2000" b="1" dirty="0"/>
              <a:t>soukromém právu</a:t>
            </a:r>
            <a:r>
              <a:rPr lang="cs-CZ" sz="2000" dirty="0"/>
              <a:t> naopak platí, že stát zasahuje pouze na základě iniciativy subjektů soukromého práva a v souladu s požadavkem </a:t>
            </a:r>
            <a:r>
              <a:rPr lang="cs-CZ" sz="2000" b="1" u="sng" dirty="0"/>
              <a:t>a v rozsahu požadavku těchto subjektů</a:t>
            </a:r>
            <a:r>
              <a:rPr lang="cs-CZ" sz="2000" dirty="0"/>
              <a:t>. Uplatňuje se zde tzv. dispoziční zásada a platí rovnost </a:t>
            </a:r>
            <a:r>
              <a:rPr lang="cs-CZ" sz="2000" dirty="0" smtClean="0"/>
              <a:t>stran (občanské, obchodní, pracovní a rodinné právo).</a:t>
            </a:r>
            <a:endParaRPr lang="cs-CZ" sz="2000" dirty="0"/>
          </a:p>
          <a:p>
            <a:endParaRPr lang="cs-CZ" sz="2000" b="1" dirty="0" smtClean="0"/>
          </a:p>
          <a:p>
            <a:endParaRPr lang="cs-CZ" sz="2000" b="1" dirty="0"/>
          </a:p>
          <a:p>
            <a:endParaRPr lang="cs-CZ" sz="2000" b="1" dirty="0" smtClean="0"/>
          </a:p>
          <a:p>
            <a:endParaRPr lang="cs-CZ" sz="2000" b="1" dirty="0"/>
          </a:p>
          <a:p>
            <a:endParaRPr lang="cs-CZ" dirty="0"/>
          </a:p>
        </p:txBody>
      </p:sp>
    </p:spTree>
    <p:extLst>
      <p:ext uri="{BB962C8B-B14F-4D97-AF65-F5344CB8AC3E}">
        <p14:creationId xmlns:p14="http://schemas.microsoft.com/office/powerpoint/2010/main" val="1311079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467544" y="620688"/>
            <a:ext cx="8208912" cy="5878532"/>
          </a:xfrm>
          <a:prstGeom prst="rect">
            <a:avLst/>
          </a:prstGeom>
          <a:noFill/>
        </p:spPr>
        <p:txBody>
          <a:bodyPr wrap="square" rtlCol="0">
            <a:spAutoFit/>
          </a:bodyPr>
          <a:lstStyle/>
          <a:p>
            <a:r>
              <a:rPr lang="cs-CZ" sz="2400" b="1" dirty="0" smtClean="0"/>
              <a:t>Správní právo jako právo veřejné</a:t>
            </a:r>
          </a:p>
          <a:p>
            <a:endParaRPr lang="cs-CZ" dirty="0" smtClean="0"/>
          </a:p>
          <a:p>
            <a:pPr algn="just"/>
            <a:r>
              <a:rPr lang="cs-CZ" dirty="0" smtClean="0"/>
              <a:t>Správní právo spolu s právem ústavním, trestním atp. bývá tradičně řazeno k </a:t>
            </a:r>
            <a:r>
              <a:rPr lang="cs-CZ" b="1" dirty="0" smtClean="0"/>
              <a:t>právu veřejnému</a:t>
            </a:r>
            <a:r>
              <a:rPr lang="cs-CZ" dirty="0" smtClean="0"/>
              <a:t>.</a:t>
            </a:r>
            <a:endParaRPr lang="cs-CZ" b="1" dirty="0" smtClean="0"/>
          </a:p>
          <a:p>
            <a:pPr algn="just"/>
            <a:endParaRPr lang="cs-CZ" b="1" dirty="0"/>
          </a:p>
          <a:p>
            <a:r>
              <a:rPr lang="cs-CZ" u="sng" dirty="0"/>
              <a:t>Pro správní právo jako právo veřejné je charakteristické, že</a:t>
            </a:r>
            <a:r>
              <a:rPr lang="cs-CZ" dirty="0"/>
              <a:t>:</a:t>
            </a:r>
          </a:p>
          <a:p>
            <a:endParaRPr lang="cs-CZ" sz="1000" dirty="0"/>
          </a:p>
          <a:p>
            <a:pPr marL="285750" indent="-285750">
              <a:buFont typeface="Wingdings" panose="05000000000000000000" pitchFamily="2" charset="2"/>
              <a:buChar char="q"/>
            </a:pPr>
            <a:r>
              <a:rPr lang="cs-CZ" dirty="0"/>
              <a:t>prosazuje a chrání veřejný zájem,</a:t>
            </a:r>
          </a:p>
          <a:p>
            <a:pPr marL="285750" indent="-285750">
              <a:buFont typeface="Wingdings" panose="05000000000000000000" pitchFamily="2" charset="2"/>
              <a:buChar char="q"/>
            </a:pPr>
            <a:r>
              <a:rPr lang="cs-CZ" dirty="0"/>
              <a:t>upravuje vztahy mezi nerovnými subjekty,</a:t>
            </a:r>
          </a:p>
          <a:p>
            <a:pPr marL="285750" indent="-285750">
              <a:buFont typeface="Wingdings" panose="05000000000000000000" pitchFamily="2" charset="2"/>
              <a:buChar char="q"/>
            </a:pPr>
            <a:r>
              <a:rPr lang="cs-CZ" dirty="0"/>
              <a:t>konkrétní obsah jeho realizace je autoritativně určován úřední mocí,</a:t>
            </a:r>
          </a:p>
          <a:p>
            <a:pPr marL="285750" indent="-285750">
              <a:buFont typeface="Wingdings" panose="05000000000000000000" pitchFamily="2" charset="2"/>
              <a:buChar char="q"/>
            </a:pPr>
            <a:r>
              <a:rPr lang="cs-CZ" dirty="0"/>
              <a:t>disponuje možností správního donucení.</a:t>
            </a:r>
          </a:p>
          <a:p>
            <a:pPr algn="just"/>
            <a:endParaRPr lang="cs-CZ" dirty="0" smtClean="0"/>
          </a:p>
          <a:p>
            <a:pPr algn="just"/>
            <a:r>
              <a:rPr lang="cs-CZ" dirty="0" smtClean="0"/>
              <a:t>Mezi právem soukromým a právem veřejným není možné vždy vést jasnou dělící čáru. Ve správním právu je možné vysledovat i určité prvky soukromoprávní regulace, a proto je třeba charakter příslušných právních ustanovení dovozovat z platných právních předpisů a správní právo přiřazovat k právu veřejnému podle charakteru převažujících ustanovení jeho předpisů. </a:t>
            </a:r>
          </a:p>
          <a:p>
            <a:pPr algn="just"/>
            <a:endParaRPr lang="cs-CZ" dirty="0"/>
          </a:p>
          <a:p>
            <a:pPr algn="just"/>
            <a:r>
              <a:rPr lang="cs-CZ" b="1" dirty="0" smtClean="0"/>
              <a:t>Předmět správního práva </a:t>
            </a:r>
            <a:r>
              <a:rPr lang="cs-CZ" dirty="0" smtClean="0"/>
              <a:t>= jde o soubor norem, upravující chování ve vztazích, které vznikají a uskutečňují se v souvislosti s realizací mocí výkonné ve státě ve sféře veřejné správy, jedním ze subjektů tohoto vztahu je obvykle </a:t>
            </a:r>
            <a:r>
              <a:rPr lang="cs-CZ" b="1" dirty="0" smtClean="0"/>
              <a:t>správní orgán</a:t>
            </a:r>
            <a:endParaRPr lang="cs-CZ" b="1" dirty="0"/>
          </a:p>
        </p:txBody>
      </p:sp>
    </p:spTree>
    <p:extLst>
      <p:ext uri="{BB962C8B-B14F-4D97-AF65-F5344CB8AC3E}">
        <p14:creationId xmlns:p14="http://schemas.microsoft.com/office/powerpoint/2010/main" val="148261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481114" y="601174"/>
            <a:ext cx="8208912" cy="3508653"/>
          </a:xfrm>
          <a:prstGeom prst="rect">
            <a:avLst/>
          </a:prstGeom>
          <a:noFill/>
        </p:spPr>
        <p:txBody>
          <a:bodyPr wrap="square" rtlCol="0">
            <a:spAutoFit/>
          </a:bodyPr>
          <a:lstStyle/>
          <a:p>
            <a:r>
              <a:rPr lang="cs-CZ" sz="2400" b="1" dirty="0" smtClean="0"/>
              <a:t>Správní právo jako právo veřejné</a:t>
            </a:r>
          </a:p>
          <a:p>
            <a:endParaRPr lang="cs-CZ" dirty="0" smtClean="0"/>
          </a:p>
          <a:p>
            <a:r>
              <a:rPr lang="cs-CZ" b="1" dirty="0"/>
              <a:t>Správní právo</a:t>
            </a:r>
            <a:r>
              <a:rPr lang="cs-CZ" dirty="0"/>
              <a:t> je ta část právního řádu, která upravuje veřejnou správu. Představuje soubor právních norem vztahujících se na veřejnou správu, pokud jde o její organizaci a činnost, včetně vztahů vznikajících při jejím výkonu mezi nositeli veřejné správy na jedné straně a fyzickými nebo právnickými osobami na straně druhé. </a:t>
            </a:r>
            <a:endParaRPr lang="cs-CZ" dirty="0" smtClean="0"/>
          </a:p>
          <a:p>
            <a:endParaRPr lang="cs-CZ" dirty="0"/>
          </a:p>
          <a:p>
            <a:endParaRPr lang="cs-CZ" dirty="0" smtClean="0"/>
          </a:p>
          <a:p>
            <a:pPr algn="just"/>
            <a:r>
              <a:rPr lang="cs-CZ" dirty="0"/>
              <a:t>Na rozdíl od práva občanského nebo trestního jde o právo </a:t>
            </a:r>
            <a:r>
              <a:rPr lang="cs-CZ" b="1" dirty="0"/>
              <a:t>nekodifikované, </a:t>
            </a:r>
            <a:r>
              <a:rPr lang="cs-CZ" dirty="0"/>
              <a:t>resp. neexistují kodexy (zákony, zákoníky) pojímající soubor norem hmotněprávních, pokud jde o obecnou a zvláštní část.</a:t>
            </a:r>
          </a:p>
          <a:p>
            <a:endParaRPr lang="cs-CZ" dirty="0"/>
          </a:p>
        </p:txBody>
      </p:sp>
    </p:spTree>
    <p:extLst>
      <p:ext uri="{BB962C8B-B14F-4D97-AF65-F5344CB8AC3E}">
        <p14:creationId xmlns:p14="http://schemas.microsoft.com/office/powerpoint/2010/main" val="2946883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5" name="TextovéPole 4"/>
          <p:cNvSpPr txBox="1"/>
          <p:nvPr/>
        </p:nvSpPr>
        <p:spPr>
          <a:xfrm>
            <a:off x="251520" y="548680"/>
            <a:ext cx="8568952" cy="6463308"/>
          </a:xfrm>
          <a:prstGeom prst="rect">
            <a:avLst/>
          </a:prstGeom>
          <a:noFill/>
        </p:spPr>
        <p:txBody>
          <a:bodyPr wrap="square" rtlCol="0">
            <a:spAutoFit/>
          </a:bodyPr>
          <a:lstStyle/>
          <a:p>
            <a:r>
              <a:rPr lang="cs-CZ" b="1" dirty="0" smtClean="0"/>
              <a:t>Vnitřní systémové členění správního práva</a:t>
            </a:r>
          </a:p>
          <a:p>
            <a:endParaRPr lang="cs-CZ" b="1" dirty="0"/>
          </a:p>
          <a:p>
            <a:r>
              <a:rPr lang="cs-CZ" dirty="0"/>
              <a:t>Správní právo se vnitřně člení na </a:t>
            </a:r>
            <a:r>
              <a:rPr lang="cs-CZ" b="1" dirty="0"/>
              <a:t>správní právo obecné,</a:t>
            </a:r>
            <a:r>
              <a:rPr lang="cs-CZ" dirty="0"/>
              <a:t> </a:t>
            </a:r>
            <a:r>
              <a:rPr lang="cs-CZ" b="1" dirty="0"/>
              <a:t>správní právo hmotné</a:t>
            </a:r>
            <a:r>
              <a:rPr lang="cs-CZ" dirty="0"/>
              <a:t> a </a:t>
            </a:r>
            <a:r>
              <a:rPr lang="cs-CZ" b="1" dirty="0"/>
              <a:t>správní právo procesní</a:t>
            </a:r>
            <a:r>
              <a:rPr lang="cs-CZ" dirty="0" smtClean="0"/>
              <a:t>.</a:t>
            </a:r>
          </a:p>
          <a:p>
            <a:endParaRPr lang="cs-CZ" dirty="0" smtClean="0"/>
          </a:p>
          <a:p>
            <a:pPr algn="just"/>
            <a:r>
              <a:rPr lang="cs-CZ" b="1" dirty="0"/>
              <a:t>Obecná část </a:t>
            </a:r>
            <a:r>
              <a:rPr lang="cs-CZ" dirty="0"/>
              <a:t>správního práva obsahuje</a:t>
            </a:r>
            <a:r>
              <a:rPr lang="cs-CZ" b="1" dirty="0"/>
              <a:t> </a:t>
            </a:r>
            <a:r>
              <a:rPr lang="cs-CZ" dirty="0"/>
              <a:t>takové úpravy, zásady, pojmy a právní instituty, které v zásadě platí pro veškerou veřejnou správu. Obsahuje všechno společné, typické a obecně platné. Konkrétní uspořádání obecné části a její obsah je především záležitostí vědeckých monografií a učebních textů správního práva</a:t>
            </a:r>
            <a:r>
              <a:rPr lang="cs-CZ" dirty="0" smtClean="0"/>
              <a:t>.</a:t>
            </a:r>
          </a:p>
          <a:p>
            <a:pPr algn="just"/>
            <a:r>
              <a:rPr lang="cs-CZ" b="1" dirty="0"/>
              <a:t>Správní právo hmotné</a:t>
            </a:r>
            <a:r>
              <a:rPr lang="cs-CZ" dirty="0"/>
              <a:t> obsahuje hmotněprávní úpravu v rámci jednotlivých správních odvětví (oborů činnosti veřejné správy), kterou nalézáme v mnoha právních předpisech různé právní síly. Zvláštní část hmotného práva zahrnuje např. vnitřní správu (matriky, evidence obyvatel, občanské průkazy, cestovní doklady, pobyty cizinců), správu školství (právní úprava základních, středních, vyšších odborných a vysokých škol), správa dopravy (silniční provoz, podmínky provozu vozidel na pozemních komunikacích, pozemní komunikace, letecká a lodní doprava aj.), správa stavebnictví (územní plánování, stavební řád aj.), správa policie, správa kultury aj.</a:t>
            </a:r>
          </a:p>
          <a:p>
            <a:pPr algn="just"/>
            <a:r>
              <a:rPr lang="cs-CZ" b="1" dirty="0"/>
              <a:t>Správní právo procesní </a:t>
            </a:r>
            <a:r>
              <a:rPr lang="cs-CZ" dirty="0"/>
              <a:t>zahrnuje normy správního práva, jež upravují organizaci a působnost správních úřadů a orgánů, jakož i řízení před nimi. Právem procesním v užším smyslu se pak rozumí jen úprava správního řízení ve věci vnějšího (směrem k fyzickým a právnickým osobám stojících mimo správní orgán) rozhodování správních orgánů. </a:t>
            </a:r>
          </a:p>
          <a:p>
            <a:endParaRPr lang="cs-CZ" dirty="0" smtClean="0"/>
          </a:p>
          <a:p>
            <a:endParaRPr lang="cs-CZ" dirty="0"/>
          </a:p>
        </p:txBody>
      </p:sp>
    </p:spTree>
    <p:extLst>
      <p:ext uri="{BB962C8B-B14F-4D97-AF65-F5344CB8AC3E}">
        <p14:creationId xmlns:p14="http://schemas.microsoft.com/office/powerpoint/2010/main" val="1269454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323528" y="394718"/>
            <a:ext cx="8363272" cy="5170646"/>
          </a:xfrm>
          <a:prstGeom prst="rect">
            <a:avLst/>
          </a:prstGeom>
          <a:noFill/>
        </p:spPr>
        <p:txBody>
          <a:bodyPr wrap="square" rtlCol="0">
            <a:spAutoFit/>
          </a:bodyPr>
          <a:lstStyle/>
          <a:p>
            <a:r>
              <a:rPr lang="cs-CZ" altLang="cs-CZ" sz="2400" b="1" dirty="0" smtClean="0"/>
              <a:t>Administrativněprávní metoda regulace</a:t>
            </a:r>
            <a:endParaRPr lang="cs-CZ" altLang="cs-CZ" sz="2400" b="1" dirty="0"/>
          </a:p>
          <a:p>
            <a:endParaRPr lang="cs-CZ" altLang="cs-CZ" dirty="0" smtClean="0">
              <a:solidFill>
                <a:srgbClr val="CC3300"/>
              </a:solidFill>
            </a:endParaRPr>
          </a:p>
          <a:p>
            <a:pPr marL="285750" indent="-285750" algn="just">
              <a:buFont typeface="Wingdings" panose="05000000000000000000" pitchFamily="2" charset="2"/>
              <a:buChar char="q"/>
            </a:pPr>
            <a:r>
              <a:rPr lang="cs-CZ" altLang="cs-CZ" dirty="0" smtClean="0"/>
              <a:t>podstata spočívá v tom, </a:t>
            </a:r>
            <a:r>
              <a:rPr lang="cs-CZ" altLang="cs-CZ" b="1" dirty="0" smtClean="0"/>
              <a:t>že vyjadřuje mocenskou převahu subjektů veřejné správy jako nositelů veřejné moci </a:t>
            </a:r>
            <a:r>
              <a:rPr lang="cs-CZ" altLang="cs-CZ" dirty="0" smtClean="0"/>
              <a:t>v příslušných správněprávních vztazích,</a:t>
            </a:r>
          </a:p>
          <a:p>
            <a:pPr marL="285750" indent="-285750" algn="just">
              <a:buFont typeface="Wingdings" panose="05000000000000000000" pitchFamily="2" charset="2"/>
              <a:buChar char="q"/>
            </a:pPr>
            <a:r>
              <a:rPr lang="cs-CZ" altLang="cs-CZ" dirty="0" smtClean="0"/>
              <a:t>je výrazem právní nerovnosti a závislosti adresáta správněprávního působení na subjektu tohoto působení,</a:t>
            </a:r>
          </a:p>
          <a:p>
            <a:pPr marL="285750" indent="-285750" algn="just">
              <a:buFont typeface="Wingdings" panose="05000000000000000000" pitchFamily="2" charset="2"/>
              <a:buChar char="q"/>
            </a:pPr>
            <a:r>
              <a:rPr lang="cs-CZ" altLang="cs-CZ" dirty="0" smtClean="0"/>
              <a:t>záměr regulace správního práva často směřuje proti konkrétnímu zájmu či vůli adresáta příslušného pravidla chování,</a:t>
            </a:r>
          </a:p>
          <a:p>
            <a:pPr marL="285750" indent="-285750" algn="just">
              <a:buFont typeface="Wingdings" panose="05000000000000000000" pitchFamily="2" charset="2"/>
              <a:buChar char="q"/>
            </a:pPr>
            <a:r>
              <a:rPr lang="cs-CZ" altLang="cs-CZ" dirty="0" smtClean="0"/>
              <a:t>doplňuje předmět správního práva, který vymezuje „co“ správní právo upravuje, neboť metoda regulace odpovídá na otázku, „jak“ jsou příslušné vztahy upravovány.</a:t>
            </a:r>
          </a:p>
          <a:p>
            <a:pPr algn="just"/>
            <a:endParaRPr lang="cs-CZ" altLang="cs-CZ" dirty="0" smtClean="0"/>
          </a:p>
          <a:p>
            <a:pPr algn="just"/>
            <a:r>
              <a:rPr lang="cs-CZ" altLang="cs-CZ" dirty="0" smtClean="0"/>
              <a:t>Z hlediska charakteristiky správního práva jako právního odvětví má administrativněprávní metoda regulace ten význam, že jsou-li předmětem rozdílné úpravy stejné nebo obdobné vztahy, je rozhodující pro jejich odvětvové určení (zařazení) právě příslušná metoda právní regulace.</a:t>
            </a:r>
            <a:endParaRPr lang="cs-CZ" altLang="cs-CZ" dirty="0"/>
          </a:p>
          <a:p>
            <a:pPr algn="just"/>
            <a:endParaRPr lang="cs-CZ" altLang="cs-CZ" dirty="0"/>
          </a:p>
          <a:p>
            <a:pPr algn="just"/>
            <a:r>
              <a:rPr lang="cs-CZ" dirty="0" smtClean="0"/>
              <a:t>Pro soukromé právo je naopak typickou </a:t>
            </a:r>
            <a:r>
              <a:rPr lang="cs-CZ" b="1" dirty="0" smtClean="0"/>
              <a:t>občanskoprávní </a:t>
            </a:r>
            <a:r>
              <a:rPr lang="cs-CZ" b="1" dirty="0"/>
              <a:t>metoda </a:t>
            </a:r>
            <a:r>
              <a:rPr lang="cs-CZ" b="1" dirty="0" smtClean="0"/>
              <a:t>regulace</a:t>
            </a:r>
            <a:r>
              <a:rPr lang="cs-CZ" dirty="0" smtClean="0"/>
              <a:t>, pro kterou je charakteristická rovnost jejich </a:t>
            </a:r>
            <a:r>
              <a:rPr lang="cs-CZ" dirty="0"/>
              <a:t>subjektů a </a:t>
            </a:r>
            <a:r>
              <a:rPr lang="cs-CZ" dirty="0" smtClean="0"/>
              <a:t>uplatnění autonomie jejich vůle.</a:t>
            </a:r>
            <a:endParaRPr lang="cs-CZ" altLang="cs-CZ" dirty="0"/>
          </a:p>
        </p:txBody>
      </p:sp>
    </p:spTree>
    <p:extLst>
      <p:ext uri="{BB962C8B-B14F-4D97-AF65-F5344CB8AC3E}">
        <p14:creationId xmlns:p14="http://schemas.microsoft.com/office/powerpoint/2010/main" val="4174927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251520" y="65807"/>
            <a:ext cx="8568952" cy="5447645"/>
          </a:xfrm>
          <a:prstGeom prst="rect">
            <a:avLst/>
          </a:prstGeom>
          <a:noFill/>
        </p:spPr>
        <p:txBody>
          <a:bodyPr wrap="square" rtlCol="0">
            <a:spAutoFit/>
          </a:bodyPr>
          <a:lstStyle/>
          <a:p>
            <a:r>
              <a:rPr lang="cs-CZ" sz="2400" b="1" dirty="0" smtClean="0"/>
              <a:t>Vnější systémové vztahy správního práva</a:t>
            </a:r>
            <a:endParaRPr lang="cs-CZ" sz="2400" b="1" dirty="0"/>
          </a:p>
          <a:p>
            <a:endParaRPr lang="cs-CZ" dirty="0" smtClean="0"/>
          </a:p>
          <a:p>
            <a:pPr algn="just"/>
            <a:r>
              <a:rPr lang="cs-CZ" dirty="0" smtClean="0"/>
              <a:t>Kromě vnitřních systémových vazeb se správní právo jako odvětví projevuje také vnějšími systémovými vztahy, tj. </a:t>
            </a:r>
            <a:r>
              <a:rPr lang="cs-CZ" b="1" dirty="0" smtClean="0"/>
              <a:t>vztahy v rámci </a:t>
            </a:r>
            <a:r>
              <a:rPr lang="cs-CZ" dirty="0" smtClean="0"/>
              <a:t>systému vyššího řádu, tzn. </a:t>
            </a:r>
            <a:r>
              <a:rPr lang="cs-CZ" b="1" dirty="0" smtClean="0"/>
              <a:t>práva jako celku </a:t>
            </a:r>
            <a:r>
              <a:rPr lang="cs-CZ" dirty="0" smtClean="0"/>
              <a:t>resp. </a:t>
            </a:r>
            <a:r>
              <a:rPr lang="cs-CZ" b="1" dirty="0" smtClean="0"/>
              <a:t>právního řádu</a:t>
            </a:r>
            <a:r>
              <a:rPr lang="cs-CZ" dirty="0" smtClean="0"/>
              <a:t>.</a:t>
            </a:r>
          </a:p>
          <a:p>
            <a:pPr algn="just"/>
            <a:endParaRPr lang="cs-CZ" dirty="0"/>
          </a:p>
          <a:p>
            <a:pPr algn="just"/>
            <a:r>
              <a:rPr lang="cs-CZ" u="sng" dirty="0" smtClean="0"/>
              <a:t>Nejvýznamnější jsou vztahy správního práva k následujícím právním odvětvím</a:t>
            </a:r>
            <a:r>
              <a:rPr lang="cs-CZ" dirty="0" smtClean="0"/>
              <a:t>:</a:t>
            </a:r>
          </a:p>
          <a:p>
            <a:pPr algn="just"/>
            <a:endParaRPr lang="cs-CZ" dirty="0"/>
          </a:p>
          <a:p>
            <a:pPr marL="285750" indent="-285750" algn="just">
              <a:buFont typeface="Courier New" panose="02070309020205020404" pitchFamily="49" charset="0"/>
              <a:buChar char="o"/>
            </a:pPr>
            <a:r>
              <a:rPr lang="cs-CZ" b="1" dirty="0" smtClean="0"/>
              <a:t>ústavní právo </a:t>
            </a:r>
            <a:r>
              <a:rPr lang="cs-CZ" dirty="0" smtClean="0"/>
              <a:t>– je základem celého právního řádu, upravuje základní principy organizace a činnosti sátu a jeho orgánů i jiných veřejnoprávních korporací. Správní právo je do značné míry z ústavního práva odvozeno, je s ním velmi těsně spjato a jeho principy dále rozvádí a konkretizuje </a:t>
            </a:r>
            <a:r>
              <a:rPr lang="cs-CZ" b="1" dirty="0" smtClean="0"/>
              <a:t>(Ústava: hlava III. moc výkonná; hlava VII. územní samospráva; Listina základních práv a svobod – čl. 36 a čl. 37)</a:t>
            </a:r>
          </a:p>
          <a:p>
            <a:pPr marL="285750" indent="-285750" algn="just">
              <a:buFont typeface="Courier New" panose="02070309020205020404" pitchFamily="49" charset="0"/>
              <a:buChar char="o"/>
            </a:pPr>
            <a:endParaRPr lang="cs-CZ" b="1" dirty="0"/>
          </a:p>
          <a:p>
            <a:pPr marL="285750" indent="-285750" algn="just">
              <a:buFont typeface="Courier New" panose="02070309020205020404" pitchFamily="49" charset="0"/>
              <a:buChar char="o"/>
            </a:pPr>
            <a:r>
              <a:rPr lang="cs-CZ" b="1" dirty="0"/>
              <a:t>trestní právo </a:t>
            </a:r>
            <a:r>
              <a:rPr lang="cs-CZ" dirty="0"/>
              <a:t>– upravuje základy a následky trestní odpovědnosti. Ve správním právu trestním jde o obdobnou úpravu základů a následků </a:t>
            </a:r>
            <a:r>
              <a:rPr lang="cs-CZ" dirty="0" err="1"/>
              <a:t>správněprávní</a:t>
            </a:r>
            <a:r>
              <a:rPr lang="cs-CZ" dirty="0"/>
              <a:t> odpovědnosti</a:t>
            </a:r>
            <a:r>
              <a:rPr lang="cs-CZ" dirty="0" smtClean="0"/>
              <a:t>. Trestním právem je postihováno jednání vyšší společenské škodlivosti, </a:t>
            </a:r>
            <a:r>
              <a:rPr lang="cs-CZ" b="1" dirty="0" smtClean="0"/>
              <a:t>zásada subsidiarity trestní represe.</a:t>
            </a:r>
          </a:p>
          <a:p>
            <a:pPr algn="just"/>
            <a:endParaRPr lang="cs-CZ" dirty="0" smtClean="0"/>
          </a:p>
        </p:txBody>
      </p:sp>
    </p:spTree>
    <p:extLst>
      <p:ext uri="{BB962C8B-B14F-4D97-AF65-F5344CB8AC3E}">
        <p14:creationId xmlns:p14="http://schemas.microsoft.com/office/powerpoint/2010/main" val="126283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323528" y="476672"/>
            <a:ext cx="8363272" cy="5170646"/>
          </a:xfrm>
          <a:prstGeom prst="rect">
            <a:avLst/>
          </a:prstGeom>
          <a:noFill/>
        </p:spPr>
        <p:txBody>
          <a:bodyPr wrap="square" rtlCol="0">
            <a:spAutoFit/>
          </a:bodyPr>
          <a:lstStyle/>
          <a:p>
            <a:r>
              <a:rPr lang="cs-CZ" sz="2400" b="1" dirty="0"/>
              <a:t>Vnější systémové vztahy správního </a:t>
            </a:r>
            <a:r>
              <a:rPr lang="cs-CZ" sz="2400" b="1" dirty="0" smtClean="0"/>
              <a:t>práva</a:t>
            </a:r>
          </a:p>
          <a:p>
            <a:endParaRPr lang="cs-CZ" dirty="0" smtClean="0"/>
          </a:p>
          <a:p>
            <a:pPr algn="just"/>
            <a:endParaRPr lang="cs-CZ" b="1" dirty="0" smtClean="0"/>
          </a:p>
          <a:p>
            <a:pPr marL="285750" indent="-285750" algn="just">
              <a:buFont typeface="Courier New" panose="02070309020205020404" pitchFamily="49" charset="0"/>
              <a:buChar char="o"/>
            </a:pPr>
            <a:endParaRPr lang="cs-CZ" b="1" dirty="0" smtClean="0"/>
          </a:p>
          <a:p>
            <a:pPr marL="285750" indent="-285750" algn="just">
              <a:buFont typeface="Courier New" panose="02070309020205020404" pitchFamily="49" charset="0"/>
              <a:buChar char="o"/>
            </a:pPr>
            <a:r>
              <a:rPr lang="cs-CZ" b="1" dirty="0"/>
              <a:t>s</a:t>
            </a:r>
            <a:r>
              <a:rPr lang="cs-CZ" b="1" dirty="0" smtClean="0"/>
              <a:t>oukromé právo</a:t>
            </a:r>
            <a:r>
              <a:rPr lang="cs-CZ" dirty="0" smtClean="0"/>
              <a:t>– upravuje vztahy mezi právně rovnými subjekty, je tedy odvětvím, v němž se uplatňuje horizontální (občanskoprávní) metoda regulace, čímž se zásadně odlišuje od správního práva. V tomto právním odvětví jde ve značné míře o majetkové či užívací vztahy, do nichž v některých případech lze nebo se musí zasáhnout na základě správněprávní regulace, přičemž správní orgány tyto zásahy činí autoritativně, </a:t>
            </a:r>
            <a:r>
              <a:rPr lang="cs-CZ" b="1" dirty="0" smtClean="0"/>
              <a:t>např. </a:t>
            </a:r>
            <a:r>
              <a:rPr lang="cs-CZ" b="1" dirty="0"/>
              <a:t>stavební </a:t>
            </a:r>
            <a:r>
              <a:rPr lang="cs-CZ" b="1" dirty="0" smtClean="0"/>
              <a:t>řízení</a:t>
            </a:r>
          </a:p>
          <a:p>
            <a:pPr algn="just"/>
            <a:endParaRPr lang="cs-CZ" b="1" dirty="0" smtClean="0"/>
          </a:p>
          <a:p>
            <a:pPr marL="285750" indent="-285750" algn="just">
              <a:buFont typeface="Courier New" panose="02070309020205020404" pitchFamily="49" charset="0"/>
              <a:buChar char="o"/>
            </a:pPr>
            <a:r>
              <a:rPr lang="cs-CZ" b="1" dirty="0"/>
              <a:t>pracovní právo </a:t>
            </a:r>
            <a:r>
              <a:rPr lang="cs-CZ" dirty="0"/>
              <a:t>– je právním odvětvím upravujícím pracovněprávní vztahy. Správní právo s ním má společný okruh pracovněprávních či </a:t>
            </a:r>
            <a:r>
              <a:rPr lang="cs-CZ" dirty="0" smtClean="0"/>
              <a:t>služebně právních </a:t>
            </a:r>
            <a:r>
              <a:rPr lang="cs-CZ" dirty="0"/>
              <a:t>vztahů pracovníků příp. členů orgánů veřejné správy. Předmětem úpravy správního práva jsou specifické aspekty těchto vztahů, jež jsou dány povahou veřejné </a:t>
            </a:r>
            <a:r>
              <a:rPr lang="cs-CZ" dirty="0" smtClean="0"/>
              <a:t>správy </a:t>
            </a:r>
            <a:r>
              <a:rPr lang="cs-CZ" b="1" dirty="0" smtClean="0"/>
              <a:t>(zákon č. 262/2006 Sb.,</a:t>
            </a:r>
            <a:r>
              <a:rPr lang="cs-CZ" b="1" dirty="0"/>
              <a:t> </a:t>
            </a:r>
            <a:r>
              <a:rPr lang="cs-CZ" b="1" dirty="0" smtClean="0"/>
              <a:t>zákoník práce – zákon č. 312/2002 Sb., o úřednících územně samosprávných celků, zákon o státní službě)</a:t>
            </a:r>
            <a:endParaRPr lang="cs-CZ" b="1" dirty="0"/>
          </a:p>
          <a:p>
            <a:pPr marL="285750" indent="-285750" algn="just">
              <a:buFont typeface="Courier New" panose="02070309020205020404" pitchFamily="49" charset="0"/>
              <a:buChar char="o"/>
            </a:pPr>
            <a:endParaRPr lang="cs-CZ" b="1" dirty="0"/>
          </a:p>
        </p:txBody>
      </p:sp>
    </p:spTree>
    <p:extLst>
      <p:ext uri="{BB962C8B-B14F-4D97-AF65-F5344CB8AC3E}">
        <p14:creationId xmlns:p14="http://schemas.microsoft.com/office/powerpoint/2010/main" val="2800146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940</Words>
  <Application>Microsoft Office PowerPoint</Application>
  <PresentationFormat>Předvádění na obrazovce (4:3)</PresentationFormat>
  <Paragraphs>82</Paragraphs>
  <Slides>8</Slides>
  <Notes>3</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systému Office</vt:lpstr>
      <vt:lpstr>SPRÁVNÍ PRÁVO – OBECNÁ CHARAKTERISTIKA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SPRÁVNÍ PRÁVO – OBECNÁ CHARAKTERISTIKA </dc:title>
  <dc:creator>Michal Márton</dc:creator>
  <cp:lastModifiedBy>Michal Márton</cp:lastModifiedBy>
  <cp:revision>1</cp:revision>
  <dcterms:created xsi:type="dcterms:W3CDTF">2022-02-20T18:05:43Z</dcterms:created>
  <dcterms:modified xsi:type="dcterms:W3CDTF">2022-02-20T18:06:50Z</dcterms:modified>
</cp:coreProperties>
</file>