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86E10E-79AE-4AFD-BC0E-87F9C9824BA3}" type="datetimeFigureOut">
              <a:rPr lang="cs-CZ" smtClean="0"/>
              <a:t>20. 2. 2022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53A61E-61F9-4458-A9EE-C5671C9439A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89696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BEC81F-0886-45C1-8B5F-0B426AB0DB40}" type="slidenum">
              <a:rPr lang="cs-CZ" smtClean="0"/>
              <a:t>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460677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464C4E-8241-416E-A50C-94EA560E30D3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723825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F2F79-D41F-4E70-960F-59BA8E0587C6}" type="datetimeFigureOut">
              <a:rPr lang="cs-CZ" smtClean="0"/>
              <a:t>20. 2. 2022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05BF0-D53D-477D-B038-F692F44F7A3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895800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F2F79-D41F-4E70-960F-59BA8E0587C6}" type="datetimeFigureOut">
              <a:rPr lang="cs-CZ" smtClean="0"/>
              <a:t>20. 2. 2022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05BF0-D53D-477D-B038-F692F44F7A3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930216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F2F79-D41F-4E70-960F-59BA8E0587C6}" type="datetimeFigureOut">
              <a:rPr lang="cs-CZ" smtClean="0"/>
              <a:t>20. 2. 2022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05BF0-D53D-477D-B038-F692F44F7A3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463982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F2F79-D41F-4E70-960F-59BA8E0587C6}" type="datetimeFigureOut">
              <a:rPr lang="cs-CZ" smtClean="0"/>
              <a:t>20. 2. 2022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05BF0-D53D-477D-B038-F692F44F7A3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180695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F2F79-D41F-4E70-960F-59BA8E0587C6}" type="datetimeFigureOut">
              <a:rPr lang="cs-CZ" smtClean="0"/>
              <a:t>20. 2. 2022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05BF0-D53D-477D-B038-F692F44F7A3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528952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F2F79-D41F-4E70-960F-59BA8E0587C6}" type="datetimeFigureOut">
              <a:rPr lang="cs-CZ" smtClean="0"/>
              <a:t>20. 2. 2022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05BF0-D53D-477D-B038-F692F44F7A3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915083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F2F79-D41F-4E70-960F-59BA8E0587C6}" type="datetimeFigureOut">
              <a:rPr lang="cs-CZ" smtClean="0"/>
              <a:t>20. 2. 2022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05BF0-D53D-477D-B038-F692F44F7A3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117135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F2F79-D41F-4E70-960F-59BA8E0587C6}" type="datetimeFigureOut">
              <a:rPr lang="cs-CZ" smtClean="0"/>
              <a:t>20. 2. 2022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05BF0-D53D-477D-B038-F692F44F7A3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95883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F2F79-D41F-4E70-960F-59BA8E0587C6}" type="datetimeFigureOut">
              <a:rPr lang="cs-CZ" smtClean="0"/>
              <a:t>20. 2. 2022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05BF0-D53D-477D-B038-F692F44F7A3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516974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F2F79-D41F-4E70-960F-59BA8E0587C6}" type="datetimeFigureOut">
              <a:rPr lang="cs-CZ" smtClean="0"/>
              <a:t>20. 2. 2022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05BF0-D53D-477D-B038-F692F44F7A3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712654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F2F79-D41F-4E70-960F-59BA8E0587C6}" type="datetimeFigureOut">
              <a:rPr lang="cs-CZ" smtClean="0"/>
              <a:t>20. 2. 2022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05BF0-D53D-477D-B038-F692F44F7A3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031479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1F2F79-D41F-4E70-960F-59BA8E0587C6}" type="datetimeFigureOut">
              <a:rPr lang="cs-CZ" smtClean="0"/>
              <a:t>20. 2. 2022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705BF0-D53D-477D-B038-F692F44F7A3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785211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/>
              <a:t>SPRÁVNÍ PRÁVO PROCESNÍ</a:t>
            </a:r>
            <a:r>
              <a:rPr lang="cs-CZ" dirty="0"/>
              <a:t>	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b="1" dirty="0">
              <a:solidFill>
                <a:schemeClr val="tx1"/>
              </a:solidFill>
            </a:endParaRPr>
          </a:p>
          <a:p>
            <a:r>
              <a:rPr lang="cs-CZ" b="1" dirty="0" smtClean="0">
                <a:solidFill>
                  <a:schemeClr val="tx1"/>
                </a:solidFill>
              </a:rPr>
              <a:t>JUDr. Michal </a:t>
            </a:r>
            <a:r>
              <a:rPr lang="cs-CZ" b="1" dirty="0" err="1" smtClean="0">
                <a:solidFill>
                  <a:schemeClr val="tx1"/>
                </a:solidFill>
              </a:rPr>
              <a:t>Márton</a:t>
            </a:r>
            <a:r>
              <a:rPr lang="cs-CZ" b="1" dirty="0" smtClean="0">
                <a:solidFill>
                  <a:schemeClr val="tx1"/>
                </a:solidFill>
              </a:rPr>
              <a:t>, Ph.D..</a:t>
            </a:r>
            <a:endParaRPr lang="cs-CZ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23749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Správní právo procesní, </a:t>
            </a:r>
          </a:p>
          <a:p>
            <a:r>
              <a:rPr lang="cs-CZ" dirty="0" smtClean="0"/>
              <a:t>JUDr. Michal </a:t>
            </a:r>
            <a:r>
              <a:rPr lang="cs-CZ" dirty="0" err="1" smtClean="0"/>
              <a:t>Márton</a:t>
            </a:r>
            <a:r>
              <a:rPr lang="cs-CZ" dirty="0" smtClean="0"/>
              <a:t>, Ph.D..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10</a:t>
            </a:fld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611560" y="476672"/>
            <a:ext cx="7992888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Komunikace se správním orgánem</a:t>
            </a:r>
            <a:endParaRPr lang="cs-CZ" sz="2400" b="1" dirty="0"/>
          </a:p>
          <a:p>
            <a:endParaRPr lang="cs-CZ" b="1" dirty="0"/>
          </a:p>
          <a:p>
            <a:pPr algn="just"/>
            <a:r>
              <a:rPr lang="cs-CZ" b="1" dirty="0"/>
              <a:t>Doručování veřejnou vyhláškou </a:t>
            </a:r>
            <a:r>
              <a:rPr lang="cs-CZ" dirty="0"/>
              <a:t>představuje formu doručení nikoliv prostřednictvím doručovatele, ale pomocí úřední desky. Doručení tímto způsobem zákon umožňuje v případě, že se jedná o:</a:t>
            </a:r>
          </a:p>
          <a:p>
            <a:pPr algn="just"/>
            <a:endParaRPr lang="cs-CZ" dirty="0"/>
          </a:p>
          <a:p>
            <a:pPr marL="742950" lvl="1" indent="-285750" algn="just">
              <a:buFont typeface="Wingdings" panose="05000000000000000000" pitchFamily="2" charset="2"/>
              <a:buChar char="v"/>
            </a:pPr>
            <a:r>
              <a:rPr lang="cs-CZ" dirty="0"/>
              <a:t>osobu neznámého pobytu,</a:t>
            </a:r>
          </a:p>
          <a:p>
            <a:pPr marL="742950" lvl="1" indent="-285750" algn="just">
              <a:buFont typeface="Wingdings" panose="05000000000000000000" pitchFamily="2" charset="2"/>
              <a:buChar char="v"/>
            </a:pPr>
            <a:r>
              <a:rPr lang="cs-CZ" dirty="0"/>
              <a:t>osobu, které se prokazatelně nedaří doručovat,</a:t>
            </a:r>
          </a:p>
          <a:p>
            <a:pPr marL="742950" lvl="1" indent="-285750" algn="just">
              <a:buFont typeface="Wingdings" panose="05000000000000000000" pitchFamily="2" charset="2"/>
              <a:buChar char="v"/>
            </a:pPr>
            <a:r>
              <a:rPr lang="cs-CZ" dirty="0"/>
              <a:t>osobu, která není správnímu orgánu známa,</a:t>
            </a:r>
          </a:p>
          <a:p>
            <a:pPr marL="742950" lvl="1" indent="-285750" algn="just">
              <a:buFont typeface="Wingdings" panose="05000000000000000000" pitchFamily="2" charset="2"/>
              <a:buChar char="v"/>
            </a:pPr>
            <a:r>
              <a:rPr lang="cs-CZ" dirty="0"/>
              <a:t>pokud tak stanoví zákon (např. v řízení s velkým počtem účastníků).</a:t>
            </a:r>
          </a:p>
          <a:p>
            <a:pPr algn="just"/>
            <a:endParaRPr lang="cs-CZ" dirty="0"/>
          </a:p>
          <a:p>
            <a:pPr algn="just"/>
            <a:r>
              <a:rPr lang="cs-CZ" b="1" dirty="0"/>
              <a:t>Doručení veřejnou vyhláškou </a:t>
            </a:r>
            <a:r>
              <a:rPr lang="cs-CZ" dirty="0"/>
              <a:t>se provede tak, že se písemnost, popřípadě oznámení o možnosti převzít písemnost, vyvěsí na úřední desce správního orgánu, který písemnost doručuje; na písemnosti se vyznačí den vyvěšení. Písemnost nebo oznámení se zveřejní též způsobem umožňujícím dálkový přístup. Patnáctým dnem po vyvěšení se písemnost považuje za doručenou, byla-li v této lhůtě splněna i povinnost zveřejnění způsobem umožňujícím dálkový přístup. </a:t>
            </a:r>
          </a:p>
        </p:txBody>
      </p:sp>
    </p:spTree>
    <p:extLst>
      <p:ext uri="{BB962C8B-B14F-4D97-AF65-F5344CB8AC3E}">
        <p14:creationId xmlns:p14="http://schemas.microsoft.com/office/powerpoint/2010/main" val="4336182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475656" y="-402818"/>
            <a:ext cx="6912768" cy="62786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sz="2400" b="1" dirty="0" smtClean="0"/>
          </a:p>
          <a:p>
            <a:endParaRPr lang="cs-CZ" sz="2400" b="1" dirty="0"/>
          </a:p>
          <a:p>
            <a:endParaRPr lang="cs-CZ" sz="2400" b="1" dirty="0" smtClean="0"/>
          </a:p>
          <a:p>
            <a:r>
              <a:rPr lang="cs-CZ" sz="2400" b="1" dirty="0" smtClean="0"/>
              <a:t>Komunikace </a:t>
            </a:r>
            <a:r>
              <a:rPr lang="cs-CZ" sz="2400" b="1" dirty="0"/>
              <a:t>se správním orgánem</a:t>
            </a:r>
          </a:p>
          <a:p>
            <a:endParaRPr lang="cs-CZ" b="1" dirty="0"/>
          </a:p>
          <a:p>
            <a:pPr algn="just"/>
            <a:r>
              <a:rPr lang="cs-CZ" b="1" dirty="0" smtClean="0"/>
              <a:t>Kam správní orgán doručuje?</a:t>
            </a:r>
          </a:p>
          <a:p>
            <a:pPr algn="just"/>
            <a:endParaRPr lang="cs-CZ" dirty="0"/>
          </a:p>
          <a:p>
            <a:pPr algn="just"/>
            <a:r>
              <a:rPr lang="cs-CZ" b="1" dirty="0" smtClean="0"/>
              <a:t>Právnická osoba – datová schránka, právnické osoby jsou povinny zřídit datovou schránku, na ty, jež se zákonná povinnost nevztahuje na adresu jejich sídla</a:t>
            </a:r>
          </a:p>
          <a:p>
            <a:pPr algn="just"/>
            <a:endParaRPr lang="cs-CZ" b="1" dirty="0"/>
          </a:p>
          <a:p>
            <a:pPr algn="just"/>
            <a:r>
              <a:rPr lang="cs-CZ" b="1" dirty="0" smtClean="0"/>
              <a:t>Fyzická osoba</a:t>
            </a:r>
          </a:p>
          <a:p>
            <a:pPr algn="just"/>
            <a:endParaRPr lang="cs-CZ" b="1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b="1" dirty="0" smtClean="0"/>
              <a:t>Má-li zřízenu datovou schránku, pak datová schránka (absolutní přednost)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b="1" dirty="0" smtClean="0"/>
              <a:t>adresa sdělená účastníkem (i email, je-li do 3 dnů potvrzen se zaručeným elektronickým podpisem)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b="1" dirty="0"/>
              <a:t>a</a:t>
            </a:r>
            <a:r>
              <a:rPr lang="cs-CZ" b="1" dirty="0" smtClean="0"/>
              <a:t>dresa pro doručování uvedená v ISEO (informační systém evidence obyvatel) = na bázi dobrovolnosti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b="1" dirty="0" smtClean="0"/>
              <a:t>Adresa trvalého pobytu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b="1" dirty="0" smtClean="0"/>
              <a:t>Kdekoli bude zastižena</a:t>
            </a:r>
          </a:p>
        </p:txBody>
      </p:sp>
    </p:spTree>
    <p:extLst>
      <p:ext uri="{BB962C8B-B14F-4D97-AF65-F5344CB8AC3E}">
        <p14:creationId xmlns:p14="http://schemas.microsoft.com/office/powerpoint/2010/main" val="660930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Fáze správního řízení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běžné správní řízení má následující fáze</a:t>
            </a:r>
          </a:p>
          <a:p>
            <a:pPr marL="514350" indent="-514350">
              <a:buAutoNum type="alphaLcParenR"/>
            </a:pPr>
            <a:r>
              <a:rPr lang="cs-CZ" dirty="0" smtClean="0"/>
              <a:t>zahájení</a:t>
            </a:r>
          </a:p>
          <a:p>
            <a:pPr marL="514350" indent="-514350">
              <a:buAutoNum type="alphaLcParenR"/>
            </a:pPr>
            <a:r>
              <a:rPr lang="cs-CZ" dirty="0"/>
              <a:t>p</a:t>
            </a:r>
            <a:r>
              <a:rPr lang="cs-CZ" dirty="0" smtClean="0"/>
              <a:t>rojednání (součástí bývá dokazování)</a:t>
            </a:r>
          </a:p>
          <a:p>
            <a:pPr marL="514350" indent="-514350">
              <a:buAutoNum type="alphaLcParenR"/>
            </a:pPr>
            <a:r>
              <a:rPr lang="cs-CZ" dirty="0" smtClean="0"/>
              <a:t>rozhodnutí</a:t>
            </a:r>
          </a:p>
          <a:p>
            <a:pPr marL="514350" indent="-514350">
              <a:buAutoNum type="alphaLcParenR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389377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Zahájení správního řízení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dirty="0" smtClean="0"/>
              <a:t>2 způsoby</a:t>
            </a:r>
          </a:p>
          <a:p>
            <a:pPr marL="457200" indent="-457200" algn="just">
              <a:buAutoNum type="alphaLcParenR"/>
            </a:pPr>
            <a:r>
              <a:rPr lang="cs-CZ" sz="2400" dirty="0" smtClean="0"/>
              <a:t>na návrh = okamžikem, kdy návrh (žádost) dojde (napadne na správní orgán) – den, který na podání vyznačí podatelna správního orgánu</a:t>
            </a:r>
          </a:p>
          <a:p>
            <a:pPr marL="457200" indent="-457200" algn="just">
              <a:buAutoNum type="alphaLcParenR"/>
            </a:pPr>
            <a:r>
              <a:rPr lang="cs-CZ" sz="2400" dirty="0" smtClean="0"/>
              <a:t>z moci úřední = okamžikem, kdy je zahájení řízení účastníkovi oznámeno (přítomnému ústně, nepřítomnému doručením oznámení)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630858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Projednání věci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cs-CZ" sz="2400" dirty="0" smtClean="0"/>
              <a:t>Správní orgán zpravidla nařídí k projednání věci </a:t>
            </a:r>
            <a:r>
              <a:rPr lang="cs-CZ" sz="2400" b="1" dirty="0" smtClean="0"/>
              <a:t>ústní jednání</a:t>
            </a:r>
            <a:r>
              <a:rPr lang="cs-CZ" sz="2400" dirty="0" smtClean="0"/>
              <a:t>, pokud neprovádí dokazování a vychází toliko z podkladů pro rozhodnutí, nenařizuje ústní jednání, vždy však musí dát účastníkovi možnost, aby se před vydáním rozhodnutí seznámil s podklady pro jeho vydání a měl možnost se k nim vyjádřit (§ 36 odst. 3 správního řádu).</a:t>
            </a:r>
          </a:p>
          <a:p>
            <a:pPr marL="0" indent="0" algn="just">
              <a:buNone/>
            </a:pPr>
            <a:endParaRPr lang="cs-CZ" sz="2400" dirty="0"/>
          </a:p>
          <a:p>
            <a:pPr marL="0" indent="0" algn="just">
              <a:buNone/>
            </a:pPr>
            <a:r>
              <a:rPr lang="cs-CZ" sz="2400" dirty="0" smtClean="0"/>
              <a:t>Podklady pro rozhodnutí = podklad pro rozhodnutí je širší pojem než důkaz (demonstrativně jsou podklady vyjmenovány v § 50 odst. 1 správního řádu: návrhy účastníků, </a:t>
            </a:r>
            <a:r>
              <a:rPr lang="cs-CZ" sz="2400" b="1" dirty="0" smtClean="0"/>
              <a:t>důkazy</a:t>
            </a:r>
            <a:r>
              <a:rPr lang="cs-CZ" sz="2400" dirty="0" smtClean="0"/>
              <a:t>, skutečnosti známé správnímu orgánu z jeho činnosti, podklady od jiných správních orgánu, skutečnosti obecně známé)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3646447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Dokazování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cs-CZ" b="1" dirty="0" smtClean="0"/>
              <a:t>Dokazovaná skutečnost </a:t>
            </a:r>
            <a:r>
              <a:rPr lang="cs-CZ" dirty="0" smtClean="0"/>
              <a:t>= to, co je nutno prokázat (přestupek spočívající v jízdě na červenou)</a:t>
            </a:r>
          </a:p>
          <a:p>
            <a:pPr marL="0" indent="0" algn="just">
              <a:buNone/>
            </a:pPr>
            <a:r>
              <a:rPr lang="cs-CZ" b="1" dirty="0" smtClean="0"/>
              <a:t>Důkazní prostředek </a:t>
            </a:r>
            <a:r>
              <a:rPr lang="cs-CZ" dirty="0" smtClean="0"/>
              <a:t>= to, z čeho lze získat poznatek k dokazované skutečnosti (policista, který přestupek viděl, fotodokumentace)</a:t>
            </a:r>
          </a:p>
          <a:p>
            <a:pPr marL="0" indent="0" algn="just">
              <a:buNone/>
            </a:pPr>
            <a:r>
              <a:rPr lang="cs-CZ" b="1" dirty="0" smtClean="0"/>
              <a:t>Důkaz</a:t>
            </a:r>
            <a:r>
              <a:rPr lang="cs-CZ" dirty="0" smtClean="0"/>
              <a:t> = výsledek procesu dokazování (svědecká výpověď policisty, fotodokumentace provedená jako listinný důkaz)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3357259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Dokazování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Důkaz</a:t>
            </a:r>
          </a:p>
          <a:p>
            <a:r>
              <a:rPr lang="cs-CZ" sz="2000" dirty="0" smtClean="0"/>
              <a:t>Svědeckou výpovědí = osoba, která dokazovanou skutečnost pozorovala se po řádném poučení vyslechne k tomu, co vnímala svými smysly</a:t>
            </a:r>
          </a:p>
          <a:p>
            <a:r>
              <a:rPr lang="cs-CZ" sz="2000" dirty="0" smtClean="0"/>
              <a:t>Listinou = za přítomnosti účastníků se sdělí obsah listiny nebo se přečte</a:t>
            </a:r>
          </a:p>
          <a:p>
            <a:r>
              <a:rPr lang="cs-CZ" sz="2000" dirty="0" smtClean="0"/>
              <a:t>Ohledáním = přímé pozorování skutečnosti (věci, situace, místa) správním orgánem, které je řádně zachyceno a popsáno</a:t>
            </a:r>
          </a:p>
          <a:p>
            <a:r>
              <a:rPr lang="cs-CZ" sz="2000" dirty="0" smtClean="0"/>
              <a:t>Znaleckým posudkem = otázka, pro jejichž zodpovězení je potřeba odborných znalostí</a:t>
            </a:r>
          </a:p>
          <a:p>
            <a:pPr marL="0" indent="0">
              <a:buNone/>
            </a:pPr>
            <a:endParaRPr lang="cs-CZ" sz="2000" dirty="0" smtClean="0"/>
          </a:p>
          <a:p>
            <a:pPr marL="0" indent="0">
              <a:buNone/>
            </a:pPr>
            <a:r>
              <a:rPr lang="cs-CZ" sz="2000" dirty="0" smtClean="0"/>
              <a:t>Provedené důkazy následně správní orgán hodnotí, přičemž posuzuje minimálně následující kritéria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66576113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Dokazování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sz="2800" dirty="0" smtClean="0"/>
              <a:t>vztah k dokazované skutečnosti (svědek na místě skutečně byl)</a:t>
            </a:r>
          </a:p>
          <a:p>
            <a:pPr algn="just"/>
            <a:r>
              <a:rPr lang="cs-CZ" sz="2800" dirty="0" smtClean="0"/>
              <a:t>pravdivost (svědek mluvil pravdu)</a:t>
            </a:r>
          </a:p>
          <a:p>
            <a:pPr algn="just"/>
            <a:r>
              <a:rPr lang="cs-CZ" sz="2800" dirty="0"/>
              <a:t>v</a:t>
            </a:r>
            <a:r>
              <a:rPr lang="cs-CZ" sz="2800" dirty="0" smtClean="0"/>
              <a:t>ěrohodnost (100 let stará listina je na „čistém papíru“)</a:t>
            </a:r>
          </a:p>
          <a:p>
            <a:pPr marL="0" indent="0" algn="just">
              <a:buNone/>
            </a:pPr>
            <a:r>
              <a:rPr lang="cs-CZ" sz="2800" dirty="0" smtClean="0"/>
              <a:t>= na základě hodnocení důkazů, jakož i dalších podkladů si správní orgán učiní závěr o zjištěném skutkovém stavu a rozhodne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93543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Správní právo procesní, </a:t>
            </a:r>
          </a:p>
          <a:p>
            <a:r>
              <a:rPr lang="cs-CZ" dirty="0" smtClean="0"/>
              <a:t>JUDr. Michal </a:t>
            </a:r>
            <a:r>
              <a:rPr lang="cs-CZ" dirty="0" err="1" smtClean="0"/>
              <a:t>Márton</a:t>
            </a:r>
            <a:r>
              <a:rPr lang="cs-CZ" dirty="0" smtClean="0"/>
              <a:t>, Ph.D..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2</a:t>
            </a:fld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251520" y="188640"/>
            <a:ext cx="8568952" cy="62786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/>
              <a:t>POJEM A PODSTATA SPRÁVNÍHO PRÁVA PROCESNÍHO</a:t>
            </a:r>
          </a:p>
          <a:p>
            <a:pPr algn="just"/>
            <a:endParaRPr lang="cs-CZ" dirty="0"/>
          </a:p>
          <a:p>
            <a:pPr algn="just"/>
            <a:r>
              <a:rPr lang="cs-CZ" b="1" dirty="0" smtClean="0"/>
              <a:t>Správní </a:t>
            </a:r>
            <a:r>
              <a:rPr lang="cs-CZ" b="1" dirty="0"/>
              <a:t>právo procesní </a:t>
            </a:r>
            <a:r>
              <a:rPr lang="cs-CZ" dirty="0"/>
              <a:t>= upravuje procesněprávní postavení subjektů tzv. správního řízení, jakož i vlastní procesněprávní postup při rozhodování o právech, právem chráněných zájmů a povinnostech účastníků správního řízení konaného před orgány veřejné správy.</a:t>
            </a:r>
          </a:p>
          <a:p>
            <a:pPr algn="just"/>
            <a:endParaRPr lang="cs-CZ" b="1" dirty="0"/>
          </a:p>
          <a:p>
            <a:pPr algn="just"/>
            <a:r>
              <a:rPr lang="cs-CZ" dirty="0"/>
              <a:t>Právní úprava zahrnující regulaci správního práva procesního je v rozhodující míře upravena </a:t>
            </a:r>
            <a:r>
              <a:rPr lang="cs-CZ" b="1" dirty="0"/>
              <a:t>v zákoně č. 500/2004 Sb., správní řád</a:t>
            </a:r>
            <a:r>
              <a:rPr lang="cs-CZ" dirty="0"/>
              <a:t>, ve znění pozdějších předpisů</a:t>
            </a:r>
            <a:r>
              <a:rPr lang="cs-CZ" dirty="0" smtClean="0"/>
              <a:t>.</a:t>
            </a:r>
          </a:p>
          <a:p>
            <a:pPr algn="just"/>
            <a:endParaRPr lang="cs-CZ" dirty="0"/>
          </a:p>
          <a:p>
            <a:pPr algn="just"/>
            <a:r>
              <a:rPr lang="cs-CZ" dirty="0" smtClean="0"/>
              <a:t>Správní právo procesní v širším slova smyslu = zákonem stanovený postup správních orgánů, vztahuje se na jakoukoli činnost správního orgánu, a to i mimo správní řízení, např. vyřizování stížností dle § 175 správního řádu</a:t>
            </a:r>
          </a:p>
          <a:p>
            <a:pPr algn="just"/>
            <a:endParaRPr lang="cs-CZ" dirty="0"/>
          </a:p>
          <a:p>
            <a:pPr algn="just"/>
            <a:r>
              <a:rPr lang="cs-CZ" dirty="0" smtClean="0"/>
              <a:t>Správní právo procesní v užším slova smyslu = zákonem stanovený postup vedení správního řízení</a:t>
            </a:r>
          </a:p>
          <a:p>
            <a:pPr algn="just"/>
            <a:endParaRPr lang="cs-CZ" dirty="0"/>
          </a:p>
          <a:p>
            <a:pPr algn="just"/>
            <a:endParaRPr lang="cs-CZ" dirty="0" smtClean="0"/>
          </a:p>
          <a:p>
            <a:pPr algn="just"/>
            <a:endParaRPr lang="cs-CZ" dirty="0"/>
          </a:p>
          <a:p>
            <a:pPr algn="just"/>
            <a:endParaRPr lang="cs-CZ" dirty="0" smtClean="0"/>
          </a:p>
          <a:p>
            <a:pPr algn="just"/>
            <a:endParaRPr lang="cs-CZ" dirty="0"/>
          </a:p>
          <a:p>
            <a:pPr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179290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Správní právo procesní, </a:t>
            </a:r>
          </a:p>
          <a:p>
            <a:r>
              <a:rPr lang="cs-CZ" dirty="0" smtClean="0"/>
              <a:t>JUDr. Michal </a:t>
            </a:r>
            <a:r>
              <a:rPr lang="cs-CZ" dirty="0" err="1" smtClean="0"/>
              <a:t>Márton</a:t>
            </a:r>
            <a:r>
              <a:rPr lang="cs-CZ" dirty="0" smtClean="0"/>
              <a:t>, Ph.D..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3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467544" y="620688"/>
            <a:ext cx="8208912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/>
              <a:t>POJEM A PODSTATA SPRÁVNÍHO PRÁVA PROCESNÍHO</a:t>
            </a:r>
          </a:p>
          <a:p>
            <a:endParaRPr lang="cs-CZ" b="1" dirty="0"/>
          </a:p>
          <a:p>
            <a:pPr algn="just"/>
            <a:r>
              <a:rPr lang="cs-CZ" dirty="0"/>
              <a:t>Text </a:t>
            </a:r>
            <a:r>
              <a:rPr lang="cs-CZ" b="1" dirty="0"/>
              <a:t>zákona č. 500/2004 Sb., správní řád</a:t>
            </a:r>
            <a:r>
              <a:rPr lang="cs-CZ" dirty="0"/>
              <a:t>, ve znění pozdějších předpisů, je členěn do </a:t>
            </a:r>
            <a:r>
              <a:rPr lang="cs-CZ" b="1" dirty="0"/>
              <a:t>8 částí</a:t>
            </a:r>
            <a:r>
              <a:rPr lang="cs-CZ" dirty="0"/>
              <a:t>:</a:t>
            </a:r>
          </a:p>
          <a:p>
            <a:pPr algn="just"/>
            <a:endParaRPr lang="cs-CZ" sz="1000" dirty="0"/>
          </a:p>
          <a:p>
            <a:pPr marL="742950" lvl="1" indent="-285750" algn="just">
              <a:buFont typeface="Wingdings" panose="05000000000000000000" pitchFamily="2" charset="2"/>
              <a:buChar char="Ø"/>
            </a:pPr>
            <a:r>
              <a:rPr lang="cs-CZ" dirty="0"/>
              <a:t>úvodní ustanovení (§ 1 – 8),</a:t>
            </a:r>
          </a:p>
          <a:p>
            <a:pPr marL="742950" lvl="1" indent="-285750" algn="just">
              <a:buFont typeface="Wingdings" panose="05000000000000000000" pitchFamily="2" charset="2"/>
              <a:buChar char="Ø"/>
            </a:pPr>
            <a:r>
              <a:rPr lang="cs-CZ" dirty="0"/>
              <a:t>obecná ustanovení o správním řízení (§ 9 – 129),</a:t>
            </a:r>
          </a:p>
          <a:p>
            <a:pPr marL="742950" lvl="1" indent="-285750" algn="just">
              <a:buFont typeface="Wingdings" panose="05000000000000000000" pitchFamily="2" charset="2"/>
              <a:buChar char="Ø"/>
            </a:pPr>
            <a:r>
              <a:rPr lang="cs-CZ" dirty="0"/>
              <a:t>zvláštní ustanovení o správním řízení (§ 130 – 153),</a:t>
            </a:r>
          </a:p>
          <a:p>
            <a:pPr marL="742950" lvl="1" indent="-285750" algn="just">
              <a:buFont typeface="Wingdings" panose="05000000000000000000" pitchFamily="2" charset="2"/>
              <a:buChar char="Ø"/>
            </a:pPr>
            <a:r>
              <a:rPr lang="cs-CZ" dirty="0"/>
              <a:t>vyjádření, osvědčení, sdělení (§ 154 – 158),</a:t>
            </a:r>
          </a:p>
          <a:p>
            <a:pPr marL="742950" lvl="1" indent="-285750" algn="just">
              <a:buFont typeface="Wingdings" panose="05000000000000000000" pitchFamily="2" charset="2"/>
              <a:buChar char="Ø"/>
            </a:pPr>
            <a:r>
              <a:rPr lang="cs-CZ" dirty="0"/>
              <a:t>veřejnoprávní smlouvy (§ 159 – 170),</a:t>
            </a:r>
          </a:p>
          <a:p>
            <a:pPr marL="742950" lvl="1" indent="-285750" algn="just">
              <a:buFont typeface="Wingdings" panose="05000000000000000000" pitchFamily="2" charset="2"/>
              <a:buChar char="Ø"/>
            </a:pPr>
            <a:r>
              <a:rPr lang="cs-CZ" dirty="0"/>
              <a:t>opatření obecné povahy (§ 171 – 174),</a:t>
            </a:r>
          </a:p>
          <a:p>
            <a:pPr marL="742950" lvl="1" indent="-285750" algn="just">
              <a:buFont typeface="Wingdings" panose="05000000000000000000" pitchFamily="2" charset="2"/>
              <a:buChar char="Ø"/>
            </a:pPr>
            <a:r>
              <a:rPr lang="cs-CZ" dirty="0"/>
              <a:t>společná, přechodná a závěrečná ustanovení (§ 175 – 183),</a:t>
            </a:r>
          </a:p>
          <a:p>
            <a:pPr marL="742950" lvl="1" indent="-285750" algn="just">
              <a:buFont typeface="Wingdings" panose="05000000000000000000" pitchFamily="2" charset="2"/>
              <a:buChar char="Ø"/>
            </a:pPr>
            <a:r>
              <a:rPr lang="cs-CZ" dirty="0"/>
              <a:t>účinnost (§ 184).</a:t>
            </a:r>
          </a:p>
          <a:p>
            <a:pPr algn="just"/>
            <a:endParaRPr lang="cs-CZ" sz="1000" dirty="0"/>
          </a:p>
          <a:p>
            <a:pPr algn="just"/>
            <a:r>
              <a:rPr lang="cs-CZ" dirty="0"/>
              <a:t>Těžiště úpravy je obsaženo v části 2. a 3., které jsou ještě dále výrazně podrobně členěny.</a:t>
            </a:r>
          </a:p>
          <a:p>
            <a:pPr algn="just"/>
            <a:endParaRPr lang="cs-CZ" sz="1000" dirty="0"/>
          </a:p>
          <a:p>
            <a:pPr algn="just"/>
            <a:r>
              <a:rPr lang="cs-CZ" b="1" dirty="0"/>
              <a:t>Předmětem správního řízení </a:t>
            </a:r>
            <a:r>
              <a:rPr lang="cs-CZ" dirty="0"/>
              <a:t>je rozhodovací činnost orgánů veřejné správy, jejímž účelem je vydání rozhodnutí, jímž se v určité konkrétní věci zakládají, mění nebo ruší práva anebo povinnosti jmenovitě určené osoby nebo jimiž se v určité věci autoritativně prohlašuje, že taková osoba práva nebo povinnosti má nebo </a:t>
            </a:r>
            <a:r>
              <a:rPr lang="cs-CZ" dirty="0" smtClean="0"/>
              <a:t>nemá (§ 9 správního řádu)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95833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Správní právo procesní, </a:t>
            </a:r>
          </a:p>
          <a:p>
            <a:r>
              <a:rPr lang="cs-CZ" dirty="0" smtClean="0"/>
              <a:t>JUDr. Michal </a:t>
            </a:r>
            <a:r>
              <a:rPr lang="cs-CZ" dirty="0" err="1" smtClean="0"/>
              <a:t>Márton</a:t>
            </a:r>
            <a:r>
              <a:rPr lang="cs-CZ" dirty="0" smtClean="0"/>
              <a:t>, Ph.D..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4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611560" y="836712"/>
            <a:ext cx="792088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/>
              <a:t>POJEM A PODSTATA SPRÁVNÍHO PRÁVA PROCESNÍHO</a:t>
            </a:r>
          </a:p>
          <a:p>
            <a:endParaRPr lang="cs-CZ" b="1" dirty="0"/>
          </a:p>
          <a:p>
            <a:r>
              <a:rPr lang="cs-CZ" dirty="0"/>
              <a:t>Správní řízení se obvykle člení na tzv. </a:t>
            </a:r>
            <a:r>
              <a:rPr lang="cs-CZ" b="1" dirty="0"/>
              <a:t>správní řízení obecné </a:t>
            </a:r>
            <a:r>
              <a:rPr lang="cs-CZ" dirty="0"/>
              <a:t>a </a:t>
            </a:r>
            <a:r>
              <a:rPr lang="cs-CZ" b="1" dirty="0"/>
              <a:t>správní řízení zvláštní</a:t>
            </a:r>
            <a:r>
              <a:rPr lang="cs-CZ" dirty="0"/>
              <a:t>.</a:t>
            </a:r>
          </a:p>
          <a:p>
            <a:endParaRPr lang="cs-CZ" dirty="0"/>
          </a:p>
          <a:p>
            <a:pPr algn="just"/>
            <a:r>
              <a:rPr lang="cs-CZ" b="1" dirty="0"/>
              <a:t>Obecné správní řízení </a:t>
            </a:r>
            <a:r>
              <a:rPr lang="cs-CZ" dirty="0"/>
              <a:t>je upraveno ve správním řádu a představuje postup správních orgánů, který přichází v úvahu při rozhodování jak prakticky na šech úsecích státní správy, tak rovněž v oblasti územní samosprávy. Tato  úprava je jmenovitě obsažena v části 2. správního řádu – „Obecná ustanovení o správním řízení“, a to společně s částí 3. správního řádu – „Zvláštní ustanovení o správním řízení“. </a:t>
            </a:r>
          </a:p>
          <a:p>
            <a:pPr algn="just"/>
            <a:endParaRPr lang="cs-CZ" dirty="0"/>
          </a:p>
          <a:p>
            <a:pPr algn="just"/>
            <a:r>
              <a:rPr lang="cs-CZ" b="1" dirty="0"/>
              <a:t>Zvláštní správní řízení</a:t>
            </a:r>
            <a:r>
              <a:rPr lang="cs-CZ" dirty="0"/>
              <a:t> představuje ta správní řízení, jejichž úprava je výrazem kombinace obecné úpravy správního řízení a odchylek od něj, s předností úpravy zvláštní a tzv. subsidiárním (podpůrným) použitím správního řádu. Odchylky od obecné úpravy se nejčastěji týkají příp. specifikace vymezení účastníků správního řízení, náležitostí návrhů na zahájení řízení, specifikace obsahu správního rozhodnutí apod</a:t>
            </a:r>
            <a:r>
              <a:rPr lang="cs-CZ" dirty="0" smtClean="0"/>
              <a:t>. </a:t>
            </a:r>
            <a:r>
              <a:rPr lang="cs-CZ" b="1" dirty="0" smtClean="0"/>
              <a:t>(řízení o přestupcích, stavební řízení)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21944868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Správní právo procesní, </a:t>
            </a:r>
          </a:p>
          <a:p>
            <a:r>
              <a:rPr lang="cs-CZ" dirty="0" smtClean="0"/>
              <a:t>JUDr. Michal </a:t>
            </a:r>
            <a:r>
              <a:rPr lang="cs-CZ" dirty="0" err="1" smtClean="0"/>
              <a:t>Márton</a:t>
            </a:r>
            <a:r>
              <a:rPr lang="cs-CZ" dirty="0" smtClean="0"/>
              <a:t>, Ph.D..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5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95536" y="620688"/>
            <a:ext cx="8280920" cy="623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cs-CZ" altLang="cs-CZ" sz="2400" b="1" dirty="0"/>
              <a:t>SUBJEKY SPRÁVNÍHO ŘÍZENÍ</a:t>
            </a:r>
          </a:p>
          <a:p>
            <a:pPr>
              <a:lnSpc>
                <a:spcPct val="90000"/>
              </a:lnSpc>
            </a:pPr>
            <a:endParaRPr lang="cs-CZ" altLang="cs-CZ" dirty="0"/>
          </a:p>
          <a:p>
            <a:pPr>
              <a:lnSpc>
                <a:spcPct val="90000"/>
              </a:lnSpc>
            </a:pPr>
            <a:r>
              <a:rPr lang="cs-CZ" altLang="cs-CZ" dirty="0"/>
              <a:t>Hlavní </a:t>
            </a:r>
            <a:r>
              <a:rPr lang="cs-CZ" altLang="cs-CZ" b="1" dirty="0"/>
              <a:t>subjekty správního řízení </a:t>
            </a:r>
            <a:r>
              <a:rPr lang="cs-CZ" altLang="cs-CZ" dirty="0"/>
              <a:t>jsou:</a:t>
            </a:r>
          </a:p>
          <a:p>
            <a:pPr>
              <a:lnSpc>
                <a:spcPct val="90000"/>
              </a:lnSpc>
            </a:pPr>
            <a:endParaRPr lang="cs-CZ" altLang="cs-CZ" dirty="0"/>
          </a:p>
          <a:p>
            <a:pPr marL="742950" lvl="1" indent="-285750" algn="just">
              <a:lnSpc>
                <a:spcPct val="90000"/>
              </a:lnSpc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cs-CZ" altLang="cs-CZ" dirty="0"/>
              <a:t>na jedné straně procesněprávního vztahu </a:t>
            </a:r>
            <a:r>
              <a:rPr lang="cs-CZ" altLang="cs-CZ" b="1" dirty="0"/>
              <a:t>správní orgány</a:t>
            </a:r>
            <a:r>
              <a:rPr lang="cs-CZ" altLang="cs-CZ" dirty="0"/>
              <a:t>, které vystupují jako subjekty veřejné správy vybavené odpovídající pravomocí,</a:t>
            </a:r>
          </a:p>
          <a:p>
            <a:pPr marL="742950" lvl="1" indent="-285750" algn="just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cs-CZ" altLang="cs-CZ" dirty="0"/>
              <a:t>na druhé straně </a:t>
            </a:r>
            <a:r>
              <a:rPr lang="cs-CZ" altLang="cs-CZ" b="1" dirty="0"/>
              <a:t>účastníci řízení</a:t>
            </a:r>
            <a:r>
              <a:rPr lang="cs-CZ" altLang="cs-CZ" dirty="0"/>
              <a:t>, vůči nimž je tato pravomoc vykonávána a o jejichž záležitostech je ve správním řízení rozhodováno (adresáti veřejnoprávního působení).</a:t>
            </a:r>
          </a:p>
          <a:p>
            <a:pPr algn="just">
              <a:lnSpc>
                <a:spcPct val="90000"/>
              </a:lnSpc>
            </a:pPr>
            <a:endParaRPr lang="cs-CZ" altLang="cs-CZ" dirty="0"/>
          </a:p>
          <a:p>
            <a:pPr algn="just">
              <a:lnSpc>
                <a:spcPct val="90000"/>
              </a:lnSpc>
            </a:pPr>
            <a:r>
              <a:rPr lang="cs-CZ" altLang="cs-CZ" dirty="0"/>
              <a:t>Vedle těchto základních skupin subjektů správního řízení mohou ve správním řízení ve specifickém postavení vystupovat ještě další subjekty – zejména tzv. </a:t>
            </a:r>
            <a:r>
              <a:rPr lang="cs-CZ" altLang="cs-CZ" b="1" dirty="0"/>
              <a:t>dotčené orgány</a:t>
            </a:r>
            <a:r>
              <a:rPr lang="cs-CZ" altLang="cs-CZ" dirty="0"/>
              <a:t>, jimi mohou být některé odborné orgány nebo jednotky územní samosprávy. </a:t>
            </a:r>
          </a:p>
          <a:p>
            <a:pPr algn="just">
              <a:lnSpc>
                <a:spcPct val="90000"/>
              </a:lnSpc>
            </a:pPr>
            <a:endParaRPr lang="cs-CZ" altLang="cs-CZ" dirty="0"/>
          </a:p>
          <a:p>
            <a:pPr algn="just">
              <a:lnSpc>
                <a:spcPct val="90000"/>
              </a:lnSpc>
            </a:pPr>
            <a:r>
              <a:rPr lang="cs-CZ" altLang="cs-CZ" dirty="0"/>
              <a:t>Ve správním řízení vystupují i další osoby, které mají svou specifikovanou úlohu – tzv. </a:t>
            </a:r>
            <a:r>
              <a:rPr lang="cs-CZ" altLang="cs-CZ" b="1" dirty="0"/>
              <a:t>osoby na řízení zúčastněné</a:t>
            </a:r>
            <a:r>
              <a:rPr lang="cs-CZ" altLang="cs-CZ" dirty="0"/>
              <a:t>. Těmi mohou být svědci, znalci, tlumočníci </a:t>
            </a:r>
            <a:r>
              <a:rPr lang="cs-CZ" altLang="cs-CZ" dirty="0" smtClean="0"/>
              <a:t>…</a:t>
            </a:r>
          </a:p>
          <a:p>
            <a:pPr algn="just">
              <a:lnSpc>
                <a:spcPct val="90000"/>
              </a:lnSpc>
            </a:pPr>
            <a:endParaRPr lang="cs-CZ" altLang="cs-CZ" dirty="0"/>
          </a:p>
          <a:p>
            <a:pPr algn="just">
              <a:lnSpc>
                <a:spcPct val="90000"/>
              </a:lnSpc>
            </a:pPr>
            <a:r>
              <a:rPr lang="cs-CZ" altLang="cs-CZ" i="1" dirty="0" smtClean="0"/>
              <a:t>Př. Osoba se na předvolání ke správnímu orgánu dostaví jako svědek, tzn. aby vypověděla o skutečnostech důležitých pro rozhodnutí ve věci účastníka řízení. Nemá tedy práva účastníka řízení, ale povinnost svědčit. Svědkovi však v rámci dostavení se k podání svědecké výpovědi vzniká právo na tzv. svědečné (náhrada ušlého výdělku a cestovného ke správnímu orgánu), o kterém správní orgán rozhoduje. V tomto případě vzniká svědkovi účast na řízení, ale pouze v rámci přiznání svědečného.</a:t>
            </a:r>
            <a:endParaRPr lang="cs-CZ" altLang="cs-CZ" i="1" dirty="0"/>
          </a:p>
          <a:p>
            <a:pPr algn="just">
              <a:lnSpc>
                <a:spcPct val="90000"/>
              </a:lnSpc>
            </a:pP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4504244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Správní právo  procesní, </a:t>
            </a:r>
          </a:p>
          <a:p>
            <a:r>
              <a:rPr lang="cs-CZ" dirty="0" smtClean="0"/>
              <a:t>JUDr. Michal </a:t>
            </a:r>
            <a:r>
              <a:rPr lang="cs-CZ" dirty="0" err="1" smtClean="0"/>
              <a:t>Márton</a:t>
            </a:r>
            <a:r>
              <a:rPr lang="cs-CZ" dirty="0" smtClean="0"/>
              <a:t>, Ph.D..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6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23528" y="394718"/>
            <a:ext cx="8363272" cy="57246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/>
              <a:t>ÚČASTNÍCI </a:t>
            </a:r>
            <a:r>
              <a:rPr lang="cs-CZ" sz="2400" b="1" dirty="0" smtClean="0"/>
              <a:t>ŘÍZENÍ (§ 27 a 28 správního řádu)</a:t>
            </a:r>
          </a:p>
          <a:p>
            <a:endParaRPr lang="cs-CZ" sz="2400" b="1" dirty="0"/>
          </a:p>
          <a:p>
            <a:pPr marL="457200" indent="-457200">
              <a:buAutoNum type="arabicParenR"/>
            </a:pPr>
            <a:r>
              <a:rPr lang="cs-CZ" sz="2400" b="1" dirty="0" smtClean="0"/>
              <a:t>účastníci v řízení o žádosti = žadatel + osoby, na které se pro společenství práv s žadatelem musí vztahovat rozhodnutí správního orgánu</a:t>
            </a:r>
          </a:p>
          <a:p>
            <a:pPr algn="just"/>
            <a:r>
              <a:rPr lang="cs-CZ" sz="2400" b="1" i="1" dirty="0" smtClean="0"/>
              <a:t>Př. řízení se týká pozemku a účastníkem je jeho vlastník, pokud k pozemku existuje spoluvlastnictví, jsou ostatní spoluvlastníci osobami, na které se musí vztahovat rozhodnutí správního orgánu</a:t>
            </a:r>
          </a:p>
          <a:p>
            <a:pPr algn="just"/>
            <a:endParaRPr lang="cs-CZ" sz="2400" b="1" i="1" dirty="0" smtClean="0"/>
          </a:p>
          <a:p>
            <a:r>
              <a:rPr lang="cs-CZ" sz="2400" b="1" dirty="0"/>
              <a:t>2) účastníci řízení z moci úřední = správní orgán s nimi vede řízení z úřední povinnosti (nikoli na žádost</a:t>
            </a:r>
            <a:r>
              <a:rPr lang="cs-CZ" sz="2400" b="1" dirty="0" smtClean="0"/>
              <a:t>)</a:t>
            </a:r>
          </a:p>
          <a:p>
            <a:endParaRPr lang="cs-CZ" sz="2400" b="1" i="1" dirty="0" smtClean="0"/>
          </a:p>
          <a:p>
            <a:pPr algn="just"/>
            <a:endParaRPr lang="cs-CZ" sz="2400" b="1" dirty="0"/>
          </a:p>
          <a:p>
            <a:endParaRPr lang="cs-CZ" altLang="cs-CZ" sz="1000" dirty="0" smtClean="0">
              <a:solidFill>
                <a:srgbClr val="CC3300"/>
              </a:solidFill>
            </a:endParaRPr>
          </a:p>
          <a:p>
            <a:endParaRPr lang="cs-CZ" altLang="cs-CZ" sz="1000" dirty="0">
              <a:solidFill>
                <a:srgbClr val="CC3300"/>
              </a:solidFill>
            </a:endParaRPr>
          </a:p>
          <a:p>
            <a:endParaRPr lang="cs-CZ" altLang="cs-CZ" sz="1000" dirty="0">
              <a:solidFill>
                <a:srgbClr val="CC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7942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Správní právo procesní, JUDr. Michal Márton, Ph.D..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7</a:t>
            </a:fld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467544" y="1720840"/>
            <a:ext cx="7704856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b="1" dirty="0" smtClean="0"/>
              <a:t>3</a:t>
            </a:r>
            <a:r>
              <a:rPr lang="cs-CZ" sz="2400" b="1" dirty="0"/>
              <a:t>) dotčené osoby, které mohou být rozhodnutím dotčeny na svých právech (např. vlastník sousedního pozemku, kde se rozhoduje o zřízení  stavby na pozemku účastníka řízení</a:t>
            </a:r>
            <a:r>
              <a:rPr lang="cs-CZ" sz="2400" b="1" dirty="0" smtClean="0"/>
              <a:t>)</a:t>
            </a:r>
          </a:p>
          <a:p>
            <a:endParaRPr lang="cs-CZ" sz="2400" b="1" dirty="0"/>
          </a:p>
          <a:p>
            <a:endParaRPr lang="cs-CZ" sz="2400" b="1" dirty="0"/>
          </a:p>
          <a:p>
            <a:r>
              <a:rPr lang="cs-CZ" sz="2400" b="1" dirty="0"/>
              <a:t>4) osoby, o nichž to stanoví zvláštní zákon (může jít o další správní orgán, ekologické sdružení atp.), zákon jim přiznává postavení účastníků řízení</a:t>
            </a:r>
          </a:p>
        </p:txBody>
      </p:sp>
    </p:spTree>
    <p:extLst>
      <p:ext uri="{BB962C8B-B14F-4D97-AF65-F5344CB8AC3E}">
        <p14:creationId xmlns:p14="http://schemas.microsoft.com/office/powerpoint/2010/main" val="19476461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Správní právo procesní, </a:t>
            </a:r>
          </a:p>
          <a:p>
            <a:r>
              <a:rPr lang="cs-CZ" dirty="0" smtClean="0"/>
              <a:t>JUDr. Michal </a:t>
            </a:r>
            <a:r>
              <a:rPr lang="cs-CZ" dirty="0" err="1" smtClean="0"/>
              <a:t>Márton</a:t>
            </a:r>
            <a:r>
              <a:rPr lang="cs-CZ" dirty="0" smtClean="0"/>
              <a:t>, Ph.D..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8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23528" y="476672"/>
            <a:ext cx="8352928" cy="5847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Komunikace se správním orgánem</a:t>
            </a:r>
          </a:p>
          <a:p>
            <a:r>
              <a:rPr lang="cs-CZ" b="1" dirty="0" smtClean="0"/>
              <a:t>Od účastníka ke správnímu orgánu</a:t>
            </a:r>
            <a:endParaRPr lang="cs-CZ" b="1" dirty="0"/>
          </a:p>
          <a:p>
            <a:pPr algn="just"/>
            <a:r>
              <a:rPr lang="cs-CZ" b="1" dirty="0" smtClean="0"/>
              <a:t>Děje se podáním</a:t>
            </a:r>
          </a:p>
          <a:p>
            <a:pPr algn="just"/>
            <a:r>
              <a:rPr lang="cs-CZ" b="1" dirty="0" smtClean="0"/>
              <a:t>Podání </a:t>
            </a:r>
            <a:r>
              <a:rPr lang="cs-CZ" dirty="0"/>
              <a:t>je možno učinit </a:t>
            </a:r>
            <a:endParaRPr lang="cs-CZ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písemně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ústně </a:t>
            </a:r>
            <a:r>
              <a:rPr lang="cs-CZ" dirty="0"/>
              <a:t>do protokolu </a:t>
            </a:r>
            <a:endParaRPr lang="cs-CZ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v elektronické </a:t>
            </a:r>
            <a:r>
              <a:rPr lang="cs-CZ" dirty="0"/>
              <a:t>podobě podepsané uznávaným elektronickým </a:t>
            </a:r>
            <a:r>
              <a:rPr lang="cs-CZ" dirty="0" smtClean="0"/>
              <a:t>podpisem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jinou formou, je-li do 5 dnů potvrzeno (např. faxem, prostým emailem)</a:t>
            </a:r>
          </a:p>
          <a:p>
            <a:pPr algn="just"/>
            <a:endParaRPr lang="cs-CZ" dirty="0"/>
          </a:p>
          <a:p>
            <a:pPr algn="just"/>
            <a:r>
              <a:rPr lang="cs-CZ" b="1" dirty="0" smtClean="0"/>
              <a:t>Od správního orgánu k účastníku řízení</a:t>
            </a:r>
            <a:endParaRPr lang="cs-CZ" b="1" dirty="0"/>
          </a:p>
          <a:p>
            <a:pPr algn="just"/>
            <a:endParaRPr lang="cs-CZ" dirty="0"/>
          </a:p>
          <a:p>
            <a:pPr algn="just">
              <a:spcAft>
                <a:spcPts val="600"/>
              </a:spcAft>
            </a:pPr>
            <a:r>
              <a:rPr lang="cs-CZ" sz="1600" b="1" dirty="0"/>
              <a:t>Doručování</a:t>
            </a:r>
            <a:r>
              <a:rPr lang="cs-CZ" sz="1600" dirty="0"/>
              <a:t> představuje způsob komunikace a kontaktu mezi správním orgánem a subjekty zúčastněnými na řízení. Správní orgán, který písemnost vyhotovil, je oprávněn zvolit způsob jejího doručení. Zákon rozlišuje následující možnosti:</a:t>
            </a:r>
          </a:p>
          <a:p>
            <a:pPr marL="742950" lvl="1" indent="-285750" algn="just">
              <a:buFont typeface="Wingdings" panose="05000000000000000000" pitchFamily="2" charset="2"/>
              <a:buChar char="ü"/>
            </a:pPr>
            <a:r>
              <a:rPr lang="cs-CZ" sz="1600" dirty="0"/>
              <a:t>doručování správním orgánem samotným,</a:t>
            </a:r>
          </a:p>
          <a:p>
            <a:pPr marL="742950" lvl="1" indent="-285750" algn="just">
              <a:buFont typeface="Wingdings" panose="05000000000000000000" pitchFamily="2" charset="2"/>
              <a:buChar char="ü"/>
            </a:pPr>
            <a:r>
              <a:rPr lang="cs-CZ" sz="1600" dirty="0"/>
              <a:t>doručování prostřednictvím provozovatele poštovních služeb,</a:t>
            </a:r>
          </a:p>
          <a:p>
            <a:pPr marL="742950" lvl="1" indent="-285750" algn="just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cs-CZ" sz="1600" dirty="0"/>
              <a:t>v případech, kdy tak stanoví  zákon:</a:t>
            </a:r>
          </a:p>
          <a:p>
            <a:pPr marL="1200150" lvl="2" indent="-285750" algn="just">
              <a:buFont typeface="Courier New" panose="02070309020205020404" pitchFamily="49" charset="0"/>
              <a:buChar char="o"/>
            </a:pPr>
            <a:r>
              <a:rPr lang="cs-CZ" sz="1600" dirty="0"/>
              <a:t>doručování prostřednictvím obecní policie či policejního orgánu příslušného podle místa doručení (např. při předvedení),</a:t>
            </a:r>
          </a:p>
          <a:p>
            <a:pPr marL="1200150" lvl="2" indent="-285750" algn="just">
              <a:buFont typeface="Courier New" panose="02070309020205020404" pitchFamily="49" charset="0"/>
              <a:buChar char="o"/>
            </a:pPr>
            <a:r>
              <a:rPr lang="cs-CZ" sz="1600" dirty="0"/>
              <a:t>doručování prostřednictvím obecního úřadu či správního orgánu jemu postavenému naroveň (např. úřad městského obvodu)</a:t>
            </a:r>
          </a:p>
        </p:txBody>
      </p:sp>
    </p:spTree>
    <p:extLst>
      <p:ext uri="{BB962C8B-B14F-4D97-AF65-F5344CB8AC3E}">
        <p14:creationId xmlns:p14="http://schemas.microsoft.com/office/powerpoint/2010/main" val="32325869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Správní právo procesní, </a:t>
            </a:r>
          </a:p>
          <a:p>
            <a:r>
              <a:rPr lang="cs-CZ" dirty="0" smtClean="0"/>
              <a:t>JUDr. Michal </a:t>
            </a:r>
            <a:r>
              <a:rPr lang="cs-CZ" dirty="0" err="1" smtClean="0"/>
              <a:t>Márton</a:t>
            </a:r>
            <a:r>
              <a:rPr lang="cs-CZ" dirty="0" smtClean="0"/>
              <a:t>, Ph.D..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9</a:t>
            </a:fld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611560" y="476672"/>
            <a:ext cx="7992888" cy="58015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/>
              <a:t>NĚKTERÉ PROCESNÍ POJMY A INSTITUTY</a:t>
            </a:r>
          </a:p>
          <a:p>
            <a:endParaRPr lang="cs-CZ" b="1" dirty="0"/>
          </a:p>
          <a:p>
            <a:pPr algn="just">
              <a:spcAft>
                <a:spcPts val="600"/>
              </a:spcAft>
            </a:pPr>
            <a:r>
              <a:rPr lang="cs-CZ" dirty="0"/>
              <a:t>Správní řád také rozlišuje jednotlivé </a:t>
            </a:r>
            <a:r>
              <a:rPr lang="cs-CZ" b="1" dirty="0"/>
              <a:t>typy doručování</a:t>
            </a:r>
            <a:r>
              <a:rPr lang="cs-CZ" dirty="0"/>
              <a:t>, a to v závislosti na jejich formě:</a:t>
            </a:r>
          </a:p>
          <a:p>
            <a:pPr marL="742950" lvl="1" indent="-285750" algn="just">
              <a:buFont typeface="Wingdings" panose="05000000000000000000" pitchFamily="2" charset="2"/>
              <a:buChar char="q"/>
            </a:pPr>
            <a:r>
              <a:rPr lang="cs-CZ" dirty="0"/>
              <a:t>doručování prosté,</a:t>
            </a:r>
          </a:p>
          <a:p>
            <a:pPr marL="742950" lvl="1" indent="-285750" algn="just">
              <a:buFont typeface="Wingdings" panose="05000000000000000000" pitchFamily="2" charset="2"/>
              <a:buChar char="q"/>
            </a:pPr>
            <a:r>
              <a:rPr lang="cs-CZ" dirty="0"/>
              <a:t>doručování doporučené,</a:t>
            </a:r>
          </a:p>
          <a:p>
            <a:pPr marL="742950" lvl="1" indent="-285750" algn="just">
              <a:buFont typeface="Wingdings" panose="05000000000000000000" pitchFamily="2" charset="2"/>
              <a:buChar char="q"/>
            </a:pPr>
            <a:r>
              <a:rPr lang="cs-CZ" dirty="0"/>
              <a:t>doručování do vlastních rukou,</a:t>
            </a:r>
          </a:p>
          <a:p>
            <a:pPr marL="742950" lvl="1" indent="-285750" algn="just">
              <a:buFont typeface="Wingdings" panose="05000000000000000000" pitchFamily="2" charset="2"/>
              <a:buChar char="q"/>
            </a:pPr>
            <a:r>
              <a:rPr lang="cs-CZ" dirty="0"/>
              <a:t>doručování elektronickou formou.</a:t>
            </a:r>
          </a:p>
          <a:p>
            <a:pPr algn="just"/>
            <a:endParaRPr lang="cs-CZ" dirty="0"/>
          </a:p>
          <a:p>
            <a:pPr algn="just"/>
            <a:r>
              <a:rPr lang="cs-CZ" dirty="0"/>
              <a:t>Institut </a:t>
            </a:r>
            <a:r>
              <a:rPr lang="cs-CZ" b="1" dirty="0"/>
              <a:t>uložení písemnosti </a:t>
            </a:r>
            <a:r>
              <a:rPr lang="cs-CZ" dirty="0"/>
              <a:t>se využívá v případě, že se písemnost nepodařilo adresátovi doručit přímo ani jiným vhodným způsobem předpokládaným zákonem. V takovém případě se písemnost ukládá u správního orgánu, který ji vyhotovil, nebo  u obecního úřadu nebo v provozovně provozovatele poštovních služeb, pokud se doručuje jejich prostřednictvím. O uložení písemnosti je účastník uvědomen oznámením o jejím neúspěšném doručení a uložení a současně je vyzván k jejímu převzetí.</a:t>
            </a:r>
          </a:p>
          <a:p>
            <a:pPr algn="just"/>
            <a:endParaRPr lang="cs-CZ" sz="1000" dirty="0"/>
          </a:p>
          <a:p>
            <a:pPr algn="just"/>
            <a:r>
              <a:rPr lang="cs-CZ" dirty="0"/>
              <a:t>S tím úzce souvisí institut tzv. </a:t>
            </a:r>
            <a:r>
              <a:rPr lang="cs-CZ" b="1" dirty="0"/>
              <a:t>fikce doručení </a:t>
            </a:r>
            <a:r>
              <a:rPr lang="cs-CZ" dirty="0"/>
              <a:t>- jestliže si adresát uložené písemnosti písemnost ve lhůtě 10 dnů ode dne, kdy byla k vyzvednutí připravena, nevyzvedne, písemnost se považuje za doručenou posledním dnem této lhůty.</a:t>
            </a:r>
          </a:p>
        </p:txBody>
      </p:sp>
    </p:spTree>
    <p:extLst>
      <p:ext uri="{BB962C8B-B14F-4D97-AF65-F5344CB8AC3E}">
        <p14:creationId xmlns:p14="http://schemas.microsoft.com/office/powerpoint/2010/main" val="236602953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1783</Words>
  <Application>Microsoft Office PowerPoint</Application>
  <PresentationFormat>Předvádění na obrazovce (4:3)</PresentationFormat>
  <Paragraphs>176</Paragraphs>
  <Slides>17</Slides>
  <Notes>2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18" baseType="lpstr">
      <vt:lpstr>Motiv systému Office</vt:lpstr>
      <vt:lpstr>SPRÁVNÍ PRÁVO PROCESNÍ 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Fáze správního řízení</vt:lpstr>
      <vt:lpstr>Zahájení správního řízení</vt:lpstr>
      <vt:lpstr>Projednání věci</vt:lpstr>
      <vt:lpstr>Dokazování</vt:lpstr>
      <vt:lpstr>Dokazování</vt:lpstr>
      <vt:lpstr>Dokazování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SPRÁVNÍ PRÁVO PROCESNÍ </dc:title>
  <dc:creator>Michal Márton</dc:creator>
  <cp:lastModifiedBy>Michal Márton</cp:lastModifiedBy>
  <cp:revision>1</cp:revision>
  <dcterms:created xsi:type="dcterms:W3CDTF">2022-02-20T18:27:07Z</dcterms:created>
  <dcterms:modified xsi:type="dcterms:W3CDTF">2022-02-20T18:27:22Z</dcterms:modified>
</cp:coreProperties>
</file>