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497AD-AE7B-4D0B-B978-15A03E08199A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FDC18-77F9-4036-AF71-57D9D79021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41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616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747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56B2-8F21-4AD7-B074-10D55899CFF1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2C07-5EB2-47F4-AAF6-066755562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482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56B2-8F21-4AD7-B074-10D55899CFF1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2C07-5EB2-47F4-AAF6-066755562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515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56B2-8F21-4AD7-B074-10D55899CFF1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2C07-5EB2-47F4-AAF6-066755562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694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56B2-8F21-4AD7-B074-10D55899CFF1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2C07-5EB2-47F4-AAF6-066755562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64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56B2-8F21-4AD7-B074-10D55899CFF1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2C07-5EB2-47F4-AAF6-066755562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862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56B2-8F21-4AD7-B074-10D55899CFF1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2C07-5EB2-47F4-AAF6-066755562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49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56B2-8F21-4AD7-B074-10D55899CFF1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2C07-5EB2-47F4-AAF6-066755562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607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56B2-8F21-4AD7-B074-10D55899CFF1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2C07-5EB2-47F4-AAF6-066755562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252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56B2-8F21-4AD7-B074-10D55899CFF1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2C07-5EB2-47F4-AAF6-066755562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82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56B2-8F21-4AD7-B074-10D55899CFF1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2C07-5EB2-47F4-AAF6-066755562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3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56B2-8F21-4AD7-B074-10D55899CFF1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2C07-5EB2-47F4-AAF6-066755562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167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E56B2-8F21-4AD7-B074-10D55899CFF1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B2C07-5EB2-47F4-AAF6-066755562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12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SUBJEKTY SPRÁVNÍHO 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86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Tutoriál 19. 03. 2021, JUDr. Michal Márton, PhD.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87524" y="260648"/>
            <a:ext cx="85689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FYZICKÉ OSOBY JAKO SUBJEKTY SPRÁVNÍHO PRÁVA</a:t>
            </a:r>
          </a:p>
          <a:p>
            <a:endParaRPr lang="cs-CZ" dirty="0" smtClean="0"/>
          </a:p>
          <a:p>
            <a:pPr algn="just"/>
            <a:r>
              <a:rPr lang="cs-CZ" b="1" dirty="0" smtClean="0"/>
              <a:t>Způsobilost fyzické osoby být nositelem práv a povinností </a:t>
            </a:r>
            <a:r>
              <a:rPr lang="cs-CZ" dirty="0" smtClean="0"/>
              <a:t>je předpokladem k tomu, aby tato práva a povinnosti mohla nabývat vlastními právními úkony, tj. předpokladem ke </a:t>
            </a:r>
            <a:r>
              <a:rPr lang="cs-CZ" b="1" dirty="0" smtClean="0"/>
              <a:t>způsobilosti k právním úkonům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Způsobilost k právním úkonům </a:t>
            </a:r>
            <a:r>
              <a:rPr lang="cs-CZ" dirty="0" smtClean="0"/>
              <a:t>vzniká teprve tehdy, když fyzická osoba dosáhla určitého věku a získala s tím spojené rozumové schopnosti samostatně rozpoznat význam a následky svého konkrétního jednání a zároveň schopnosti své jednání ovládnout.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oblasti správního práva platí pro </a:t>
            </a:r>
            <a:r>
              <a:rPr lang="cs-CZ" b="1" dirty="0" smtClean="0"/>
              <a:t>nabytí způsobilosti fyzických osob k právním úkonům </a:t>
            </a:r>
            <a:r>
              <a:rPr lang="cs-CZ" dirty="0" smtClean="0"/>
              <a:t>řada zvláštních ustanovení – např. od 15 let vzniká fyzické osobě povinnost samostatně se hlásit k pobytu, mít občanský průkaz a prokazovat jím svoji totožnost, právo žádat o povolení řízení motorového vozidla skupiny M, od 17 let vzniká právo žádat o povolení k řízení motorového vozidla skupiny A a T, od 21 let právo žádat o povolení k řízení motorového vozidla pro dopravu osob, vozidel požární ochrany, zdravotnictví atd.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Ve většině případů však normy správního práva nestanoví výslovně, od kdy fyzická osoba získává způsobilost k právním úkonům. Za způsobilou k právním úkonům je pak v plném rozsahu považována fyzická osoba, která nabyla </a:t>
            </a:r>
            <a:r>
              <a:rPr lang="cs-CZ" b="1" dirty="0" smtClean="0"/>
              <a:t>zletilosti</a:t>
            </a:r>
            <a:r>
              <a:rPr lang="cs-CZ" dirty="0" smtClean="0"/>
              <a:t>, přičemž se vychází z občanskoprávní úpravy.</a:t>
            </a:r>
          </a:p>
        </p:txBody>
      </p:sp>
    </p:spTree>
    <p:extLst>
      <p:ext uri="{BB962C8B-B14F-4D97-AF65-F5344CB8AC3E}">
        <p14:creationId xmlns:p14="http://schemas.microsoft.com/office/powerpoint/2010/main" val="1195452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Tutoriál 19. 03. 2021, JUDr. Michal Márton, PhD.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FYZICKÉ OSOBY JAKO SUBJEKTY SPRÁVNÍHO PRÁVA</a:t>
            </a:r>
          </a:p>
          <a:p>
            <a:pPr algn="just"/>
            <a:endParaRPr lang="cs-CZ" dirty="0" smtClean="0"/>
          </a:p>
          <a:p>
            <a:pPr algn="just"/>
            <a:r>
              <a:rPr lang="cs-CZ" u="sng" dirty="0"/>
              <a:t>§ 30 NOZ</a:t>
            </a:r>
            <a:r>
              <a:rPr lang="cs-CZ" dirty="0"/>
              <a:t>: Plně </a:t>
            </a:r>
            <a:r>
              <a:rPr lang="cs-CZ" b="1" dirty="0"/>
              <a:t>svéprávným</a:t>
            </a:r>
            <a:r>
              <a:rPr lang="cs-CZ" dirty="0"/>
              <a:t> se člověk stává </a:t>
            </a:r>
            <a:r>
              <a:rPr lang="cs-CZ" b="1" dirty="0"/>
              <a:t>zletilostí</a:t>
            </a:r>
            <a:r>
              <a:rPr lang="cs-CZ" dirty="0"/>
              <a:t>. Zletilosti se nabývá dovršením osmnáctého roku věku. </a:t>
            </a:r>
            <a:r>
              <a:rPr lang="cs-CZ" dirty="0" smtClean="0"/>
              <a:t>Před </a:t>
            </a:r>
            <a:r>
              <a:rPr lang="cs-CZ" dirty="0"/>
              <a:t>nabytím zletilosti se plné svéprávnosti nabývá přiznáním svéprávnosti, nebo uzavřením manželství. Svéprávnost nabytá uzavřením manželství se neztrácí ani zánikem manželství, ani prohlášením manželství za neplatné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normách správního práva nenajdeme obecné ustanovení, které by řešilo otázku, </a:t>
            </a:r>
            <a:r>
              <a:rPr lang="cs-CZ" b="1" dirty="0" smtClean="0"/>
              <a:t>kdy lze fyzickou osobu zbavit svéprávnosti </a:t>
            </a:r>
            <a:r>
              <a:rPr lang="cs-CZ" dirty="0" smtClean="0"/>
              <a:t>nebo, kdy lze její </a:t>
            </a:r>
            <a:r>
              <a:rPr lang="cs-CZ" b="1" dirty="0" smtClean="0"/>
              <a:t>svéprávnost omezit </a:t>
            </a:r>
            <a:r>
              <a:rPr lang="cs-CZ" dirty="0" smtClean="0"/>
              <a:t>pro nedostatek požadovaných rozumových schopností. Ve většině případů musí správní orgány otázku rozumových schopností fyzických osob v souvislosti s jejich způsobilostí ke vždy konkrétním úkonům ve sféře působnosti správního práva řešit samy, a to zejména s ohledem na povahu věci.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Fyzická osoba, která nesplňuje podmínky způsobilosti k právním úkonům, tj. vedle příslušného věku právě požadované rozumové rozpoznávací a ovládací schopnosti, nemůže ve správněprávních vztazích vystupovat samostatně, ale musí být v takovém jednání vždy </a:t>
            </a:r>
            <a:r>
              <a:rPr lang="cs-CZ" b="1" dirty="0" smtClean="0"/>
              <a:t>zastoupena</a:t>
            </a:r>
            <a:r>
              <a:rPr lang="cs-CZ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37101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Tutoriál 19. 03. 2021, JUDr. Michal Márton, PhD.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FYZICKÉ OSOBY JAKO SUBJEKTY SPRÁVNÍHO PRÁVA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Způsobilost fyzické osoby k právům a povinnostem společně s její způsobilostí k právním úkonům se ve sféře správního práva vztahuje jak k oblasti </a:t>
            </a:r>
            <a:r>
              <a:rPr lang="cs-CZ" b="1" dirty="0" smtClean="0"/>
              <a:t>správního práva hmotného</a:t>
            </a:r>
            <a:r>
              <a:rPr lang="cs-CZ" dirty="0" smtClean="0"/>
              <a:t>, tak k oblasti </a:t>
            </a:r>
            <a:r>
              <a:rPr lang="cs-CZ" b="1" dirty="0" smtClean="0"/>
              <a:t>správního práva procesního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Pokud jde o </a:t>
            </a:r>
            <a:r>
              <a:rPr lang="cs-CZ" b="1" dirty="0" smtClean="0"/>
              <a:t>způsobilost fyzické osoby k protiprávním úkonům (tzv. deliktní způsobilost)</a:t>
            </a:r>
            <a:r>
              <a:rPr lang="cs-CZ" dirty="0" smtClean="0"/>
              <a:t>, ta je ve správním právu, obdobně jako v právu obecně, vázána na stejné podmínky jako její způsobilost k právním úkonům.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Pokud tak stanoví zákon, </a:t>
            </a:r>
            <a:r>
              <a:rPr lang="cs-CZ" b="1" dirty="0" smtClean="0"/>
              <a:t>může být v určitém rozsahu na příslušné fyzické osoby přenesen i určitý výkon veřejné správy </a:t>
            </a:r>
            <a:r>
              <a:rPr lang="cs-CZ" dirty="0" smtClean="0"/>
              <a:t>– např. soukromí lékaři při rozhodování o pracovní neschopnosti, autorizovaní inspektoři podle stavebního zákona apod.</a:t>
            </a:r>
          </a:p>
        </p:txBody>
      </p:sp>
    </p:spTree>
    <p:extLst>
      <p:ext uri="{BB962C8B-B14F-4D97-AF65-F5344CB8AC3E}">
        <p14:creationId xmlns:p14="http://schemas.microsoft.com/office/powerpoint/2010/main" val="371771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Tutoriál 19. 03. 2021, JUDr. Michal Márton, PhD.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PRÁVNICKÉ OSOBY JAKO SUBJEKTY SPRÁVNÍHO PRÁVA</a:t>
            </a:r>
            <a:endParaRPr lang="cs-CZ" sz="2400" b="1" dirty="0"/>
          </a:p>
          <a:p>
            <a:endParaRPr lang="cs-CZ" b="1" dirty="0" smtClean="0"/>
          </a:p>
          <a:p>
            <a:pPr algn="just"/>
            <a:r>
              <a:rPr lang="cs-CZ" b="1" dirty="0" smtClean="0"/>
              <a:t>Právnické osoby jako subjekty správního práva </a:t>
            </a:r>
            <a:r>
              <a:rPr lang="cs-CZ" dirty="0" smtClean="0"/>
              <a:t>se, obdobně jako osoby fyzické, řadí k té skupině subjektů správního práva, vůči kterým směřuje výkon veřejné správy.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Právnická osoba</a:t>
            </a:r>
            <a:r>
              <a:rPr lang="cs-CZ" dirty="0" smtClean="0"/>
              <a:t> je pojem soukromého práva. Základní právní úprava a členění právnických osob je obsažena v občanském zákoníku (korporace, fundace, ústav).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Jako subjekty správního práva vystupují všechny právnické osoby, které mají ve smyslu norem správního práva způsobilost být samostatným nositelem práv a povinností ve sféře působnosti správního práva. </a:t>
            </a:r>
            <a:r>
              <a:rPr lang="cs-CZ" b="1" dirty="0" smtClean="0"/>
              <a:t>Správněprávní subjektivita právnických osob </a:t>
            </a:r>
            <a:r>
              <a:rPr lang="cs-CZ" dirty="0" smtClean="0"/>
              <a:t>je zpravidla projevem jejich obecné právní subjektivity, a proto je pro její vznik rozhodující splnění podmínek, které pro založení či ustavení právnické osoby předepisují právní normy, na jejichž základě a v jejichž smyslu konkrétní právnická osoba vzniká.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Právnické osoby zpravidla </a:t>
            </a:r>
            <a:r>
              <a:rPr lang="cs-CZ" b="1" dirty="0" smtClean="0"/>
              <a:t>vznikají</a:t>
            </a:r>
            <a:r>
              <a:rPr lang="cs-CZ" dirty="0" smtClean="0"/>
              <a:t> nabytím účinnosti jejich zápisu do obchodního nebo jiného zákonem stanoveného rejstříku. U některých právnických osob je jejich vznik upraven jinak (např. příspěvkové organizace obcí a krajů).</a:t>
            </a:r>
          </a:p>
        </p:txBody>
      </p:sp>
    </p:spTree>
    <p:extLst>
      <p:ext uri="{BB962C8B-B14F-4D97-AF65-F5344CB8AC3E}">
        <p14:creationId xmlns:p14="http://schemas.microsoft.com/office/powerpoint/2010/main" val="68048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Tutoriál 19. 03. 2021, JUDr. Michal Márton, PhD.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94718"/>
            <a:ext cx="836327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PRÁVNICKÉ OSOBY JAKO SUBJEKTY SPRÁVNÍHO PRÁVA</a:t>
            </a:r>
          </a:p>
          <a:p>
            <a:endParaRPr lang="cs-CZ" altLang="cs-CZ" dirty="0" smtClean="0">
              <a:solidFill>
                <a:srgbClr val="CC3300"/>
              </a:solidFill>
            </a:endParaRPr>
          </a:p>
          <a:p>
            <a:pPr algn="just"/>
            <a:r>
              <a:rPr lang="cs-CZ" altLang="cs-CZ" dirty="0" smtClean="0"/>
              <a:t>V postavení subjektů správního práva vystupují z právnických osob nejčastěji nejrůznější obchodní společnosti, družstva, státní podniky, spolky atp. 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b="1" dirty="0" smtClean="0"/>
              <a:t>Právní subjektivitu </a:t>
            </a:r>
            <a:r>
              <a:rPr lang="cs-CZ" altLang="cs-CZ" dirty="0" smtClean="0"/>
              <a:t>má právnická osoba vždy jako celek, ale právní úkony za ni musí činit vždy její orgány resp. zástupci.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 smtClean="0"/>
              <a:t>Právnické osoby jako subjekty správního práva vystupují převážně v postavení subjektů, vůči nimž je veřejná správa vykonávána, tj. v postavení subjektů jakožto adresátů veřejnosprávního působení.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 smtClean="0"/>
              <a:t>Zvláštním druhem právnických osob vystupujících v postavení subjektů správního práva je </a:t>
            </a:r>
            <a:r>
              <a:rPr lang="cs-CZ" altLang="cs-CZ" b="1" dirty="0" smtClean="0"/>
              <a:t>stát</a:t>
            </a:r>
            <a:r>
              <a:rPr lang="cs-CZ" altLang="cs-CZ" dirty="0" smtClean="0"/>
              <a:t> a nejrůznější </a:t>
            </a:r>
            <a:r>
              <a:rPr lang="cs-CZ" altLang="cs-CZ" b="1" dirty="0" smtClean="0"/>
              <a:t>veřejnoprávní korporace</a:t>
            </a:r>
            <a:r>
              <a:rPr lang="cs-CZ" altLang="cs-CZ" dirty="0" smtClean="0"/>
              <a:t>. V praxi mohou nastat situace, kdy stát či veřejnoprávní korporace zastoupené svými orgány vystupují v postavení subjektů, vůči kterým je veřejná správa vykonávána.</a:t>
            </a:r>
          </a:p>
        </p:txBody>
      </p:sp>
    </p:spTree>
    <p:extLst>
      <p:ext uri="{BB962C8B-B14F-4D97-AF65-F5344CB8AC3E}">
        <p14:creationId xmlns:p14="http://schemas.microsoft.com/office/powerpoint/2010/main" val="187883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Tutoriál 19. 03. 2021, JUDr. Michal Márton, PhD.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476672"/>
            <a:ext cx="849694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CHARAKTERISTIKA SUBJEKTŮ SPRÁVNÍHO PRÁVA</a:t>
            </a:r>
            <a:endParaRPr lang="cs-CZ" sz="2400" b="1" dirty="0"/>
          </a:p>
          <a:p>
            <a:endParaRPr lang="cs-CZ" dirty="0" smtClean="0"/>
          </a:p>
          <a:p>
            <a:pPr algn="just"/>
            <a:r>
              <a:rPr lang="cs-CZ" dirty="0" smtClean="0"/>
              <a:t>Subjekt správního práva ten, komu správní právo přiznává </a:t>
            </a:r>
            <a:r>
              <a:rPr lang="cs-CZ" b="1" u="sng" dirty="0" smtClean="0"/>
              <a:t>právní subjektivitu</a:t>
            </a:r>
            <a:r>
              <a:rPr lang="cs-CZ" dirty="0" smtClean="0"/>
              <a:t>– tzn. ten, kdo je způsobilý být nositelem práv a povinností stanovených normami správního práva.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Př. (fyzická, právnická osoba)</a:t>
            </a:r>
          </a:p>
          <a:p>
            <a:pPr algn="just"/>
            <a:endParaRPr lang="cs-CZ" dirty="0" smtClean="0"/>
          </a:p>
          <a:p>
            <a:pPr algn="just"/>
            <a:r>
              <a:rPr lang="cs-CZ" i="1" dirty="0"/>
              <a:t>o</a:t>
            </a:r>
            <a:r>
              <a:rPr lang="cs-CZ" i="1" dirty="0" smtClean="0"/>
              <a:t>bjednatel = ten, kdo si na základě smlouvy o dílu nechá zhotovit stavbu </a:t>
            </a:r>
            <a:r>
              <a:rPr lang="cs-CZ" b="1" i="1" dirty="0" smtClean="0"/>
              <a:t>SOUKROMÉ</a:t>
            </a:r>
          </a:p>
          <a:p>
            <a:pPr algn="just"/>
            <a:r>
              <a:rPr lang="cs-CZ" i="1" dirty="0" smtClean="0"/>
              <a:t>stavebník = osoba, která je účastníkem stavebního řízení („ten, kdo staví“) </a:t>
            </a:r>
            <a:r>
              <a:rPr lang="cs-CZ" b="1" i="1" dirty="0" smtClean="0"/>
              <a:t>SPRÁVNÍ</a:t>
            </a:r>
          </a:p>
          <a:p>
            <a:pPr algn="just"/>
            <a:endParaRPr lang="cs-CZ" i="1" dirty="0"/>
          </a:p>
          <a:p>
            <a:pPr algn="just"/>
            <a:r>
              <a:rPr lang="cs-CZ" i="1" dirty="0" smtClean="0"/>
              <a:t>jako objednatel má tato osoba právo nechat si zhotovit stavbu, tomu odpovídající povinnost zaplatit cenu za dílo a dílo převzít</a:t>
            </a:r>
          </a:p>
          <a:p>
            <a:pPr algn="just"/>
            <a:endParaRPr lang="cs-CZ" i="1" dirty="0"/>
          </a:p>
          <a:p>
            <a:pPr algn="just"/>
            <a:r>
              <a:rPr lang="cs-CZ" i="1" dirty="0" smtClean="0"/>
              <a:t>jako stavebník má právo domáhat se vydání stavebního povolení, kolaudačního rozhodnutí, atp., ale tomu odpovídající povinnosti zaplatit správní poplatek, doložit zákonem požadované podklady, vyčkat na rozhodnutí stavebního úřadu atp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U subjektů správního práva lze především lišit mezi </a:t>
            </a:r>
            <a:r>
              <a:rPr lang="cs-CZ" b="1" dirty="0" smtClean="0"/>
              <a:t>subjekty, které vykonávají veřejnou správu</a:t>
            </a:r>
            <a:r>
              <a:rPr lang="cs-CZ" dirty="0" smtClean="0"/>
              <a:t>, a mezi </a:t>
            </a:r>
            <a:r>
              <a:rPr lang="cs-CZ" b="1" dirty="0" smtClean="0"/>
              <a:t>subjekty, vůči kterým je veřejná správa vykonávána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2386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Tutoriál 19. 03. 2021, JUDr. Michal Márton, PhD.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188640"/>
            <a:ext cx="8496944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CHARAKTERISTIKA SUBJEKTŮ SPRÁVNÍHO PRÁVA</a:t>
            </a:r>
          </a:p>
          <a:p>
            <a:endParaRPr lang="cs-CZ" b="1" dirty="0" smtClean="0"/>
          </a:p>
          <a:p>
            <a:pPr algn="just"/>
            <a:r>
              <a:rPr lang="cs-CZ" b="1" dirty="0" smtClean="0"/>
              <a:t>Subjekty správního práva, vůči kterým je veřejná správa vykonávána </a:t>
            </a:r>
            <a:r>
              <a:rPr lang="cs-CZ" dirty="0" smtClean="0"/>
              <a:t>(</a:t>
            </a:r>
            <a:r>
              <a:rPr lang="cs-CZ" b="1" i="1" dirty="0" smtClean="0"/>
              <a:t>adresáti veřejnosprávního působení</a:t>
            </a:r>
            <a:r>
              <a:rPr lang="cs-CZ" dirty="0" smtClean="0"/>
              <a:t>), jsou potom </a:t>
            </a:r>
            <a:r>
              <a:rPr lang="cs-CZ" b="1" dirty="0" smtClean="0"/>
              <a:t>fyzické a právnické osoby.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Subjekty správního práva, kterými je státní správa vykonávána (vykonavatelé veřejnosprávního působení) = </a:t>
            </a:r>
            <a:r>
              <a:rPr lang="cs-CZ" dirty="0" smtClean="0"/>
              <a:t>stát a ty právnické nebo fyzické osoby, o nichž tak stanoví Ústava nebo zákon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přímé</a:t>
            </a:r>
            <a:r>
              <a:rPr lang="cs-CZ" dirty="0" smtClean="0"/>
              <a:t>  - tj. subjekty, které jsou součástí vlastní organizace veřejné správy,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nepřímé</a:t>
            </a:r>
            <a:r>
              <a:rPr lang="cs-CZ" dirty="0" smtClean="0"/>
              <a:t> – tj. subjekty stojící vně organizace veřejné správy, na něž byl výkon veřejné správy přenesen.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dirty="0"/>
          </a:p>
          <a:p>
            <a:pPr algn="just"/>
            <a:r>
              <a:rPr lang="cs-CZ" dirty="0" smtClean="0"/>
              <a:t>Přímé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Ministerstva a jiné ústřední orgány státní správy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Nepřímé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</a:t>
            </a:r>
            <a:r>
              <a:rPr lang="cs-CZ" dirty="0" smtClean="0"/>
              <a:t>tanice technické kontroly, </a:t>
            </a:r>
            <a:r>
              <a:rPr lang="cs-CZ" dirty="0"/>
              <a:t>m</a:t>
            </a:r>
            <a:r>
              <a:rPr lang="cs-CZ" dirty="0" smtClean="0"/>
              <a:t>yslivecká stráž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414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Tutoriál 19. 03. 2021, JUDr. Michal Márton, PhD.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476672"/>
            <a:ext cx="84969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CHARAKTERISTIKA SUBJEKTŮ SPRÁVNÍHO </a:t>
            </a:r>
            <a:r>
              <a:rPr lang="cs-CZ" sz="2400" b="1" dirty="0" smtClean="0"/>
              <a:t>PRÁVA</a:t>
            </a:r>
            <a:endParaRPr lang="cs-CZ" sz="2400" b="1" dirty="0"/>
          </a:p>
          <a:p>
            <a:endParaRPr lang="cs-CZ" altLang="cs-CZ" sz="1000" b="1" dirty="0" smtClean="0"/>
          </a:p>
          <a:p>
            <a:r>
              <a:rPr lang="cs-CZ" altLang="cs-CZ" dirty="0" smtClean="0"/>
              <a:t>Subjekty podle právní teorie obvykle mají:</a:t>
            </a:r>
          </a:p>
          <a:p>
            <a:endParaRPr lang="cs-CZ" altLang="cs-CZ" sz="1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b="1" dirty="0" smtClean="0"/>
              <a:t>způsobilost k právům a povinnostem</a:t>
            </a:r>
            <a:r>
              <a:rPr lang="cs-CZ" altLang="cs-CZ" dirty="0" smtClean="0"/>
              <a:t> – tzn. způsobilost mít subjektivní práva (oprávnění) a právní povinnosti, tedy způsobilost být nositelem práv a povinností,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b="1" dirty="0" smtClean="0"/>
              <a:t>způsobilost k právním jednáním</a:t>
            </a:r>
            <a:r>
              <a:rPr lang="cs-CZ" altLang="cs-CZ" dirty="0" smtClean="0"/>
              <a:t>– jíž se rozumí způsobilost svým vlastním jednáním a chováním, které je v souladu s platným právem zakládat měnit nebo rušit právní vztahy, tj. zakládat měnit nebo rušit subjektivní práva (oprávnění), resp. právní povinnosti,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b="1" dirty="0" smtClean="0"/>
              <a:t>způsobilost k protiprávním jednáním </a:t>
            </a:r>
            <a:r>
              <a:rPr lang="cs-CZ" altLang="cs-CZ" dirty="0" smtClean="0"/>
              <a:t>– tzn. způsobilost nabývat svým vlastním jednáním, které je porušením práva (deliktem), právních povinností, event. pozbývat oprávnění </a:t>
            </a:r>
          </a:p>
          <a:p>
            <a:pPr algn="just"/>
            <a:endParaRPr lang="cs-CZ" altLang="cs-CZ" sz="1000" dirty="0"/>
          </a:p>
          <a:p>
            <a:pPr algn="just"/>
            <a:r>
              <a:rPr lang="cs-CZ" altLang="cs-CZ" dirty="0" smtClean="0"/>
              <a:t>Fyzické a právnické osoby = způsobilost</a:t>
            </a:r>
          </a:p>
          <a:p>
            <a:pPr algn="just"/>
            <a:r>
              <a:rPr lang="cs-CZ" altLang="cs-CZ" dirty="0" smtClean="0"/>
              <a:t>Subjekty veřejné správy = pravomoc</a:t>
            </a:r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2889609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Tutoriál 19. 03. 2021, JUDr. Michal Márton, PhD.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7180" y="692696"/>
            <a:ext cx="835292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 smtClean="0"/>
              <a:t>Vykonavatelé veřejné správy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stát</a:t>
            </a:r>
            <a:r>
              <a:rPr lang="cs-CZ" dirty="0"/>
              <a:t>, a ty </a:t>
            </a:r>
            <a:r>
              <a:rPr lang="cs-CZ" b="1" dirty="0"/>
              <a:t>právnické osoby</a:t>
            </a:r>
            <a:r>
              <a:rPr lang="cs-CZ" dirty="0"/>
              <a:t> nebo </a:t>
            </a:r>
            <a:r>
              <a:rPr lang="cs-CZ" b="1" dirty="0"/>
              <a:t>fyzické osoby</a:t>
            </a:r>
            <a:r>
              <a:rPr lang="cs-CZ" dirty="0"/>
              <a:t>, o nichž to stanoví Ústava nebo </a:t>
            </a:r>
            <a:r>
              <a:rPr lang="cs-CZ" dirty="0" smtClean="0"/>
              <a:t>zákon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Stát</a:t>
            </a:r>
          </a:p>
          <a:p>
            <a:pPr algn="just"/>
            <a:r>
              <a:rPr lang="cs-CZ" dirty="0" smtClean="0"/>
              <a:t>je </a:t>
            </a:r>
            <a:r>
              <a:rPr lang="cs-CZ" dirty="0"/>
              <a:t>právnickou osobou veřejného práva (veřejnoprávní korporací) a nejdůležitějším subjektem veřejné správy. Vyplývá to z toho, že </a:t>
            </a:r>
            <a:r>
              <a:rPr lang="cs-CZ" b="1" i="1" dirty="0"/>
              <a:t>veřejná správa tvoří součást moci výkonné, která se původně přičítá státu a jejíž rozsah a vykonavatele spolu s jejich působností stanoví zákony státu</a:t>
            </a:r>
            <a:endParaRPr lang="cs-CZ" dirty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Pokud jde o stát = jeho moc je vykonávána prostřednictvím ministerstev, jiných orgánů státní správy (pokud by byl žalován např. v rámci odpovědnosti za škodu, je žalovaným např. </a:t>
            </a:r>
            <a:r>
              <a:rPr lang="cs-CZ" b="1" i="1" dirty="0" smtClean="0"/>
              <a:t>Česká republika – Ministerstvo dopravy</a:t>
            </a:r>
            <a:r>
              <a:rPr lang="cs-CZ" dirty="0" smtClean="0"/>
              <a:t>), jinak ale ve správně právních vtazích s účastníkem vystupuje </a:t>
            </a:r>
            <a:r>
              <a:rPr lang="cs-CZ" b="1" dirty="0" smtClean="0"/>
              <a:t>Ministerstvo dopravy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veřejnoprávní korporace</a:t>
            </a:r>
          </a:p>
          <a:p>
            <a:pPr algn="just"/>
            <a:r>
              <a:rPr lang="cs-CZ" dirty="0" smtClean="0"/>
              <a:t>moc státu je jejím prostřednictvím vykonávána v tzv. přenesené působnosti (obce a kraje, jakož i profesní komory jsou především orgány samosprávy, ale státní správa je na ně přenesena), jako vykonavatel vystupuje </a:t>
            </a:r>
            <a:r>
              <a:rPr lang="cs-CZ" b="1" dirty="0" smtClean="0"/>
              <a:t>obecní úřad, krajský úřad</a:t>
            </a:r>
          </a:p>
        </p:txBody>
      </p:sp>
    </p:spTree>
    <p:extLst>
      <p:ext uri="{BB962C8B-B14F-4D97-AF65-F5344CB8AC3E}">
        <p14:creationId xmlns:p14="http://schemas.microsoft.com/office/powerpoint/2010/main" val="53613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Tutoriál 19. 03. 2021, JUDr. Michal Márton, PhD.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SUBJEKTY VEŘEJNÉ SPRÁVY JAKO SUBJEKTY SPRÁVNÍHO </a:t>
            </a:r>
            <a:r>
              <a:rPr lang="cs-CZ" sz="2400" b="1" dirty="0" smtClean="0"/>
              <a:t>PRÁVA</a:t>
            </a:r>
          </a:p>
          <a:p>
            <a:pPr algn="just"/>
            <a:endParaRPr lang="cs-CZ" b="1" dirty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Správní orgán se zřizuje zákonem, kde je vymezena jeho pravomoc a působnost (čl. 79 odst. 1 Ústavy)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Pravomoc správního orgánu</a:t>
            </a:r>
            <a:r>
              <a:rPr lang="cs-CZ" dirty="0" smtClean="0"/>
              <a:t> = souhrn oprávnění, jimiž je správní orgán vybaven, a právních povinností, jež jsou správnímu orgánu uloženy, tj. suma práv a povinností, které správní orgán pro potřeby plnění úkolů a řešení otázek má a jimiž disponuje, tzn. jde o souhrn právních prostředků, které má správní orgán k realizaci své působnosti.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Působnost správního orgánu </a:t>
            </a:r>
            <a:r>
              <a:rPr lang="cs-CZ" dirty="0" smtClean="0"/>
              <a:t>= předmět, obsah a rozsah jeho činnosti, tj. okruh otázek, které daný správní orgán projednává, rozhoduje a realizuje, a za jejichž řešení odpovídá.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Správní orgány uskutečňují svoji pravomoc ve smyslu jim právně stanovené působnosti na určitém území a v určitém věcně vymezitelném okruhu otázek. Proto se u správních orgánů rozlišuje jejich </a:t>
            </a:r>
            <a:r>
              <a:rPr lang="cs-CZ" b="1" dirty="0" smtClean="0"/>
              <a:t>působnost územní</a:t>
            </a:r>
            <a:r>
              <a:rPr lang="cs-CZ" dirty="0" smtClean="0"/>
              <a:t>, daná hranicemi území, na němž je správní orgán oprávněn a současně povinen realizovat svoji pravomoc, a </a:t>
            </a:r>
            <a:r>
              <a:rPr lang="cs-CZ" b="1" dirty="0" smtClean="0"/>
              <a:t>působnost věcná</a:t>
            </a:r>
            <a:r>
              <a:rPr lang="cs-CZ" dirty="0" smtClean="0"/>
              <a:t>, daná okruhem věcného zaměření příslušných otázek, v jehož rámci správní orgán vykonává svou pravomoc.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898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Tutoriál 19. 03. 2021, JUDr. Michal Márton, PhD.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SUBJEKTY VEŘEJNÉ SPRÁVY JAKO SUBJEKTY SPRÁVNÍHO PRÁVA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Čl. 79 odst. 1 Ústavy ČR</a:t>
            </a:r>
            <a:r>
              <a:rPr lang="cs-CZ" dirty="0"/>
              <a:t>: </a:t>
            </a:r>
            <a:r>
              <a:rPr lang="cs-CZ" b="1" i="1" dirty="0"/>
              <a:t>Ministerstva a jiné správní úřady lze zřídit a jejich působnost stanovit pouze zákonem</a:t>
            </a:r>
            <a:r>
              <a:rPr lang="cs-CZ" b="1" i="1" dirty="0" smtClean="0"/>
              <a:t>.</a:t>
            </a:r>
          </a:p>
          <a:p>
            <a:pPr algn="just"/>
            <a:endParaRPr lang="cs-CZ" sz="1000" b="1" i="1" dirty="0"/>
          </a:p>
          <a:p>
            <a:pPr algn="just"/>
            <a:r>
              <a:rPr lang="cs-CZ" dirty="0" smtClean="0"/>
              <a:t>Správní orgány mají nutně vždy svůj </a:t>
            </a:r>
            <a:r>
              <a:rPr lang="cs-CZ" b="1" dirty="0" smtClean="0"/>
              <a:t>osobní (personální) základ </a:t>
            </a:r>
            <a:r>
              <a:rPr lang="cs-CZ" dirty="0" smtClean="0"/>
              <a:t>– tzn. že jménem správního orgánu jednají a vystupují jeho představitelé, jimiž jsou v případě správních úřadů tzv. </a:t>
            </a:r>
            <a:r>
              <a:rPr lang="cs-CZ" b="1" dirty="0" smtClean="0"/>
              <a:t>úřední osoby</a:t>
            </a:r>
            <a:r>
              <a:rPr lang="cs-CZ" dirty="0" smtClean="0"/>
              <a:t>. </a:t>
            </a:r>
          </a:p>
          <a:p>
            <a:pPr algn="just"/>
            <a:endParaRPr lang="cs-CZ" dirty="0"/>
          </a:p>
          <a:p>
            <a:pPr algn="just"/>
            <a:r>
              <a:rPr lang="cs-CZ" altLang="cs-CZ" b="1" dirty="0"/>
              <a:t>Veřejnoprávní korporace</a:t>
            </a:r>
            <a:r>
              <a:rPr lang="cs-CZ" altLang="cs-CZ" dirty="0"/>
              <a:t> = společenství osob, spojených společnými cíli při realizaci veřejných zájmů, jež je státem aprobováno a jemuž je přiznána příslušná právní subjektivita. Subjektivita veřejnoprávních korporací zahrnuje </a:t>
            </a:r>
            <a:r>
              <a:rPr lang="cs-CZ" altLang="cs-CZ" b="1" dirty="0"/>
              <a:t>subjektivitu ve sféře soukromého práva</a:t>
            </a:r>
            <a:r>
              <a:rPr lang="cs-CZ" altLang="cs-CZ" dirty="0"/>
              <a:t> (způsobilost vystupovat v soukromoprávních vztazích) i </a:t>
            </a:r>
            <a:r>
              <a:rPr lang="cs-CZ" altLang="cs-CZ" b="1" dirty="0"/>
              <a:t>subjektivitu ve sféře veřejného práva </a:t>
            </a:r>
            <a:r>
              <a:rPr lang="cs-CZ" altLang="cs-CZ" dirty="0"/>
              <a:t>(pravomoc a působnost</a:t>
            </a:r>
            <a:r>
              <a:rPr lang="cs-CZ" altLang="cs-CZ" dirty="0" smtClean="0"/>
              <a:t>).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b="1" dirty="0" smtClean="0"/>
              <a:t>Veřejný ústav</a:t>
            </a:r>
          </a:p>
          <a:p>
            <a:pPr algn="just"/>
            <a:endParaRPr lang="cs-CZ" altLang="cs-CZ" b="1" dirty="0"/>
          </a:p>
          <a:p>
            <a:pPr algn="just"/>
            <a:r>
              <a:rPr lang="cs-CZ" altLang="cs-CZ" dirty="0" smtClean="0"/>
              <a:t>= souhrn věcných a osobních prostředků,  nimiž disponuje subjekt veřejné správy za účelem trvalé služby zvláštnímu veřejnému účelu, např. domov pro seniory zřízený obcí, vykonavatelem pak bude např. ředitel</a:t>
            </a:r>
          </a:p>
          <a:p>
            <a:pPr algn="just"/>
            <a:endParaRPr lang="cs-CZ" alt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1926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Tutoriál 19. 03. 2021, JUDr. Michal Márton, PhD.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332656"/>
            <a:ext cx="842493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SUBJEKTY VEŘEJNÉ SPRÁVY JAKO SUBJEKTY SPRÁVNÍHO PRÁVA</a:t>
            </a:r>
          </a:p>
          <a:p>
            <a:endParaRPr lang="cs-CZ" altLang="cs-CZ" dirty="0" smtClean="0"/>
          </a:p>
          <a:p>
            <a:pPr algn="just"/>
            <a:endParaRPr lang="cs-CZ" altLang="cs-CZ" dirty="0"/>
          </a:p>
          <a:p>
            <a:pPr algn="just"/>
            <a:r>
              <a:rPr lang="cs-CZ" altLang="cs-CZ" b="1" dirty="0" smtClean="0"/>
              <a:t>Veřejný podnik</a:t>
            </a:r>
          </a:p>
          <a:p>
            <a:pPr algn="just"/>
            <a:endParaRPr lang="cs-CZ" altLang="cs-CZ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s</a:t>
            </a:r>
            <a:r>
              <a:rPr lang="cs-CZ" altLang="cs-CZ" dirty="0" smtClean="0"/>
              <a:t>oukromý podnik plnící část úkolů veřejné správy (STK)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 smtClean="0"/>
              <a:t>výkon výsostného práva soukromou osobou (myslivecká stráž)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algn="just"/>
            <a:r>
              <a:rPr lang="cs-CZ" altLang="cs-CZ" b="1" dirty="0" smtClean="0"/>
              <a:t>Fyzické a právnické osoby soukromého práva</a:t>
            </a:r>
          </a:p>
          <a:p>
            <a:pPr algn="just"/>
            <a:endParaRPr lang="cs-CZ" altLang="cs-CZ" b="1" dirty="0"/>
          </a:p>
          <a:p>
            <a:pPr algn="just"/>
            <a:r>
              <a:rPr lang="cs-CZ" altLang="cs-CZ" dirty="0" smtClean="0"/>
              <a:t>Státem založená nadační společnost, nadační fond…</a:t>
            </a:r>
          </a:p>
          <a:p>
            <a:pPr algn="just"/>
            <a:r>
              <a:rPr lang="cs-CZ" altLang="cs-CZ" dirty="0" smtClean="0"/>
              <a:t>Lékař při rozhodování o pracovní neschopnosti</a:t>
            </a:r>
          </a:p>
          <a:p>
            <a:pPr algn="just"/>
            <a:endParaRPr lang="cs-CZ" altLang="cs-CZ" dirty="0"/>
          </a:p>
          <a:p>
            <a:pPr algn="just"/>
            <a:endParaRPr lang="cs-CZ" altLang="cs-CZ" dirty="0" smtClean="0"/>
          </a:p>
          <a:p>
            <a:pPr algn="just"/>
            <a:endParaRPr lang="cs-CZ" altLang="cs-CZ" b="1" dirty="0" smtClean="0"/>
          </a:p>
          <a:p>
            <a:pPr algn="just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9810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Tutoriál 19. 03. 2021, JUDr. Michal Márton, PhD.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88640"/>
            <a:ext cx="864096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FYZICKÉ OSOBY JAKO SUBJEKTY SPRÁVNÍHO PRÁVA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Fyzické osoby </a:t>
            </a:r>
            <a:r>
              <a:rPr lang="cs-CZ" dirty="0" smtClean="0"/>
              <a:t>patří k té skupině subjektů správního práva, vůči kterým směřuje výkon veřejné správy. Jejich postavení ve správněprávních vztazích je ve vztahu ke konkrétnímu subjektu veřejné správy podřazené (nerovné).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Subjektivita fyzické osoby</a:t>
            </a:r>
            <a:r>
              <a:rPr lang="cs-CZ" dirty="0" smtClean="0"/>
              <a:t> = způsobilost být nositelem práv </a:t>
            </a:r>
            <a:r>
              <a:rPr lang="cs-CZ" smtClean="0"/>
              <a:t>a povinností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 obecné poloze je </a:t>
            </a:r>
            <a:r>
              <a:rPr lang="cs-CZ" b="1" dirty="0" smtClean="0"/>
              <a:t>právní subjektivita fyzické osoby</a:t>
            </a:r>
            <a:r>
              <a:rPr lang="cs-CZ" dirty="0" smtClean="0"/>
              <a:t> jednotná pro celý právní řád. Fyzická osoba je obecně způsobilá být nositelem práv a povinností, jestliže jsou pro to splněny příslušné podmínky. Právní subjektivita v obecné poloze vzniká narozením, trvá po celý život a zaniká smrtí.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Fyzická osoba jako subjekt správního práva má řadu </a:t>
            </a:r>
            <a:r>
              <a:rPr lang="cs-CZ" b="1" dirty="0" smtClean="0"/>
              <a:t>práv a povinností již od narození </a:t>
            </a:r>
            <a:r>
              <a:rPr lang="cs-CZ" dirty="0" smtClean="0"/>
              <a:t>– např. právo na lékařskou péči, právo a současně povinnost mít vlastní jméno apod. V případě některých konkrétních práv a povinností vyžadují normy správního práva k jejich vzniku vedle narození ještě některé </a:t>
            </a:r>
            <a:r>
              <a:rPr lang="cs-CZ" b="1" dirty="0" smtClean="0"/>
              <a:t>další právní skutečnosti </a:t>
            </a:r>
            <a:r>
              <a:rPr lang="cs-CZ" dirty="0" smtClean="0"/>
              <a:t>– např. dosažení určitého věku, dosažení určitého vzdělání, české státní občanství apod.</a:t>
            </a:r>
          </a:p>
        </p:txBody>
      </p:sp>
    </p:spTree>
    <p:extLst>
      <p:ext uri="{BB962C8B-B14F-4D97-AF65-F5344CB8AC3E}">
        <p14:creationId xmlns:p14="http://schemas.microsoft.com/office/powerpoint/2010/main" val="218305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1949</Words>
  <Application>Microsoft Office PowerPoint</Application>
  <PresentationFormat>Předvádění na obrazovce (4:3)</PresentationFormat>
  <Paragraphs>159</Paragraphs>
  <Slides>14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SUBJEKTY SPRÁVNÍHO PRÁVA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SUBJEKTY SPRÁVNÍHO PRÁVA</dc:title>
  <dc:creator>Michal Márton</dc:creator>
  <cp:lastModifiedBy>Michal Márton</cp:lastModifiedBy>
  <cp:revision>1</cp:revision>
  <dcterms:created xsi:type="dcterms:W3CDTF">2022-02-20T18:20:23Z</dcterms:created>
  <dcterms:modified xsi:type="dcterms:W3CDTF">2022-02-20T18:20:42Z</dcterms:modified>
</cp:coreProperties>
</file>