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2" r:id="rId3"/>
    <p:sldId id="281" r:id="rId4"/>
    <p:sldId id="257" r:id="rId5"/>
    <p:sldId id="269" r:id="rId6"/>
    <p:sldId id="283" r:id="rId7"/>
    <p:sldId id="284" r:id="rId8"/>
    <p:sldId id="270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68" r:id="rId17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84768" autoAdjust="0"/>
  </p:normalViewPr>
  <p:slideViewPr>
    <p:cSldViewPr>
      <p:cViewPr varScale="1">
        <p:scale>
          <a:sx n="71" d="100"/>
          <a:sy n="71" d="100"/>
        </p:scale>
        <p:origin x="164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55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490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71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5433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050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036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1621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639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96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u="none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747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977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0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095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7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422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45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350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>
                <a:solidFill>
                  <a:schemeClr val="tx1"/>
                </a:solidFill>
              </a:rPr>
              <a:t>Úvod do makroekonomie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859216" cy="590465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Veličina, pomocí které jsme schopni určit </a:t>
            </a:r>
            <a:r>
              <a:rPr lang="cs-CZ" dirty="0" smtClean="0"/>
              <a:t>…………………………. dané </a:t>
            </a:r>
            <a:r>
              <a:rPr lang="cs-CZ" dirty="0"/>
              <a:t>ekonomiky</a:t>
            </a:r>
          </a:p>
          <a:p>
            <a:pPr algn="just"/>
            <a:r>
              <a:rPr lang="cs-CZ" dirty="0"/>
              <a:t>Nejčastěji se setkáváme s hrubým domácím produktem </a:t>
            </a:r>
            <a:r>
              <a:rPr lang="cs-CZ" dirty="0" smtClean="0"/>
              <a:t>(……), </a:t>
            </a:r>
            <a:r>
              <a:rPr lang="cs-CZ" dirty="0"/>
              <a:t>ale některé jiné ekonomiky používají i hrubý </a:t>
            </a:r>
            <a:r>
              <a:rPr lang="cs-CZ" dirty="0" smtClean="0"/>
              <a:t>……………. </a:t>
            </a:r>
            <a:r>
              <a:rPr lang="cs-CZ" dirty="0"/>
              <a:t>produkt (HNP), oba vyjádřené v peněžních jednotkách</a:t>
            </a:r>
          </a:p>
          <a:p>
            <a:pPr>
              <a:spcAft>
                <a:spcPts val="600"/>
              </a:spcAft>
            </a:pPr>
            <a:r>
              <a:rPr lang="cs-CZ" b="1" i="1" u="sng" dirty="0"/>
              <a:t>Hrubý domácí produkt (HDP)</a:t>
            </a:r>
          </a:p>
          <a:p>
            <a:pPr marL="622300" indent="-2603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Veškerá finální produkce (zboží a služeb) vyrobená v </a:t>
            </a:r>
            <a:r>
              <a:rPr lang="cs-CZ" dirty="0" smtClean="0"/>
              <a:t>……………. </a:t>
            </a:r>
            <a:r>
              <a:rPr lang="cs-CZ" dirty="0"/>
              <a:t>zemi, za dané období (zpravidla 1 rok nebo čtvrtletí) a to výrobními faktory umístěnými v dané zemi bez ohledu na to, kdo výrobní faktory </a:t>
            </a:r>
            <a:r>
              <a:rPr lang="cs-CZ" dirty="0" smtClean="0"/>
              <a:t>………………………… </a:t>
            </a:r>
            <a:endParaRPr lang="cs-CZ" dirty="0"/>
          </a:p>
          <a:p>
            <a:pPr>
              <a:spcAft>
                <a:spcPts val="600"/>
              </a:spcAft>
            </a:pPr>
            <a:r>
              <a:rPr lang="cs-CZ" b="1" i="1" u="sng" dirty="0"/>
              <a:t>Hrubý národní produkt (HNP)</a:t>
            </a:r>
          </a:p>
          <a:p>
            <a:pPr marL="622300" indent="-2603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Veškerá finální produkce vyrobená za sledované období </a:t>
            </a:r>
            <a:r>
              <a:rPr lang="cs-CZ" dirty="0" smtClean="0"/>
              <a:t>……………….. </a:t>
            </a:r>
            <a:r>
              <a:rPr lang="cs-CZ" dirty="0"/>
              <a:t>ve světě, ovšem za pomoci výrobních faktorů ve </a:t>
            </a:r>
            <a:r>
              <a:rPr lang="cs-CZ" dirty="0" smtClean="0"/>
              <a:t>…………………………. </a:t>
            </a:r>
            <a:r>
              <a:rPr lang="cs-CZ" dirty="0"/>
              <a:t>rezidentů země, jejíž HNP měříme</a:t>
            </a:r>
          </a:p>
          <a:p>
            <a:pPr algn="just"/>
            <a:r>
              <a:rPr lang="cs-CZ" dirty="0"/>
              <a:t>Dále je třeba rozlišovat veličiny nominální a reálné</a:t>
            </a:r>
          </a:p>
          <a:p>
            <a:endParaRPr lang="cs-CZ" b="1" i="1" u="sng" dirty="0"/>
          </a:p>
        </p:txBody>
      </p:sp>
    </p:spTree>
    <p:extLst>
      <p:ext uri="{BB962C8B-B14F-4D97-AF65-F5344CB8AC3E}">
        <p14:creationId xmlns:p14="http://schemas.microsoft.com/office/powerpoint/2010/main" val="898224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496" y="188640"/>
            <a:ext cx="7467600" cy="652934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Zaměstnanost, nezaměstnanost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136904" cy="549322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dirty="0"/>
              <a:t>K tomu, aby ekonomika generovala produkt, je třeba výrobních faktorů (práce, kapitál, přírodní zdroje, technologie)</a:t>
            </a:r>
          </a:p>
          <a:p>
            <a:pPr>
              <a:spcAft>
                <a:spcPts val="600"/>
              </a:spcAft>
            </a:pPr>
            <a:r>
              <a:rPr lang="cs-CZ" b="1" i="1" u="sng" dirty="0"/>
              <a:t>Zaměstnanost</a:t>
            </a:r>
            <a:r>
              <a:rPr lang="cs-CZ" dirty="0"/>
              <a:t> nám zpravidla ukazuje, kolik obyvatel v produktivním věku je </a:t>
            </a:r>
            <a:r>
              <a:rPr lang="cs-CZ" dirty="0" smtClean="0"/>
              <a:t>………………………… </a:t>
            </a:r>
            <a:r>
              <a:rPr lang="cs-CZ" dirty="0"/>
              <a:t>do pracovního procesu</a:t>
            </a:r>
          </a:p>
          <a:p>
            <a:pPr algn="just"/>
            <a:r>
              <a:rPr lang="cs-CZ" b="1" i="1" u="sng" dirty="0"/>
              <a:t>Nezaměstnanost</a:t>
            </a:r>
            <a:r>
              <a:rPr lang="cs-CZ" dirty="0"/>
              <a:t> </a:t>
            </a:r>
          </a:p>
          <a:p>
            <a:pPr marL="712788" indent="-273050" algn="just">
              <a:buFont typeface="Wingdings" panose="05000000000000000000" pitchFamily="2" charset="2"/>
              <a:buChar char="Ø"/>
            </a:pPr>
            <a:r>
              <a:rPr lang="cs-CZ" dirty="0"/>
              <a:t>je stav v ekonomice, kdy část obyvatel v produktivním věku </a:t>
            </a:r>
            <a:r>
              <a:rPr lang="cs-CZ" dirty="0" smtClean="0"/>
              <a:t>…………………… </a:t>
            </a:r>
            <a:r>
              <a:rPr lang="cs-CZ" dirty="0"/>
              <a:t>(buď </a:t>
            </a:r>
            <a:r>
              <a:rPr lang="cs-CZ" b="1" u="sng" dirty="0"/>
              <a:t>dobrovolně</a:t>
            </a:r>
            <a:r>
              <a:rPr lang="cs-CZ" dirty="0"/>
              <a:t>, tj. z vlastního rozhodnutí nebo </a:t>
            </a:r>
            <a:r>
              <a:rPr lang="cs-CZ" b="1" u="sng" dirty="0"/>
              <a:t>nedobrovolně</a:t>
            </a:r>
            <a:r>
              <a:rPr lang="cs-CZ" dirty="0"/>
              <a:t> – práci </a:t>
            </a:r>
            <a:r>
              <a:rPr lang="cs-CZ" dirty="0" smtClean="0"/>
              <a:t>...................., ale nemůže najít uplatnění)</a:t>
            </a:r>
            <a:endParaRPr lang="cs-CZ" dirty="0"/>
          </a:p>
          <a:p>
            <a:pPr marL="712788" indent="-2730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Spolu s inflací je nezaměstnanost považována za  </a:t>
            </a:r>
            <a:r>
              <a:rPr lang="cs-CZ" dirty="0" smtClean="0"/>
              <a:t>…………………………, </a:t>
            </a:r>
            <a:r>
              <a:rPr lang="cs-CZ" dirty="0"/>
              <a:t>občany subjektivně vnímaný ekonomický problém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rgbClr val="FF0000"/>
                </a:solidFill>
              </a:rPr>
              <a:t>POZOR!!! </a:t>
            </a:r>
            <a:r>
              <a:rPr lang="cs-CZ" dirty="0"/>
              <a:t>Nemusí platit, že pokud nezaměstnanost klesá, zaměstnanost roste a naopak</a:t>
            </a:r>
          </a:p>
        </p:txBody>
      </p:sp>
    </p:spTree>
    <p:extLst>
      <p:ext uri="{BB962C8B-B14F-4D97-AF65-F5344CB8AC3E}">
        <p14:creationId xmlns:p14="http://schemas.microsoft.com/office/powerpoint/2010/main" val="4063159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652934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Cenová hladina a inflace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b="1" i="1" u="sng" dirty="0"/>
              <a:t>Cenová hladina</a:t>
            </a:r>
            <a:r>
              <a:rPr lang="cs-CZ" dirty="0"/>
              <a:t> představuje </a:t>
            </a:r>
            <a:r>
              <a:rPr lang="cs-CZ" dirty="0" smtClean="0"/>
              <a:t>....................... úroveň cen v ekonomice</a:t>
            </a:r>
            <a:endParaRPr lang="cs-CZ" dirty="0"/>
          </a:p>
          <a:p>
            <a:pPr>
              <a:spcAft>
                <a:spcPts val="600"/>
              </a:spcAft>
            </a:pPr>
            <a:r>
              <a:rPr lang="cs-CZ" dirty="0"/>
              <a:t>Na rozdíl od mikroekonomie, kdy byly analyzovány ceny na jednotlivých trzích, v makroekonomii se pohybujeme na trzích </a:t>
            </a:r>
            <a:r>
              <a:rPr lang="cs-CZ" dirty="0" smtClean="0"/>
              <a:t>……………….., </a:t>
            </a:r>
            <a:r>
              <a:rPr lang="cs-CZ" dirty="0"/>
              <a:t>kde sledujeme ceny všech výrobků a služeb v dané ekonomice, tedy cenovou hladinu</a:t>
            </a:r>
          </a:p>
          <a:p>
            <a:pPr>
              <a:spcAft>
                <a:spcPts val="600"/>
              </a:spcAft>
            </a:pPr>
            <a:r>
              <a:rPr lang="cs-CZ" dirty="0"/>
              <a:t>Trvalý </a:t>
            </a:r>
            <a:r>
              <a:rPr lang="cs-CZ" dirty="0" smtClean="0"/>
              <a:t>…………………. </a:t>
            </a:r>
            <a:r>
              <a:rPr lang="cs-CZ" dirty="0"/>
              <a:t>všeobecné cenové hladiny nazýváme </a:t>
            </a:r>
            <a:r>
              <a:rPr lang="cs-CZ" b="1" i="1" u="sng" dirty="0"/>
              <a:t>inflace</a:t>
            </a:r>
            <a:r>
              <a:rPr lang="cs-CZ" dirty="0"/>
              <a:t>, což je sice peněžní jev, ale její dopad na celou ekonomiku může být zásadní </a:t>
            </a:r>
          </a:p>
          <a:p>
            <a:pPr>
              <a:spcAft>
                <a:spcPts val="600"/>
              </a:spcAft>
            </a:pPr>
            <a:r>
              <a:rPr lang="cs-CZ" dirty="0"/>
              <a:t>Inflace se měří pomocí cenových indexů</a:t>
            </a:r>
          </a:p>
        </p:txBody>
      </p:sp>
    </p:spTree>
    <p:extLst>
      <p:ext uri="{BB962C8B-B14F-4D97-AF65-F5344CB8AC3E}">
        <p14:creationId xmlns:p14="http://schemas.microsoft.com/office/powerpoint/2010/main" val="286902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652934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Vnější ekonomická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03232" cy="549322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Vyjadřuje postavení dané ekonomiky ve </a:t>
            </a:r>
            <a:r>
              <a:rPr lang="cs-CZ" dirty="0" smtClean="0"/>
              <a:t>………….. </a:t>
            </a:r>
            <a:r>
              <a:rPr lang="cs-CZ" dirty="0"/>
              <a:t>ekonomice</a:t>
            </a:r>
          </a:p>
          <a:p>
            <a:pPr algn="just"/>
            <a:r>
              <a:rPr lang="cs-CZ" dirty="0"/>
              <a:t>Vzhledem k tomu, že drtivá většina ekonomik není </a:t>
            </a:r>
            <a:r>
              <a:rPr lang="cs-CZ" dirty="0" smtClean="0"/>
              <a:t>……………… </a:t>
            </a:r>
            <a:r>
              <a:rPr lang="cs-CZ" dirty="0"/>
              <a:t>a zapojuje se do mezinárodního obchodu, můžeme sledovat toky zboží, služeb, osob a kapitálu mezi nimi</a:t>
            </a:r>
          </a:p>
          <a:p>
            <a:pPr algn="just"/>
            <a:r>
              <a:rPr lang="cs-CZ" dirty="0"/>
              <a:t>Ke sledování těchto toků slouží </a:t>
            </a:r>
            <a:r>
              <a:rPr lang="cs-CZ" dirty="0" smtClean="0"/>
              <a:t>……………………….. </a:t>
            </a:r>
            <a:r>
              <a:rPr lang="cs-CZ" dirty="0"/>
              <a:t>bilance a její jednotlivé účty, na kterých je možno sledovat mezinárodní obchod s výrobky a službami a mezinárodní pohyb kapitálu do země a ze země</a:t>
            </a:r>
          </a:p>
          <a:p>
            <a:pPr algn="just"/>
            <a:r>
              <a:rPr lang="cs-CZ" dirty="0"/>
              <a:t>Důležitý  je pro danou ekonomiku nejen objem výměny, ale také </a:t>
            </a:r>
            <a:r>
              <a:rPr lang="cs-CZ" dirty="0" smtClean="0"/>
              <a:t>………………………….., </a:t>
            </a:r>
            <a:r>
              <a:rPr lang="cs-CZ" dirty="0"/>
              <a:t>kterým dané komodity proudí </a:t>
            </a:r>
          </a:p>
        </p:txBody>
      </p:sp>
    </p:spTree>
    <p:extLst>
      <p:ext uri="{BB962C8B-B14F-4D97-AF65-F5344CB8AC3E}">
        <p14:creationId xmlns:p14="http://schemas.microsoft.com/office/powerpoint/2010/main" val="2081222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Měření makroekonomických veličin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03232" cy="5493224"/>
          </a:xfrm>
        </p:spPr>
        <p:txBody>
          <a:bodyPr/>
          <a:lstStyle/>
          <a:p>
            <a:r>
              <a:rPr lang="cs-CZ" dirty="0"/>
              <a:t>Pro časové či prostorové srovnání nejen makroekonomických veličin používáme </a:t>
            </a:r>
            <a:r>
              <a:rPr lang="cs-CZ" b="1" i="1" u="sng" dirty="0" smtClean="0"/>
              <a:t>…………………….</a:t>
            </a:r>
            <a:endParaRPr lang="cs-CZ" b="1" i="1" u="sng" dirty="0"/>
          </a:p>
          <a:p>
            <a:pPr marL="720725" indent="-268288">
              <a:buFont typeface="Wingdings" panose="05000000000000000000" pitchFamily="2" charset="2"/>
              <a:buChar char="Ø"/>
            </a:pPr>
            <a:r>
              <a:rPr lang="cs-CZ" dirty="0"/>
              <a:t>Poměrové číslo (ukazatel) vyjádřené v </a:t>
            </a:r>
            <a:r>
              <a:rPr lang="cs-CZ" dirty="0" smtClean="0"/>
              <a:t>……………………</a:t>
            </a:r>
            <a:endParaRPr lang="cs-CZ" dirty="0"/>
          </a:p>
          <a:p>
            <a:pPr marL="720725" indent="-268288">
              <a:buFont typeface="Wingdings" panose="05000000000000000000" pitchFamily="2" charset="2"/>
              <a:buChar char="Ø"/>
            </a:pPr>
            <a:r>
              <a:rPr lang="cs-CZ" dirty="0"/>
              <a:t>Vypočítává se jako podíl daných veličin, kdy platí, že porovnávaný údaj je v čitateli a údaj, se kterým se porovnává (základ indexu) je ve jmenovateli</a:t>
            </a:r>
          </a:p>
          <a:p>
            <a:pPr marL="720725" indent="-268288">
              <a:buFont typeface="Wingdings" panose="05000000000000000000" pitchFamily="2" charset="2"/>
              <a:buChar char="Ø"/>
            </a:pPr>
            <a:r>
              <a:rPr lang="cs-CZ" i="1" u="sng" dirty="0" smtClean="0"/>
              <a:t>…………….. </a:t>
            </a:r>
            <a:r>
              <a:rPr lang="cs-CZ" i="1" u="sng" dirty="0"/>
              <a:t>srovn</a:t>
            </a:r>
            <a:r>
              <a:rPr lang="cs-CZ" u="sng" dirty="0"/>
              <a:t>áním </a:t>
            </a:r>
            <a:r>
              <a:rPr lang="cs-CZ" dirty="0"/>
              <a:t>se rozumí porovnávání dané veličiny minimálně ve </a:t>
            </a:r>
            <a:r>
              <a:rPr lang="cs-CZ" dirty="0" smtClean="0"/>
              <a:t>………… </a:t>
            </a:r>
            <a:r>
              <a:rPr lang="cs-CZ" dirty="0"/>
              <a:t>časových obdobích v jedné zemi (např. vývoj zahraničního obchodu v různých obdobích vůči základnímu roku)</a:t>
            </a:r>
          </a:p>
          <a:p>
            <a:pPr marL="720725" indent="-268288">
              <a:buFont typeface="Wingdings" panose="05000000000000000000" pitchFamily="2" charset="2"/>
              <a:buChar char="Ø"/>
            </a:pPr>
            <a:r>
              <a:rPr lang="cs-CZ" i="1" u="sng" dirty="0"/>
              <a:t>Prostorovým srovn</a:t>
            </a:r>
            <a:r>
              <a:rPr lang="cs-CZ" u="sng" dirty="0"/>
              <a:t>áním </a:t>
            </a:r>
            <a:r>
              <a:rPr lang="cs-CZ" dirty="0"/>
              <a:t>se rozumí porovnání vymezené veličiny minimálně ve </a:t>
            </a:r>
            <a:r>
              <a:rPr lang="cs-CZ" dirty="0" smtClean="0"/>
              <a:t>…………..    ……………….. za </a:t>
            </a:r>
            <a:r>
              <a:rPr lang="cs-CZ" dirty="0"/>
              <a:t>stejné časové období </a:t>
            </a:r>
          </a:p>
        </p:txBody>
      </p:sp>
    </p:spTree>
    <p:extLst>
      <p:ext uri="{BB962C8B-B14F-4D97-AF65-F5344CB8AC3E}">
        <p14:creationId xmlns:p14="http://schemas.microsoft.com/office/powerpoint/2010/main" val="2423763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467600" cy="580926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chemeClr val="tx1"/>
                </a:solidFill>
              </a:rPr>
              <a:t>Druhy indexů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625550"/>
            <a:ext cx="8280920" cy="62324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Podle druhu srovnávaných veličin členíme indexy na:</a:t>
            </a:r>
          </a:p>
          <a:p>
            <a:pPr marL="720725" indent="-365125">
              <a:buSzPct val="100000"/>
              <a:buAutoNum type="arabicPeriod"/>
            </a:pPr>
            <a:r>
              <a:rPr lang="cs-CZ" b="1" i="1" u="sng" dirty="0"/>
              <a:t>Jednoduchý index</a:t>
            </a:r>
            <a:r>
              <a:rPr lang="cs-CZ" dirty="0"/>
              <a:t>, který vyjadřuje procentní změnu pouze jedné veličiny</a:t>
            </a:r>
          </a:p>
          <a:p>
            <a:pPr marL="720725" indent="-365125">
              <a:buSzPct val="100000"/>
              <a:buAutoNum type="arabicPeriod"/>
            </a:pPr>
            <a:r>
              <a:rPr lang="cs-CZ" b="1" i="1" u="sng" dirty="0"/>
              <a:t>Složený index</a:t>
            </a:r>
            <a:r>
              <a:rPr lang="cs-CZ" dirty="0"/>
              <a:t>, který vyjadřuje procentní změnu dvou a více veličin</a:t>
            </a:r>
          </a:p>
          <a:p>
            <a:pPr marL="1258888" indent="-366713">
              <a:buFont typeface="Wingdings" panose="05000000000000000000" pitchFamily="2" charset="2"/>
              <a:buChar char="Ø"/>
            </a:pPr>
            <a:r>
              <a:rPr lang="cs-CZ" i="1" u="sng" dirty="0" smtClean="0"/>
              <a:t>………………..</a:t>
            </a:r>
            <a:r>
              <a:rPr lang="cs-CZ" dirty="0" smtClean="0"/>
              <a:t> </a:t>
            </a:r>
            <a:r>
              <a:rPr lang="cs-CZ" dirty="0"/>
              <a:t>– váha všech složek v indexu je stejná</a:t>
            </a:r>
          </a:p>
          <a:p>
            <a:pPr marL="1258888" indent="-366713">
              <a:buFont typeface="Wingdings" panose="05000000000000000000" pitchFamily="2" charset="2"/>
              <a:buChar char="Ø"/>
            </a:pPr>
            <a:r>
              <a:rPr lang="cs-CZ" i="1" u="sng" dirty="0" smtClean="0"/>
              <a:t>………………..</a:t>
            </a:r>
            <a:r>
              <a:rPr lang="cs-CZ" dirty="0" smtClean="0"/>
              <a:t> </a:t>
            </a:r>
            <a:r>
              <a:rPr lang="cs-CZ" dirty="0"/>
              <a:t>– váha každé složky v indexu je jiná (např. dle důležitosti, viz např. spotřební koš)</a:t>
            </a:r>
          </a:p>
          <a:p>
            <a:r>
              <a:rPr lang="cs-CZ" dirty="0"/>
              <a:t>Podle volby základního období členíme indexy na:</a:t>
            </a:r>
          </a:p>
          <a:p>
            <a:pPr marL="720725" indent="-365125">
              <a:buSzPct val="100000"/>
              <a:buFont typeface="Wingdings"/>
              <a:buAutoNum type="arabicPeriod"/>
            </a:pPr>
            <a:r>
              <a:rPr lang="cs-CZ" b="1" i="1" u="sng" dirty="0"/>
              <a:t>Bazický index </a:t>
            </a:r>
          </a:p>
          <a:p>
            <a:pPr marL="1258888" indent="-366713">
              <a:buFont typeface="Wingdings" panose="05000000000000000000" pitchFamily="2" charset="2"/>
              <a:buChar char="Ø"/>
            </a:pPr>
            <a:r>
              <a:rPr lang="cs-CZ" dirty="0"/>
              <a:t>pro celou řadu ukazatelů je jeden z nich zvolen jako </a:t>
            </a:r>
            <a:r>
              <a:rPr lang="cs-CZ" dirty="0" smtClean="0"/>
              <a:t>………….., </a:t>
            </a:r>
            <a:r>
              <a:rPr lang="cs-CZ" dirty="0"/>
              <a:t>a ten je pro všechny indexy stejný</a:t>
            </a:r>
          </a:p>
          <a:p>
            <a:pPr marL="1258888" indent="-366713">
              <a:buFont typeface="Wingdings" panose="05000000000000000000" pitchFamily="2" charset="2"/>
              <a:buChar char="Ø"/>
            </a:pPr>
            <a:r>
              <a:rPr lang="cs-CZ" dirty="0"/>
              <a:t>Jako základ se volí první nebo přibližně prostřední člen řady (pod čáru, tzn. Ve jmenovateli je stále stejný údaj základního roku a čitatel se bude měnit</a:t>
            </a:r>
          </a:p>
          <a:p>
            <a:pPr marL="812800" indent="-457200">
              <a:buSzPct val="100000"/>
              <a:buFont typeface="+mj-lt"/>
              <a:buAutoNum type="arabicPeriod" startAt="2"/>
            </a:pPr>
            <a:r>
              <a:rPr lang="cs-CZ" b="1" i="1" u="sng" dirty="0"/>
              <a:t>Řetězový index </a:t>
            </a:r>
          </a:p>
          <a:p>
            <a:pPr marL="1258888" indent="-366713">
              <a:buFont typeface="Wingdings" panose="05000000000000000000" pitchFamily="2" charset="2"/>
              <a:buChar char="Ø"/>
            </a:pPr>
            <a:r>
              <a:rPr lang="cs-CZ" dirty="0"/>
              <a:t>pro každý řetězový index je </a:t>
            </a:r>
            <a:r>
              <a:rPr lang="cs-CZ"/>
              <a:t>údaj </a:t>
            </a:r>
            <a:r>
              <a:rPr lang="cs-CZ" smtClean="0"/>
              <a:t>………………………… </a:t>
            </a:r>
            <a:r>
              <a:rPr lang="cs-CZ" dirty="0"/>
              <a:t>údajem základním a pro každý další index se mění základní (jmenovatel) i porovnávaný údaj (čitatel) </a:t>
            </a:r>
          </a:p>
          <a:p>
            <a:pPr marL="1258888" indent="-36671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387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r>
              <a:rPr lang="cs-CZ" sz="5400" dirty="0"/>
              <a:t>Děkuji za pozornost a přeji hezký den</a:t>
            </a:r>
            <a:br>
              <a:rPr lang="cs-CZ" sz="5400" dirty="0"/>
            </a:br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Proč teorie?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i="1" dirty="0"/>
              <a:t>„Bez teorie mohou ekonomové na svět pouze tupě zírat, zatímco s pomocí teorie se mohou pokusit o jeho pochopení.“</a:t>
            </a:r>
          </a:p>
          <a:p>
            <a:pPr marL="0" indent="0" algn="r">
              <a:buNone/>
            </a:pPr>
            <a:endParaRPr lang="cs-CZ" sz="3200" i="1" dirty="0"/>
          </a:p>
          <a:p>
            <a:pPr marL="0" indent="0" algn="r">
              <a:buNone/>
            </a:pPr>
            <a:r>
              <a:rPr lang="cs-CZ" sz="3200" i="1" dirty="0"/>
              <a:t>(W. </a:t>
            </a:r>
            <a:r>
              <a:rPr lang="cs-CZ" sz="3200" i="1" dirty="0" err="1"/>
              <a:t>Baumol</a:t>
            </a:r>
            <a:r>
              <a:rPr lang="cs-CZ" sz="3200" i="1" dirty="0"/>
              <a:t> a </a:t>
            </a:r>
            <a:r>
              <a:rPr lang="cs-CZ" sz="3200" i="1" dirty="0" err="1"/>
              <a:t>A</a:t>
            </a:r>
            <a:r>
              <a:rPr lang="cs-CZ" sz="3200" i="1" dirty="0"/>
              <a:t>. </a:t>
            </a:r>
            <a:r>
              <a:rPr lang="cs-CZ" sz="3200" i="1" dirty="0" err="1"/>
              <a:t>Blinder</a:t>
            </a:r>
            <a:r>
              <a:rPr lang="cs-CZ" sz="3200" i="1" dirty="0"/>
              <a:t>, 1988)</a:t>
            </a:r>
          </a:p>
        </p:txBody>
      </p:sp>
    </p:spTree>
    <p:extLst>
      <p:ext uri="{BB962C8B-B14F-4D97-AF65-F5344CB8AC3E}">
        <p14:creationId xmlns:p14="http://schemas.microsoft.com/office/powerpoint/2010/main" val="148994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827584" y="548680"/>
            <a:ext cx="7467600" cy="48736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i="1" dirty="0"/>
          </a:p>
          <a:p>
            <a:pPr marL="0" indent="0">
              <a:buNone/>
            </a:pPr>
            <a:r>
              <a:rPr lang="cs-CZ" sz="3600" i="1" dirty="0"/>
              <a:t>„Studenti, kteří pochopí základní makroekonomické identity, např. že      Y = C + I + G+ NX, vědí více než většina politiků a žurnalistů.“</a:t>
            </a:r>
          </a:p>
          <a:p>
            <a:pPr marL="0" indent="0">
              <a:buNone/>
            </a:pPr>
            <a:endParaRPr lang="cs-CZ" sz="3600" i="1" dirty="0"/>
          </a:p>
          <a:p>
            <a:pPr marL="0" indent="0" algn="r">
              <a:buNone/>
            </a:pPr>
            <a:r>
              <a:rPr lang="cs-CZ" sz="3200" i="1" dirty="0"/>
              <a:t>(J. </a:t>
            </a:r>
            <a:r>
              <a:rPr lang="cs-CZ" sz="3200" i="1" dirty="0" err="1"/>
              <a:t>Tobin</a:t>
            </a:r>
            <a:r>
              <a:rPr lang="cs-CZ" sz="3200" i="1" dirty="0"/>
              <a:t>, 1990)</a:t>
            </a:r>
          </a:p>
        </p:txBody>
      </p:sp>
    </p:spTree>
    <p:extLst>
      <p:ext uri="{BB962C8B-B14F-4D97-AF65-F5344CB8AC3E}">
        <p14:creationId xmlns:p14="http://schemas.microsoft.com/office/powerpoint/2010/main" val="2819515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Ekonomie jako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/>
              <a:t>Mikroekonomie</a:t>
            </a:r>
          </a:p>
          <a:p>
            <a:pPr marL="7191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zabývá se chováním ……………………………………… na dílčím trhu, tedy trhu určitého statku nebo trhu určitého výrobního faktoru</a:t>
            </a:r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/>
              <a:t>Makroekonomie</a:t>
            </a:r>
          </a:p>
          <a:p>
            <a:pPr marL="7191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zabývá chováním ekonomiky …………………………, zkoumá souhrnné, agregátní ekonomické jevy a vzájemné vztahy mezi nimi, souhrnné ekonomické veličiny jako jsou nezaměstnanost, inflaci, národní ………………, vztah k zahraničí</a:t>
            </a:r>
          </a:p>
          <a:p>
            <a:pPr marL="358775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147248" cy="850106"/>
          </a:xfrm>
        </p:spPr>
        <p:txBody>
          <a:bodyPr>
            <a:normAutofit fontScale="90000"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Rozpor v přístupu k makroekonomii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715200" cy="5733256"/>
          </a:xfrm>
        </p:spPr>
        <p:txBody>
          <a:bodyPr>
            <a:normAutofit fontScale="77500" lnSpcReduction="2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Klasický (…………………………….) </a:t>
            </a:r>
            <a:r>
              <a:rPr lang="cs-CZ" sz="2800" b="1" dirty="0">
                <a:solidFill>
                  <a:srgbClr val="FF0000"/>
                </a:solidFill>
              </a:rPr>
              <a:t>X</a:t>
            </a:r>
            <a:r>
              <a:rPr lang="cs-CZ" sz="2800" dirty="0"/>
              <a:t> Keynesiánský přístup</a:t>
            </a:r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/>
              <a:t>Klasický přístup (2. pol. 18. stol.)</a:t>
            </a:r>
            <a:r>
              <a:rPr lang="cs-CZ" sz="2800" b="1" i="1" dirty="0"/>
              <a:t> </a:t>
            </a:r>
            <a:r>
              <a:rPr lang="cs-CZ" sz="2800" dirty="0"/>
              <a:t>je založen na 2 předpokladech:</a:t>
            </a:r>
          </a:p>
          <a:p>
            <a:pPr marL="514350" indent="-514350">
              <a:buClr>
                <a:schemeClr val="tx2"/>
              </a:buClr>
              <a:buSzPct val="100000"/>
              <a:buAutoNum type="arabicPeriod"/>
            </a:pPr>
            <a:r>
              <a:rPr lang="cs-CZ" sz="2800" dirty="0"/>
              <a:t>lidé sledují svůj ekonomický zájem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AutoNum type="arabicPeriod"/>
            </a:pPr>
            <a:r>
              <a:rPr lang="cs-CZ" sz="2800" b="1" i="1" dirty="0"/>
              <a:t>Ceny (………….., úrok) jsou pružné </a:t>
            </a:r>
            <a:r>
              <a:rPr lang="cs-CZ" sz="2800" dirty="0"/>
              <a:t>a svým pohybem zajišťují neustálou obnovu rovnováhy na trzích</a:t>
            </a:r>
          </a:p>
          <a:p>
            <a:pPr marL="719138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Neviditelná ruka trhu</a:t>
            </a:r>
          </a:p>
          <a:p>
            <a:pPr marL="0" indent="0">
              <a:buClr>
                <a:schemeClr val="tx2"/>
              </a:buClr>
              <a:buSzPct val="100000"/>
              <a:buNone/>
            </a:pPr>
            <a:r>
              <a:rPr lang="cs-CZ" sz="2800" b="1" i="1" u="sng" dirty="0"/>
              <a:t>Neoklasická ekonomie (cca od roku 1870)</a:t>
            </a:r>
          </a:p>
          <a:p>
            <a:pPr marL="719138" indent="-360363" algn="just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Navazuje na ……….………………………., ale pracuje s tzv. marginalistickou teorií (mezní užitečnost a mezní efektivita)</a:t>
            </a:r>
          </a:p>
          <a:p>
            <a:pPr marL="7191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Klade důraz na ……………………………… ekonomiky, nabídkovou stranu ekonomiky a omezení vládních intervencí</a:t>
            </a:r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 err="1"/>
              <a:t>Keynesiánci</a:t>
            </a:r>
            <a:endParaRPr lang="cs-CZ" sz="2800" b="1" i="1" u="sng" dirty="0"/>
          </a:p>
          <a:p>
            <a:pPr marL="719138" indent="-360363" algn="just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Reagují na velkou hospodářskou krizi ve …….. letech 20. stol.</a:t>
            </a:r>
          </a:p>
          <a:p>
            <a:pPr marL="719138" indent="-360363" algn="just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„Neviditelná ruka“ selhala, </a:t>
            </a:r>
            <a:r>
              <a:rPr lang="cs-CZ" sz="2800" b="1" i="1" dirty="0"/>
              <a:t>mzdy a ceny ……………</a:t>
            </a:r>
            <a:r>
              <a:rPr lang="cs-CZ" sz="2800" dirty="0"/>
              <a:t> pružné, trh ztrácí samoregulační schopnost, a proto </a:t>
            </a:r>
            <a:r>
              <a:rPr lang="cs-CZ" sz="2800" b="1" i="1" dirty="0"/>
              <a:t>je třeba vládních …………………………..</a:t>
            </a:r>
          </a:p>
          <a:p>
            <a:pPr marL="7191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58775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6921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68952" cy="778098"/>
          </a:xfrm>
        </p:spPr>
        <p:txBody>
          <a:bodyPr>
            <a:noAutofit/>
          </a:bodyPr>
          <a:lstStyle/>
          <a:p>
            <a:r>
              <a:rPr lang="cs-CZ" sz="3400" b="1" u="sng" dirty="0">
                <a:solidFill>
                  <a:schemeClr val="tx1"/>
                </a:solidFill>
              </a:rPr>
              <a:t>Ekonomický koloběh – mikroekonomický přístup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 rotWithShape="1">
          <a:blip r:embed="rId3"/>
          <a:srcRect t="10145"/>
          <a:stretch/>
        </p:blipFill>
        <p:spPr>
          <a:xfrm>
            <a:off x="395536" y="1340768"/>
            <a:ext cx="820891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66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652934"/>
          </a:xfrm>
        </p:spPr>
        <p:txBody>
          <a:bodyPr>
            <a:normAutofit fontScale="90000"/>
          </a:bodyPr>
          <a:lstStyle/>
          <a:p>
            <a:r>
              <a:rPr lang="cs-CZ" sz="3400" b="1" u="sng" dirty="0">
                <a:solidFill>
                  <a:schemeClr val="tx1"/>
                </a:solidFill>
              </a:rPr>
              <a:t>Ekonomický koloběh – makroekonomický přístup</a:t>
            </a:r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86051924"/>
              </p:ext>
            </p:extLst>
          </p:nvPr>
        </p:nvGraphicFramePr>
        <p:xfrm>
          <a:off x="611560" y="980728"/>
          <a:ext cx="7776864" cy="532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obrázek" r:id="rId4" imgW="5581650" imgH="4343400" progId="Word.Picture.8">
                  <p:embed/>
                </p:oleObj>
              </mc:Choice>
              <mc:Fallback>
                <p:oleObj name="obrázek" r:id="rId4" imgW="5581650" imgH="43434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980728"/>
                        <a:ext cx="7776864" cy="5328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Makroekonomické souvislosti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75240" cy="5205192"/>
          </a:xfrm>
        </p:spPr>
        <p:txBody>
          <a:bodyPr>
            <a:normAutofit lnSpcReduction="1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Vývoj ekonomiky a jeho sledování zajímá domácnosti, firmy, stát a koneckonců i zahraničí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FF0000"/>
                </a:solidFill>
              </a:rPr>
              <a:t>PROČ?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/>
              <a:t>…………………….</a:t>
            </a:r>
            <a:r>
              <a:rPr lang="cs-CZ" sz="2800" dirty="0"/>
              <a:t> – mzdy, důchody, investice do infrastruktury, jistota zaměstnání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/>
              <a:t>………..</a:t>
            </a:r>
            <a:r>
              <a:rPr lang="cs-CZ" sz="2800" dirty="0"/>
              <a:t>  - kolik investovat, mzdy, kolik vyrábět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/>
              <a:t>…………….</a:t>
            </a:r>
            <a:r>
              <a:rPr lang="cs-CZ" sz="2800" dirty="0"/>
              <a:t> – kurz měny (CB), daně, rozpočet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/>
              <a:t>…………….</a:t>
            </a:r>
            <a:r>
              <a:rPr lang="cs-CZ" sz="2800" dirty="0"/>
              <a:t> – chtějí znovuzvolení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/>
              <a:t>…………….</a:t>
            </a:r>
            <a:r>
              <a:rPr lang="cs-CZ" sz="2800" dirty="0"/>
              <a:t> – EU, investice, zahraniční obchod, půjčky</a:t>
            </a:r>
          </a:p>
        </p:txBody>
      </p:sp>
    </p:spTree>
    <p:extLst>
      <p:ext uri="{BB962C8B-B14F-4D97-AF65-F5344CB8AC3E}">
        <p14:creationId xmlns:p14="http://schemas.microsoft.com/office/powerpoint/2010/main" val="2663767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724942"/>
          </a:xfrm>
        </p:spPr>
        <p:txBody>
          <a:bodyPr>
            <a:no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Základní makroekonomické veličiny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r>
              <a:rPr lang="cs-CZ" dirty="0"/>
              <a:t>Mezi základní makroekonomické veličiny řadíme:</a:t>
            </a:r>
          </a:p>
          <a:p>
            <a:pPr marL="803275" indent="-35083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i="1" dirty="0"/>
              <a:t>Produkt</a:t>
            </a:r>
          </a:p>
          <a:p>
            <a:pPr marL="803275" indent="-35083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i="1" dirty="0"/>
              <a:t>…………………………….., nezaměstnanost</a:t>
            </a:r>
          </a:p>
          <a:p>
            <a:pPr marL="803275" indent="-35083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i="1" dirty="0"/>
              <a:t>Cenovou ……………….. a její změny (inflaci)</a:t>
            </a:r>
          </a:p>
          <a:p>
            <a:pPr marL="803275" indent="-35083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i="1" dirty="0"/>
              <a:t>Vnější ekonomickou pozici prezentovanou ……………… bilancí</a:t>
            </a:r>
          </a:p>
          <a:p>
            <a:r>
              <a:rPr lang="cs-CZ" dirty="0"/>
              <a:t> tyto veličiny a jejich změny podávají základní informace o stavu a vývoji ………………………..</a:t>
            </a:r>
          </a:p>
          <a:p>
            <a:r>
              <a:rPr lang="cs-CZ" dirty="0"/>
              <a:t>Všechny tyto veličiny můžeme měřit v daném časovém okamžiku, k určitému datu (…………….) a nebo za jednotku času, např. za jeden kalendářní rok (………………)</a:t>
            </a:r>
          </a:p>
          <a:p>
            <a:r>
              <a:rPr lang="cs-CZ" dirty="0"/>
              <a:t>K jejich „usměrnění“ pak slouží ………………………… politika</a:t>
            </a:r>
          </a:p>
        </p:txBody>
      </p:sp>
    </p:spTree>
    <p:extLst>
      <p:ext uri="{BB962C8B-B14F-4D97-AF65-F5344CB8AC3E}">
        <p14:creationId xmlns:p14="http://schemas.microsoft.com/office/powerpoint/2010/main" val="2548937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723</TotalTime>
  <Words>1046</Words>
  <Application>Microsoft Office PowerPoint</Application>
  <PresentationFormat>Předvádění na obrazovce (4:3)</PresentationFormat>
  <Paragraphs>108</Paragraphs>
  <Slides>16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Wingdings 2</vt:lpstr>
      <vt:lpstr>Arkýř</vt:lpstr>
      <vt:lpstr>obrázek</vt:lpstr>
      <vt:lpstr>Úvod do makroekonomie</vt:lpstr>
      <vt:lpstr>Proč teorie? </vt:lpstr>
      <vt:lpstr>Prezentace aplikace PowerPoint</vt:lpstr>
      <vt:lpstr>Ekonomie jako věda</vt:lpstr>
      <vt:lpstr>Rozpor v přístupu k makroekonomii</vt:lpstr>
      <vt:lpstr>Ekonomický koloběh – mikroekonomický přístup</vt:lpstr>
      <vt:lpstr>Ekonomický koloběh – makroekonomický přístup</vt:lpstr>
      <vt:lpstr>Makroekonomické souvislosti</vt:lpstr>
      <vt:lpstr>Základní makroekonomické veličiny</vt:lpstr>
      <vt:lpstr>Produkt</vt:lpstr>
      <vt:lpstr>Zaměstnanost, nezaměstnanost</vt:lpstr>
      <vt:lpstr>Cenová hladina a inflace</vt:lpstr>
      <vt:lpstr>Vnější ekonomická pozice</vt:lpstr>
      <vt:lpstr>Měření makroekonomických veličin</vt:lpstr>
      <vt:lpstr>Druhy indexů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133</cp:revision>
  <dcterms:created xsi:type="dcterms:W3CDTF">2015-02-19T14:22:13Z</dcterms:created>
  <dcterms:modified xsi:type="dcterms:W3CDTF">2022-02-22T09:49:33Z</dcterms:modified>
</cp:coreProperties>
</file>