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2" r:id="rId3"/>
    <p:sldId id="269" r:id="rId4"/>
    <p:sldId id="270" r:id="rId5"/>
    <p:sldId id="273" r:id="rId6"/>
    <p:sldId id="275" r:id="rId7"/>
    <p:sldId id="274" r:id="rId8"/>
    <p:sldId id="276" r:id="rId9"/>
    <p:sldId id="278" r:id="rId10"/>
    <p:sldId id="280" r:id="rId11"/>
    <p:sldId id="279" r:id="rId12"/>
    <p:sldId id="281" r:id="rId13"/>
    <p:sldId id="284" r:id="rId14"/>
    <p:sldId id="283" r:id="rId15"/>
    <p:sldId id="282" r:id="rId16"/>
    <p:sldId id="285" r:id="rId17"/>
    <p:sldId id="286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68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4768" autoAdjust="0"/>
  </p:normalViewPr>
  <p:slideViewPr>
    <p:cSldViewPr>
      <p:cViewPr varScale="1">
        <p:scale>
          <a:sx n="71" d="100"/>
          <a:sy n="71" d="100"/>
        </p:scale>
        <p:origin x="16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2496" y="-4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2A98-CB2F-44F4-AF25-2156C3275E64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15D28-ACCA-46CC-8747-1CED280115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10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1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4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950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3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59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21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09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04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9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77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4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04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0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91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402A5-CF29-4560-8312-1343C2C28A1C}" type="datetimeFigureOut">
              <a:rPr lang="cs-CZ" smtClean="0"/>
              <a:pPr/>
              <a:t>22.02.2022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20486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solidFill>
                  <a:schemeClr val="tx1"/>
                </a:solidFill>
              </a:rPr>
              <a:t>Hospodářský výkon země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tx1"/>
                </a:solidFill>
              </a:rPr>
              <a:t>Výdajový metoda na příkladu ČR</a:t>
            </a:r>
          </a:p>
        </p:txBody>
      </p:sp>
      <p:pic>
        <p:nvPicPr>
          <p:cNvPr id="4" name="Picture 2" descr="http://img.ihned.cz/attachment.php/60/51472060/fbD1sk3xt0vnFMTuNo7COzqV2lrpWPKi/EK46_16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8208912" cy="44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HDP – důchodová metoda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80920" cy="54932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b="1" i="1" dirty="0" smtClean="0"/>
              <a:t>podstata</a:t>
            </a:r>
            <a:r>
              <a:rPr lang="cs-CZ" sz="2800" dirty="0" smtClean="0"/>
              <a:t> – vychází z </a:t>
            </a:r>
            <a:r>
              <a:rPr lang="cs-CZ" sz="2800" dirty="0" smtClean="0"/>
              <a:t>……………. </a:t>
            </a:r>
            <a:r>
              <a:rPr lang="cs-CZ" sz="2800" dirty="0" smtClean="0"/>
              <a:t>(příjmů), které plynou ekonomických subjektům z </a:t>
            </a:r>
            <a:r>
              <a:rPr lang="cs-CZ" sz="2800" dirty="0" smtClean="0"/>
              <a:t>………………. </a:t>
            </a:r>
            <a:r>
              <a:rPr lang="cs-CZ" sz="2800" dirty="0" smtClean="0"/>
              <a:t>výrobních faktorů a které byly použity na tvorbu HDP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HDP = w + i + z + n + s + a + TN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w </a:t>
            </a:r>
            <a:r>
              <a:rPr lang="cs-CZ" sz="2800" dirty="0"/>
              <a:t>= </a:t>
            </a:r>
            <a:r>
              <a:rPr lang="cs-CZ" sz="2800" dirty="0" smtClean="0"/>
              <a:t>mzdy a </a:t>
            </a:r>
            <a:r>
              <a:rPr lang="cs-CZ" sz="2800" dirty="0" smtClean="0"/>
              <a:t>…………….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i </a:t>
            </a:r>
            <a:r>
              <a:rPr lang="cs-CZ" sz="2800" dirty="0"/>
              <a:t>= </a:t>
            </a:r>
            <a:r>
              <a:rPr lang="cs-CZ" sz="2800" dirty="0" smtClean="0"/>
              <a:t>čisté úroky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z </a:t>
            </a:r>
            <a:r>
              <a:rPr lang="cs-CZ" sz="2800" dirty="0"/>
              <a:t>= </a:t>
            </a:r>
            <a:r>
              <a:rPr lang="cs-CZ" sz="2800" dirty="0" smtClean="0"/>
              <a:t>……………. </a:t>
            </a:r>
            <a:r>
              <a:rPr lang="cs-CZ" sz="2800" dirty="0" smtClean="0"/>
              <a:t>firem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/>
              <a:t>n</a:t>
            </a:r>
            <a:r>
              <a:rPr lang="cs-CZ" sz="2800" dirty="0" smtClean="0"/>
              <a:t> </a:t>
            </a:r>
            <a:r>
              <a:rPr lang="cs-CZ" sz="2800" dirty="0"/>
              <a:t>= </a:t>
            </a:r>
            <a:r>
              <a:rPr lang="cs-CZ" sz="2800" dirty="0" smtClean="0"/>
              <a:t>renty z vlastnictví nemovitosti a půdy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s = příjmy ze </a:t>
            </a:r>
            <a:r>
              <a:rPr lang="cs-CZ" sz="2800" dirty="0" err="1" smtClean="0"/>
              <a:t>samozaměstnání</a:t>
            </a:r>
            <a:endParaRPr lang="cs-CZ" sz="2800" dirty="0" smtClean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a = </a:t>
            </a:r>
            <a:r>
              <a:rPr lang="cs-CZ" sz="2800" dirty="0" smtClean="0"/>
              <a:t>………………….. </a:t>
            </a:r>
            <a:r>
              <a:rPr lang="cs-CZ" sz="2800" dirty="0" smtClean="0"/>
              <a:t>(amortizace)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TN = nepřímé daně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488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HDP – produkční </a:t>
            </a:r>
            <a:r>
              <a:rPr lang="cs-CZ" sz="4000" b="1" u="sng" dirty="0" smtClean="0">
                <a:solidFill>
                  <a:schemeClr val="tx1"/>
                </a:solidFill>
              </a:rPr>
              <a:t>(……………….) </a:t>
            </a:r>
            <a:r>
              <a:rPr lang="cs-CZ" sz="4000" b="1" u="sng" dirty="0" smtClean="0">
                <a:solidFill>
                  <a:schemeClr val="tx1"/>
                </a:solidFill>
              </a:rPr>
              <a:t>metoda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280920" cy="50611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b="1" i="1" dirty="0" smtClean="0"/>
              <a:t>podstata</a:t>
            </a:r>
            <a:r>
              <a:rPr lang="cs-CZ" sz="2800" dirty="0" smtClean="0"/>
              <a:t> – spočívá v jednoduchém </a:t>
            </a:r>
            <a:r>
              <a:rPr lang="cs-CZ" sz="2800" dirty="0" smtClean="0"/>
              <a:t>………….. </a:t>
            </a:r>
            <a:r>
              <a:rPr lang="cs-CZ" sz="2800" dirty="0" smtClean="0"/>
              <a:t>produkce jednotlivých výrobců a poskytovatelů služeb, při dodržení určitých podmínek: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Zboží musí být vyrobeno v </a:t>
            </a:r>
            <a:r>
              <a:rPr lang="cs-CZ" sz="2800" dirty="0" smtClean="0"/>
              <a:t>……………………. </a:t>
            </a:r>
            <a:r>
              <a:rPr lang="cs-CZ" sz="2800" dirty="0" smtClean="0"/>
              <a:t>období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Zboží musí být prodáno na </a:t>
            </a:r>
            <a:r>
              <a:rPr lang="cs-CZ" sz="2800" dirty="0" smtClean="0"/>
              <a:t>…………….. </a:t>
            </a:r>
            <a:r>
              <a:rPr lang="cs-CZ" sz="2800" dirty="0" smtClean="0"/>
              <a:t>a oceněno tržními cenami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Zboží </a:t>
            </a:r>
            <a:r>
              <a:rPr lang="cs-CZ" sz="2800" dirty="0" smtClean="0"/>
              <a:t>……………….. </a:t>
            </a:r>
            <a:r>
              <a:rPr lang="cs-CZ" sz="2800" dirty="0" smtClean="0"/>
              <a:t>být v běžném období znovu prodáno (meziprodukt) – sčítají se hodnoty, které přidali zpracováním jednotliví výrobci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999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Výhody a nevýhody HDP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24936" cy="587727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b="1" i="1" dirty="0" smtClean="0"/>
              <a:t>…………….</a:t>
            </a:r>
            <a:r>
              <a:rPr lang="cs-CZ" sz="2800" dirty="0" smtClean="0"/>
              <a:t> </a:t>
            </a:r>
            <a:r>
              <a:rPr lang="cs-CZ" sz="2800" dirty="0" smtClean="0"/>
              <a:t>– lze ho relativně jednoduše zjistit a spočítat, kdy potřebné údaje nám poskytne </a:t>
            </a:r>
            <a:r>
              <a:rPr lang="cs-CZ" sz="2800" dirty="0" smtClean="0"/>
              <a:t>……………… </a:t>
            </a:r>
            <a:r>
              <a:rPr lang="cs-CZ" sz="2800" dirty="0" smtClean="0"/>
              <a:t>národních účtů</a:t>
            </a:r>
          </a:p>
          <a:p>
            <a:pPr>
              <a:spcAft>
                <a:spcPts val="600"/>
              </a:spcAft>
            </a:pPr>
            <a:r>
              <a:rPr lang="cs-CZ" sz="2800" b="1" i="1" dirty="0" smtClean="0"/>
              <a:t>Nevýhoda</a:t>
            </a:r>
            <a:r>
              <a:rPr lang="cs-CZ" sz="2800" dirty="0" smtClean="0"/>
              <a:t> – </a:t>
            </a:r>
            <a:r>
              <a:rPr lang="cs-CZ" sz="2800" dirty="0" smtClean="0"/>
              <a:t>………………………… v </a:t>
            </a:r>
            <a:r>
              <a:rPr lang="cs-CZ" sz="2800" dirty="0" smtClean="0"/>
              <a:t>sobě některé činnosti a stavy, které v ekonomice reálně existují: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Výrobky a služby vyprodukované </a:t>
            </a:r>
            <a:r>
              <a:rPr lang="cs-CZ" sz="2800" dirty="0" smtClean="0"/>
              <a:t>…………………….. </a:t>
            </a:r>
            <a:r>
              <a:rPr lang="cs-CZ" sz="2800" dirty="0" smtClean="0"/>
              <a:t>ekonomikou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Výrobky a služby, které vyrobíme a poskytneme sami </a:t>
            </a:r>
            <a:r>
              <a:rPr lang="cs-CZ" sz="2800" dirty="0" smtClean="0"/>
              <a:t>……………….. </a:t>
            </a:r>
            <a:r>
              <a:rPr lang="cs-CZ" sz="2800" dirty="0" smtClean="0"/>
              <a:t>(práce v domácnosti)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………………. </a:t>
            </a:r>
            <a:r>
              <a:rPr lang="cs-CZ" sz="2800" dirty="0" smtClean="0"/>
              <a:t>a společenská užitečnost výrobků a služeb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Hodnotu volného </a:t>
            </a:r>
            <a:r>
              <a:rPr lang="cs-CZ" sz="2800" dirty="0" smtClean="0"/>
              <a:t>…………………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Nezahrnuje </a:t>
            </a:r>
            <a:r>
              <a:rPr lang="cs-CZ" sz="2800" dirty="0" smtClean="0"/>
              <a:t>……………… </a:t>
            </a:r>
            <a:r>
              <a:rPr lang="cs-CZ" sz="2800" dirty="0" smtClean="0"/>
              <a:t>na životním prostředí, které souvisí s výrobou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0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147248" cy="620688"/>
          </a:xfrm>
        </p:spPr>
        <p:txBody>
          <a:bodyPr>
            <a:normAutofit fontScale="90000"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Alternativní indikátory </a:t>
            </a:r>
            <a:r>
              <a:rPr lang="cs-CZ" sz="4000" b="1" u="sng" dirty="0" err="1" smtClean="0">
                <a:solidFill>
                  <a:schemeClr val="tx1"/>
                </a:solidFill>
              </a:rPr>
              <a:t>ek</a:t>
            </a:r>
            <a:r>
              <a:rPr lang="cs-CZ" sz="4000" b="1" u="sng" dirty="0" smtClean="0">
                <a:solidFill>
                  <a:schemeClr val="tx1"/>
                </a:solidFill>
              </a:rPr>
              <a:t>. aktivity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568952" cy="612068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3100" dirty="0" smtClean="0"/>
              <a:t>snaží se eliminovat slabé stránky dosud využívaných agregátů (HDP)</a:t>
            </a:r>
          </a:p>
          <a:p>
            <a:pPr>
              <a:spcAft>
                <a:spcPts val="600"/>
              </a:spcAft>
            </a:pPr>
            <a:r>
              <a:rPr lang="cs-CZ" sz="3100" b="1" u="sng" dirty="0" smtClean="0"/>
              <a:t>NEW</a:t>
            </a:r>
            <a:r>
              <a:rPr lang="cs-CZ" sz="3100" dirty="0" smtClean="0"/>
              <a:t> – čisté ekonomické bohatství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100" dirty="0"/>
              <a:t>K HDP přičteme všechny pozitivní aktivity a odečteme ty záporné</a:t>
            </a:r>
          </a:p>
          <a:p>
            <a:pPr>
              <a:spcAft>
                <a:spcPts val="600"/>
              </a:spcAft>
            </a:pPr>
            <a:r>
              <a:rPr lang="cs-CZ" sz="3100" b="1" u="sng" dirty="0" smtClean="0"/>
              <a:t>……………….. </a:t>
            </a:r>
            <a:r>
              <a:rPr lang="cs-CZ" sz="3100" b="1" u="sng" dirty="0" smtClean="0"/>
              <a:t>produkt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100" dirty="0"/>
              <a:t>Od HDP odečteme všechny škody na životním prostředí spojené s jeho výrobou</a:t>
            </a:r>
          </a:p>
          <a:p>
            <a:pPr>
              <a:spcAft>
                <a:spcPts val="600"/>
              </a:spcAft>
            </a:pPr>
            <a:r>
              <a:rPr lang="cs-CZ" sz="3100" b="1" u="sng" dirty="0"/>
              <a:t>Index </a:t>
            </a:r>
            <a:r>
              <a:rPr lang="cs-CZ" sz="3100" b="1" u="sng" dirty="0" smtClean="0"/>
              <a:t>………………… </a:t>
            </a:r>
            <a:r>
              <a:rPr lang="cs-CZ" sz="3100" b="1" u="sng" dirty="0"/>
              <a:t>rozvoje (HDI)</a:t>
            </a:r>
          </a:p>
          <a:p>
            <a:pPr marL="1076325" indent="-355600">
              <a:buFont typeface="Wingdings" panose="05000000000000000000" pitchFamily="2" charset="2"/>
              <a:buChar char="ü"/>
            </a:pPr>
            <a:r>
              <a:rPr lang="cs-CZ" sz="3100" dirty="0"/>
              <a:t>Měří, jak ekonomická výkonnost přispívá ke zdravému a dlouhému životu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100" dirty="0"/>
              <a:t>Dosahuje hodnot 0 - 1</a:t>
            </a:r>
          </a:p>
          <a:p>
            <a:pPr>
              <a:spcAft>
                <a:spcPts val="600"/>
              </a:spcAft>
            </a:pPr>
            <a:r>
              <a:rPr lang="cs-CZ" sz="3100" b="1" u="sng" dirty="0" smtClean="0"/>
              <a:t>Index lepšího života (BLI)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100" dirty="0"/>
              <a:t>Hodnotí kvalitu života v zemích </a:t>
            </a:r>
            <a:r>
              <a:rPr lang="cs-CZ" sz="3100" dirty="0" smtClean="0"/>
              <a:t>……………….</a:t>
            </a:r>
            <a:endParaRPr lang="cs-CZ" sz="3100" dirty="0"/>
          </a:p>
          <a:p>
            <a:pPr>
              <a:spcAft>
                <a:spcPts val="600"/>
              </a:spcAft>
            </a:pPr>
            <a:r>
              <a:rPr lang="cs-CZ" sz="3100" b="1" u="sng" dirty="0" smtClean="0"/>
              <a:t>Index chudoby</a:t>
            </a:r>
          </a:p>
        </p:txBody>
      </p:sp>
    </p:spTree>
    <p:extLst>
      <p:ext uri="{BB962C8B-B14F-4D97-AF65-F5344CB8AC3E}">
        <p14:creationId xmlns:p14="http://schemas.microsoft.com/office/powerpoint/2010/main" val="29954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Ekonomická síla x ekonomická úroveň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24936" cy="549322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b="1" i="1" dirty="0" smtClean="0"/>
              <a:t>Ekonomická </a:t>
            </a:r>
            <a:r>
              <a:rPr lang="cs-CZ" sz="2800" b="1" i="1" dirty="0" smtClean="0"/>
              <a:t>……………..</a:t>
            </a:r>
            <a:endParaRPr lang="cs-CZ" sz="2800" b="1" i="1" dirty="0" smtClean="0"/>
          </a:p>
          <a:p>
            <a:pPr marL="892175" indent="-268288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 smtClean="0"/>
              <a:t>Ve</a:t>
            </a:r>
            <a:r>
              <a:rPr lang="cs-CZ" sz="2800" dirty="0"/>
              <a:t>likost </a:t>
            </a:r>
            <a:r>
              <a:rPr lang="cs-CZ" sz="2800" dirty="0" smtClean="0"/>
              <a:t>HDP v </a:t>
            </a:r>
            <a:r>
              <a:rPr lang="cs-CZ" sz="2800" dirty="0" smtClean="0"/>
              <a:t>…………………… </a:t>
            </a:r>
            <a:r>
              <a:rPr lang="cs-CZ" sz="2800" dirty="0" smtClean="0"/>
              <a:t>vyjádření</a:t>
            </a:r>
          </a:p>
          <a:p>
            <a:pPr marL="892175" indent="-268288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 smtClean="0"/>
              <a:t>Není úplně přesný, neboť zahrnuje i produkci firem vlastněných zahraničními subjekty, které mají centrály v zahraničí, což sebou nese určité důsledky</a:t>
            </a:r>
            <a:endParaRPr lang="cs-CZ" sz="2800" dirty="0"/>
          </a:p>
          <a:p>
            <a:pPr>
              <a:spcAft>
                <a:spcPts val="600"/>
              </a:spcAft>
            </a:pPr>
            <a:r>
              <a:rPr lang="cs-CZ" sz="2800" b="1" i="1" dirty="0" smtClean="0"/>
              <a:t>Ekonomická </a:t>
            </a:r>
            <a:r>
              <a:rPr lang="cs-CZ" sz="2800" b="1" i="1" dirty="0" smtClean="0"/>
              <a:t>……………….</a:t>
            </a:r>
            <a:endParaRPr lang="cs-CZ" sz="2800" dirty="0" smtClean="0"/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K vyjádření používáme </a:t>
            </a:r>
            <a:r>
              <a:rPr lang="cs-CZ" sz="2800" dirty="0" smtClean="0"/>
              <a:t>………………… </a:t>
            </a:r>
            <a:r>
              <a:rPr lang="cs-CZ" sz="2800" dirty="0" smtClean="0"/>
              <a:t>ukazatel – HDP na </a:t>
            </a:r>
            <a:r>
              <a:rPr lang="cs-CZ" sz="2800" dirty="0" smtClean="0"/>
              <a:t>…………………….</a:t>
            </a:r>
            <a:endParaRPr lang="cs-CZ" sz="2800" dirty="0" smtClean="0"/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Slouží také k vyjádření </a:t>
            </a:r>
            <a:r>
              <a:rPr lang="cs-CZ" sz="2800" dirty="0" smtClean="0"/>
              <a:t>……………….. </a:t>
            </a:r>
            <a:r>
              <a:rPr lang="cs-CZ" sz="2800" dirty="0" smtClean="0"/>
              <a:t>úrovně obyvatel dané země</a:t>
            </a:r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Nemusí vypovídat o vnitřní </a:t>
            </a:r>
            <a:r>
              <a:rPr lang="cs-CZ" sz="2800" dirty="0" smtClean="0"/>
              <a:t>………………. </a:t>
            </a:r>
            <a:r>
              <a:rPr lang="cs-CZ" sz="2800" dirty="0" smtClean="0"/>
              <a:t>ekonomiky (stupeň vědeckotechnického rozvoje, apod.)</a:t>
            </a:r>
          </a:p>
          <a:p>
            <a:pPr marL="623887" indent="0">
              <a:lnSpc>
                <a:spcPct val="90000"/>
              </a:lnSpc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65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Ekonomický růst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7992888" cy="5493224"/>
          </a:xfrm>
        </p:spPr>
        <p:txBody>
          <a:bodyPr>
            <a:normAutofit lnSpcReduction="10000"/>
          </a:bodyPr>
          <a:lstStyle/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Změna </a:t>
            </a:r>
            <a:r>
              <a:rPr lang="cs-CZ" sz="3200" dirty="0" smtClean="0"/>
              <a:t>………….. </a:t>
            </a:r>
            <a:r>
              <a:rPr lang="cs-CZ" sz="3200" dirty="0" smtClean="0"/>
              <a:t>v čase 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b="1" i="1" u="sng" dirty="0" smtClean="0"/>
              <a:t>Krátkodobý ekonomický růst</a:t>
            </a:r>
          </a:p>
          <a:p>
            <a:pPr marL="892175" indent="-268288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200" dirty="0"/>
              <a:t>Je dosahován tehdy, pokud dochází ke </a:t>
            </a:r>
            <a:r>
              <a:rPr lang="cs-CZ" sz="3200" dirty="0" smtClean="0"/>
              <a:t>…………………. </a:t>
            </a:r>
            <a:r>
              <a:rPr lang="cs-CZ" sz="3200" dirty="0"/>
              <a:t>HDP v čase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b="1" i="1" u="sng" dirty="0" smtClean="0"/>
              <a:t>Dlouhodobý ekonomický růst</a:t>
            </a:r>
            <a:r>
              <a:rPr lang="cs-CZ" sz="3200" dirty="0" smtClean="0"/>
              <a:t> </a:t>
            </a:r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3200" dirty="0" smtClean="0"/>
              <a:t>Je definován jako dlouhodobý trend spojený obvykle s  víceméně plynulým zvyšováním produkčních </a:t>
            </a:r>
            <a:r>
              <a:rPr lang="cs-CZ" sz="3200" dirty="0" smtClean="0"/>
              <a:t>………………. ekonomiky</a:t>
            </a:r>
            <a:endParaRPr lang="cs-CZ" sz="3200" dirty="0" smtClean="0"/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3200" dirty="0" smtClean="0"/>
              <a:t>v této souvislosti hovoříme o </a:t>
            </a:r>
            <a:r>
              <a:rPr lang="cs-CZ" sz="3200" i="1" dirty="0" smtClean="0">
                <a:solidFill>
                  <a:srgbClr val="FF0000"/>
                </a:solidFill>
              </a:rPr>
              <a:t>………………………… </a:t>
            </a:r>
            <a:r>
              <a:rPr lang="cs-CZ" sz="3200" i="1" dirty="0" smtClean="0">
                <a:solidFill>
                  <a:srgbClr val="FF0000"/>
                </a:solidFill>
              </a:rPr>
              <a:t>produktu</a:t>
            </a:r>
          </a:p>
          <a:p>
            <a:pPr marL="623887" indent="0">
              <a:lnSpc>
                <a:spcPct val="90000"/>
              </a:lnSpc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867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……………….. </a:t>
            </a:r>
            <a:r>
              <a:rPr lang="cs-CZ" sz="4000" b="1" u="sng" dirty="0" smtClean="0">
                <a:solidFill>
                  <a:schemeClr val="tx1"/>
                </a:solidFill>
              </a:rPr>
              <a:t>ekonomického růstu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992888" cy="4989168"/>
          </a:xfrm>
        </p:spPr>
        <p:txBody>
          <a:bodyPr>
            <a:normAutofit/>
          </a:bodyPr>
          <a:lstStyle/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Lidské zdroje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………………. </a:t>
            </a:r>
            <a:r>
              <a:rPr lang="cs-CZ" sz="3200" dirty="0" smtClean="0"/>
              <a:t>zdroje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Kapitálové zdroje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Technologie a technický </a:t>
            </a:r>
            <a:r>
              <a:rPr lang="cs-CZ" sz="3200" dirty="0" smtClean="0"/>
              <a:t>…………………..</a:t>
            </a:r>
            <a:endParaRPr lang="cs-CZ" sz="3200" dirty="0" smtClean="0"/>
          </a:p>
          <a:p>
            <a:pPr marL="452438" indent="-452438">
              <a:spcAft>
                <a:spcPts val="600"/>
              </a:spcAft>
            </a:pPr>
            <a:endParaRPr lang="cs-CZ" sz="3200" dirty="0"/>
          </a:p>
          <a:p>
            <a:pPr marL="452438" indent="-452438">
              <a:spcAft>
                <a:spcPts val="600"/>
              </a:spcAft>
            </a:pPr>
            <a:r>
              <a:rPr lang="cs-CZ" sz="2800" dirty="0"/>
              <a:t>Je důležité nejen množství, ale také </a:t>
            </a:r>
            <a:r>
              <a:rPr lang="cs-CZ" sz="2800" dirty="0" smtClean="0"/>
              <a:t>………………… VF</a:t>
            </a:r>
            <a:endParaRPr lang="cs-CZ" sz="2800" dirty="0"/>
          </a:p>
          <a:p>
            <a:pPr marL="452438" indent="-452438">
              <a:spcAft>
                <a:spcPts val="600"/>
              </a:spcAft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11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typy ekonomického růstu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992888" cy="5277200"/>
          </a:xfrm>
        </p:spPr>
        <p:txBody>
          <a:bodyPr>
            <a:normAutofit/>
          </a:bodyPr>
          <a:lstStyle/>
          <a:p>
            <a:pPr marL="452438" indent="-452438">
              <a:spcAft>
                <a:spcPts val="600"/>
              </a:spcAft>
            </a:pPr>
            <a:r>
              <a:rPr lang="cs-CZ" sz="3200" b="1" i="1" u="sng" dirty="0" smtClean="0"/>
              <a:t>……………………….. </a:t>
            </a:r>
            <a:r>
              <a:rPr lang="cs-CZ" sz="3200" b="1" i="1" u="sng" dirty="0"/>
              <a:t>založený ekonomický růst</a:t>
            </a:r>
            <a:r>
              <a:rPr lang="cs-CZ" sz="3200" dirty="0"/>
              <a:t>, který je zpravidla </a:t>
            </a:r>
            <a:r>
              <a:rPr lang="cs-CZ" sz="3200" dirty="0" smtClean="0"/>
              <a:t>založen na tom, že do výrobního procesu se zapojuje </a:t>
            </a:r>
            <a:r>
              <a:rPr lang="cs-CZ" sz="3200" dirty="0" smtClean="0"/>
              <a:t>……………… </a:t>
            </a:r>
            <a:r>
              <a:rPr lang="cs-CZ" sz="3200" dirty="0" smtClean="0"/>
              <a:t>množství výrobních faktorů</a:t>
            </a:r>
            <a:endParaRPr lang="cs-CZ" sz="3200" dirty="0"/>
          </a:p>
          <a:p>
            <a:pPr marL="452438" indent="-452438">
              <a:spcAft>
                <a:spcPts val="600"/>
              </a:spcAft>
            </a:pPr>
            <a:r>
              <a:rPr lang="cs-CZ" sz="3200" b="1" i="1" u="sng" dirty="0" smtClean="0"/>
              <a:t>……………………….. </a:t>
            </a:r>
            <a:r>
              <a:rPr lang="cs-CZ" sz="3200" b="1" i="1" u="sng" dirty="0"/>
              <a:t>založený ekonomický růst</a:t>
            </a:r>
            <a:r>
              <a:rPr lang="cs-CZ" sz="3200" dirty="0"/>
              <a:t>, který je vyvolán vyšší kvalitou </a:t>
            </a:r>
            <a:r>
              <a:rPr lang="cs-CZ" sz="3200" dirty="0" smtClean="0"/>
              <a:t>vstupů a jejich </a:t>
            </a:r>
            <a:r>
              <a:rPr lang="cs-CZ" sz="3200" dirty="0" smtClean="0"/>
              <a:t>…………………………… </a:t>
            </a:r>
            <a:r>
              <a:rPr lang="cs-CZ" sz="3200" dirty="0" smtClean="0"/>
              <a:t>využitím </a:t>
            </a:r>
            <a:r>
              <a:rPr lang="cs-CZ" sz="3200" dirty="0"/>
              <a:t>(do výrobního procesu se může zapojit </a:t>
            </a:r>
            <a:r>
              <a:rPr lang="cs-CZ" sz="3200" dirty="0" smtClean="0"/>
              <a:t>menší </a:t>
            </a:r>
            <a:r>
              <a:rPr lang="cs-CZ" sz="3200" dirty="0"/>
              <a:t>množství pracovní </a:t>
            </a:r>
            <a:r>
              <a:rPr lang="cs-CZ" sz="3200" dirty="0" smtClean="0"/>
              <a:t>síly, ale více kvalifikované a produktivnější. 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647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Hospodářský cyklus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992888" cy="5277200"/>
          </a:xfrm>
        </p:spPr>
        <p:txBody>
          <a:bodyPr>
            <a:normAutofit fontScale="92500" lnSpcReduction="20000"/>
          </a:bodyPr>
          <a:lstStyle/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Jedná se o kolísání </a:t>
            </a:r>
            <a:r>
              <a:rPr lang="cs-CZ" sz="3200" dirty="0" smtClean="0"/>
              <a:t>……………………….. </a:t>
            </a:r>
            <a:r>
              <a:rPr lang="cs-CZ" sz="3200" dirty="0" smtClean="0"/>
              <a:t>(reálného) produktu okolo potenciálního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Většinou se jedná o sled </a:t>
            </a:r>
            <a:r>
              <a:rPr lang="cs-CZ" sz="3200" dirty="0" smtClean="0"/>
              <a:t>…………………………. </a:t>
            </a:r>
            <a:r>
              <a:rPr lang="cs-CZ" sz="3200" dirty="0" smtClean="0"/>
              <a:t>se opakujících fází vzestupu a poklesu nebo stagnace reálné ekonomické aktivity, která osciluje okolo </a:t>
            </a:r>
            <a:r>
              <a:rPr lang="cs-CZ" sz="3200" dirty="0" smtClean="0"/>
              <a:t>…………………………..</a:t>
            </a:r>
            <a:endParaRPr lang="cs-CZ" sz="3200" dirty="0" smtClean="0"/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Člení se na tyto fáze:</a:t>
            </a:r>
          </a:p>
          <a:p>
            <a:pPr marL="1612900" indent="-450850">
              <a:buFont typeface="Wingdings" panose="05000000000000000000" pitchFamily="2" charset="2"/>
              <a:buChar char="Ø"/>
            </a:pPr>
            <a:r>
              <a:rPr lang="cs-CZ" sz="3200" dirty="0" smtClean="0"/>
              <a:t>Expanze (konjunktura)</a:t>
            </a:r>
          </a:p>
          <a:p>
            <a:pPr marL="1612900" indent="-450850">
              <a:buFont typeface="Wingdings" panose="05000000000000000000" pitchFamily="2" charset="2"/>
              <a:buChar char="Ø"/>
            </a:pPr>
            <a:r>
              <a:rPr lang="cs-CZ" sz="3200" dirty="0" smtClean="0"/>
              <a:t>……………………..</a:t>
            </a:r>
            <a:endParaRPr lang="cs-CZ" sz="3200" dirty="0" smtClean="0"/>
          </a:p>
          <a:p>
            <a:pPr marL="1612900" indent="-450850">
              <a:buFont typeface="Wingdings" panose="05000000000000000000" pitchFamily="2" charset="2"/>
              <a:buChar char="Ø"/>
            </a:pPr>
            <a:r>
              <a:rPr lang="cs-CZ" sz="3200" dirty="0" smtClean="0"/>
              <a:t>Kontrakce </a:t>
            </a:r>
            <a:r>
              <a:rPr lang="cs-CZ" sz="3200" dirty="0" smtClean="0"/>
              <a:t>(…………………….)</a:t>
            </a:r>
            <a:endParaRPr lang="cs-CZ" sz="3200" dirty="0" smtClean="0"/>
          </a:p>
          <a:p>
            <a:pPr marL="1612900" indent="-450850">
              <a:buFont typeface="Wingdings" panose="05000000000000000000" pitchFamily="2" charset="2"/>
              <a:buChar char="Ø"/>
            </a:pPr>
            <a:r>
              <a:rPr lang="cs-CZ" sz="3200" dirty="0" smtClean="0"/>
              <a:t>Dno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Délka jednotlivých fází je </a:t>
            </a:r>
            <a:r>
              <a:rPr lang="cs-CZ" sz="3200" dirty="0" smtClean="0"/>
              <a:t>………………………..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21410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u="sng" dirty="0">
                <a:solidFill>
                  <a:schemeClr val="tx1"/>
                </a:solidFill>
              </a:rPr>
              <a:t>Měření výkonnosti ekonomiky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3148100" cy="4493096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07904" y="1600200"/>
            <a:ext cx="4536504" cy="506916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Který </a:t>
            </a:r>
            <a:r>
              <a:rPr lang="cs-CZ" dirty="0"/>
              <a:t>ze vzpěračů je </a:t>
            </a:r>
            <a:r>
              <a:rPr lang="cs-CZ" dirty="0" smtClean="0"/>
              <a:t>výkonnější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9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sz="3200" b="1" u="sng" dirty="0">
                <a:solidFill>
                  <a:schemeClr val="tx1"/>
                </a:solidFill>
              </a:rPr>
              <a:t>Hospodářský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Tlustší </a:t>
            </a:r>
            <a:r>
              <a:rPr lang="cs-CZ" dirty="0"/>
              <a:t>čára = potenciální produkt</a:t>
            </a:r>
          </a:p>
          <a:p>
            <a:r>
              <a:rPr lang="cs-CZ" dirty="0"/>
              <a:t>Tenčí čára = skutečný (reálný) produkt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683385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tx1"/>
                </a:solidFill>
              </a:rPr>
              <a:t>Externí faktory hospodářské cyklu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859216" cy="520519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……………………… </a:t>
            </a:r>
            <a:r>
              <a:rPr lang="cs-CZ" sz="2800" dirty="0"/>
              <a:t>informace ekonomických subjektů,</a:t>
            </a:r>
          </a:p>
          <a:p>
            <a:r>
              <a:rPr lang="cs-CZ" sz="2800" dirty="0"/>
              <a:t>nerovnoměrné tempo využívání nových vynálezů a objevů,</a:t>
            </a:r>
          </a:p>
          <a:p>
            <a:r>
              <a:rPr lang="cs-CZ" sz="2800" dirty="0"/>
              <a:t>změny cen základních surovin na </a:t>
            </a:r>
            <a:r>
              <a:rPr lang="cs-CZ" sz="2800" dirty="0" smtClean="0"/>
              <a:t>………………. </a:t>
            </a:r>
            <a:r>
              <a:rPr lang="cs-CZ" sz="2800" dirty="0"/>
              <a:t>trzích, </a:t>
            </a:r>
          </a:p>
          <a:p>
            <a:r>
              <a:rPr lang="cs-CZ" sz="2800" dirty="0" smtClean="0"/>
              <a:t>……………………….. </a:t>
            </a:r>
            <a:r>
              <a:rPr lang="cs-CZ" sz="2800" dirty="0"/>
              <a:t>krize, problémy na mezinárodních kapitálových trzích</a:t>
            </a:r>
          </a:p>
          <a:p>
            <a:r>
              <a:rPr lang="cs-CZ" sz="2800" dirty="0"/>
              <a:t>vládní </a:t>
            </a:r>
            <a:r>
              <a:rPr lang="cs-CZ" sz="2800" dirty="0" smtClean="0"/>
              <a:t>……………………. </a:t>
            </a:r>
            <a:r>
              <a:rPr lang="cs-CZ" sz="2800" dirty="0"/>
              <a:t>ekonomiky nástroji fiskální a monetární politiky</a:t>
            </a:r>
          </a:p>
          <a:p>
            <a:r>
              <a:rPr lang="cs-CZ" sz="2800" dirty="0"/>
              <a:t>změny vládní politiky (volební období)</a:t>
            </a:r>
          </a:p>
          <a:p>
            <a:r>
              <a:rPr lang="cs-CZ" sz="2800" dirty="0"/>
              <a:t>politické příčiny </a:t>
            </a:r>
            <a:r>
              <a:rPr lang="cs-CZ" sz="2800" dirty="0" smtClean="0"/>
              <a:t>(……………………, </a:t>
            </a:r>
            <a:r>
              <a:rPr lang="cs-CZ" sz="2800" dirty="0" smtClean="0"/>
              <a:t>revoluce)</a:t>
            </a:r>
          </a:p>
        </p:txBody>
      </p:sp>
    </p:spTree>
    <p:extLst>
      <p:ext uri="{BB962C8B-B14F-4D97-AF65-F5344CB8AC3E}">
        <p14:creationId xmlns:p14="http://schemas.microsoft.com/office/powerpoint/2010/main" val="2930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sz="3600" b="1" u="sng" dirty="0" smtClean="0">
                <a:solidFill>
                  <a:schemeClr val="tx1"/>
                </a:solidFill>
              </a:rPr>
              <a:t>interní </a:t>
            </a:r>
            <a:r>
              <a:rPr lang="cs-CZ" sz="3600" b="1" u="sng" dirty="0">
                <a:solidFill>
                  <a:schemeClr val="tx1"/>
                </a:solidFill>
              </a:rPr>
              <a:t>faktory hospodářské cyklu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21088"/>
          </a:xfrm>
        </p:spPr>
        <p:txBody>
          <a:bodyPr>
            <a:noAutofit/>
          </a:bodyPr>
          <a:lstStyle/>
          <a:p>
            <a:r>
              <a:rPr lang="cs-CZ" sz="2800" dirty="0"/>
              <a:t>příčiny kolísání </a:t>
            </a:r>
            <a:r>
              <a:rPr lang="cs-CZ" sz="2800" dirty="0" smtClean="0"/>
              <a:t>…………………. </a:t>
            </a:r>
            <a:r>
              <a:rPr lang="cs-CZ" sz="2800" dirty="0"/>
              <a:t>nabídky a poptávky;</a:t>
            </a:r>
          </a:p>
          <a:p>
            <a:r>
              <a:rPr lang="cs-CZ" sz="2800" dirty="0"/>
              <a:t>snaha firem maximalizovat zisk </a:t>
            </a:r>
            <a:r>
              <a:rPr lang="cs-CZ" sz="2800" dirty="0" smtClean="0"/>
              <a:t>………………………. </a:t>
            </a:r>
            <a:r>
              <a:rPr lang="cs-CZ" sz="2800" dirty="0"/>
              <a:t>mzdových nákladů, což vede k tomu, že úspory mezd vyvolávají zaostávání poptávky za nabídkou;</a:t>
            </a:r>
          </a:p>
          <a:p>
            <a:r>
              <a:rPr lang="cs-CZ" sz="2800" dirty="0"/>
              <a:t>nestabilita </a:t>
            </a:r>
            <a:r>
              <a:rPr lang="cs-CZ" sz="2800" dirty="0" smtClean="0"/>
              <a:t>………………………………….. </a:t>
            </a:r>
            <a:r>
              <a:rPr lang="cs-CZ" sz="2800" dirty="0"/>
              <a:t>výdajů;</a:t>
            </a:r>
          </a:p>
          <a:p>
            <a:r>
              <a:rPr lang="cs-CZ" sz="2800" dirty="0"/>
              <a:t>bohatí nebo šetrní lidé získávají příliš velké příjmy v relaci k možným </a:t>
            </a:r>
            <a:r>
              <a:rPr lang="cs-CZ" sz="2800" dirty="0" smtClean="0"/>
              <a:t>…………………….. </a:t>
            </a:r>
            <a:r>
              <a:rPr lang="cs-CZ" sz="2800" dirty="0"/>
              <a:t>ve společnosti apod.</a:t>
            </a:r>
          </a:p>
        </p:txBody>
      </p:sp>
    </p:spTree>
    <p:extLst>
      <p:ext uri="{BB962C8B-B14F-4D97-AF65-F5344CB8AC3E}">
        <p14:creationId xmlns:p14="http://schemas.microsoft.com/office/powerpoint/2010/main" val="6233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tx1"/>
                </a:solidFill>
              </a:rPr>
              <a:t>Typy HC dle délky trvání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24936" cy="5616624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i="1" u="sng" dirty="0" err="1"/>
              <a:t>Kitchinovy</a:t>
            </a:r>
            <a:r>
              <a:rPr lang="cs-CZ" sz="2800" b="1" i="1" u="sng" dirty="0"/>
              <a:t> cykly </a:t>
            </a:r>
            <a:endParaRPr lang="cs-CZ" sz="2800" b="1" i="1" u="sng" dirty="0" smtClean="0"/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/>
              <a:t>krátkodobé, trvají </a:t>
            </a:r>
            <a:r>
              <a:rPr lang="cs-CZ" sz="3000" dirty="0" smtClean="0"/>
              <a:t>………………… </a:t>
            </a:r>
            <a:r>
              <a:rPr lang="cs-CZ" sz="3000" dirty="0" smtClean="0"/>
              <a:t>měsíců</a:t>
            </a: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 smtClean="0"/>
              <a:t>jsou </a:t>
            </a:r>
            <a:r>
              <a:rPr lang="cs-CZ" sz="3000" dirty="0"/>
              <a:t>způsobeny výkyvy v </a:t>
            </a:r>
            <a:r>
              <a:rPr lang="cs-CZ" sz="3000" dirty="0" smtClean="0"/>
              <a:t>zásobách </a:t>
            </a:r>
            <a:r>
              <a:rPr lang="cs-CZ" sz="3000" dirty="0"/>
              <a:t>a rozpracované výrobě, označují se i jako </a:t>
            </a:r>
            <a:r>
              <a:rPr lang="cs-CZ" sz="3000" dirty="0" smtClean="0"/>
              <a:t>…………………… </a:t>
            </a:r>
            <a:r>
              <a:rPr lang="cs-CZ" sz="3000" dirty="0"/>
              <a:t>cykly.</a:t>
            </a:r>
          </a:p>
          <a:p>
            <a:r>
              <a:rPr lang="cs-CZ" sz="2800" b="1" i="1" u="sng" dirty="0" err="1"/>
              <a:t>Juglarovy</a:t>
            </a:r>
            <a:r>
              <a:rPr lang="cs-CZ" sz="2800" b="1" i="1" u="sng" dirty="0"/>
              <a:t> cykly </a:t>
            </a:r>
            <a:endParaRPr lang="cs-CZ" sz="2800" b="1" i="1" u="sng" dirty="0" smtClean="0"/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 smtClean="0"/>
              <a:t>………………………., </a:t>
            </a:r>
            <a:r>
              <a:rPr lang="cs-CZ" sz="3000" dirty="0"/>
              <a:t>trvají 7-10 let</a:t>
            </a:r>
            <a:r>
              <a:rPr lang="cs-CZ" sz="3000" dirty="0" smtClean="0"/>
              <a:t>,</a:t>
            </a: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 smtClean="0"/>
              <a:t>jsou </a:t>
            </a:r>
            <a:r>
              <a:rPr lang="cs-CZ" sz="3000" dirty="0"/>
              <a:t>způsobeny investicemi do strojů a zařízení, jsou označovány i jako </a:t>
            </a:r>
            <a:r>
              <a:rPr lang="cs-CZ" sz="3000" dirty="0" smtClean="0"/>
              <a:t>………………………………… </a:t>
            </a:r>
            <a:r>
              <a:rPr lang="cs-CZ" sz="3000" dirty="0"/>
              <a:t>cykly.</a:t>
            </a:r>
          </a:p>
          <a:p>
            <a:r>
              <a:rPr lang="cs-CZ" sz="2800" b="1" i="1" u="sng" dirty="0"/>
              <a:t>Kondratěvovy cykly </a:t>
            </a:r>
            <a:endParaRPr lang="cs-CZ" sz="2800" b="1" i="1" u="sng" dirty="0" smtClean="0"/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2800" dirty="0" smtClean="0"/>
              <a:t> </a:t>
            </a:r>
            <a:r>
              <a:rPr lang="cs-CZ" sz="3000" dirty="0"/>
              <a:t>dlouhodobé, trvají 30-60 </a:t>
            </a:r>
            <a:r>
              <a:rPr lang="cs-CZ" sz="3000" dirty="0" smtClean="0"/>
              <a:t>let</a:t>
            </a: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 smtClean="0"/>
              <a:t>jsou </a:t>
            </a:r>
            <a:r>
              <a:rPr lang="cs-CZ" sz="3000" dirty="0"/>
              <a:t>způsobeny změnami ve </a:t>
            </a:r>
            <a:r>
              <a:rPr lang="cs-CZ" sz="3000" dirty="0" smtClean="0"/>
              <a:t>výrobních </a:t>
            </a:r>
            <a:r>
              <a:rPr lang="cs-CZ" sz="3000" dirty="0" smtClean="0"/>
              <a:t>…………………….,   monetárními </a:t>
            </a:r>
            <a:r>
              <a:rPr lang="cs-CZ" sz="3000" dirty="0"/>
              <a:t>a </a:t>
            </a:r>
            <a:r>
              <a:rPr lang="cs-CZ" sz="3000" dirty="0" smtClean="0"/>
              <a:t>…………………….. </a:t>
            </a:r>
            <a:r>
              <a:rPr lang="cs-CZ" sz="3000" dirty="0"/>
              <a:t>jevy, klimatickými změnami, </a:t>
            </a:r>
            <a:r>
              <a:rPr lang="cs-CZ" sz="3000" dirty="0" smtClean="0"/>
              <a:t>inovacemi </a:t>
            </a:r>
            <a:r>
              <a:rPr lang="cs-CZ" sz="3000" dirty="0"/>
              <a:t>vyšších řádů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2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54032"/>
          </a:xfrm>
        </p:spPr>
        <p:txBody>
          <a:bodyPr>
            <a:no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Stabilizační versus </a:t>
            </a:r>
            <a:r>
              <a:rPr lang="cs-CZ" sz="4000" b="1" u="sng" dirty="0" err="1" smtClean="0">
                <a:solidFill>
                  <a:schemeClr val="tx1"/>
                </a:solidFill>
              </a:rPr>
              <a:t>prorůstová</a:t>
            </a:r>
            <a:r>
              <a:rPr lang="cs-CZ" sz="4000" b="1" u="sng" dirty="0" smtClean="0">
                <a:solidFill>
                  <a:schemeClr val="tx1"/>
                </a:solidFill>
              </a:rPr>
              <a:t> </a:t>
            </a:r>
            <a:r>
              <a:rPr lang="cs-CZ" sz="4000" b="1" u="sng" dirty="0" err="1" smtClean="0">
                <a:solidFill>
                  <a:schemeClr val="tx1"/>
                </a:solidFill>
              </a:rPr>
              <a:t>hp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15328" cy="578647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600" b="1" i="1" u="sng" dirty="0" smtClean="0"/>
              <a:t>Stabilizační HP</a:t>
            </a:r>
          </a:p>
          <a:p>
            <a:pPr marL="914400" indent="-400050" algn="just">
              <a:buFont typeface="Wingdings" pitchFamily="2" charset="2"/>
              <a:buChar char="Ø"/>
            </a:pPr>
            <a:r>
              <a:rPr lang="cs-CZ" sz="2600" dirty="0" smtClean="0"/>
              <a:t>Vyhlazování HP cyklu</a:t>
            </a:r>
          </a:p>
          <a:p>
            <a:pPr marL="914400" indent="-400050" algn="just">
              <a:buFont typeface="Wingdings" pitchFamily="2" charset="2"/>
              <a:buChar char="Ø"/>
            </a:pPr>
            <a:r>
              <a:rPr lang="cs-CZ" sz="2600" dirty="0" smtClean="0"/>
              <a:t>Je orientována spíše </a:t>
            </a:r>
            <a:r>
              <a:rPr lang="cs-CZ" sz="2600" dirty="0" smtClean="0"/>
              <a:t>………………………….</a:t>
            </a:r>
            <a:endParaRPr lang="cs-CZ" sz="2600" dirty="0" smtClean="0"/>
          </a:p>
          <a:p>
            <a:pPr marL="914400" indent="-400050" algn="just">
              <a:buFont typeface="Wingdings" pitchFamily="2" charset="2"/>
              <a:buChar char="Ø"/>
            </a:pPr>
            <a:r>
              <a:rPr lang="cs-CZ" sz="2600" dirty="0" smtClean="0"/>
              <a:t>Ke stabilizaci ekonomiky slouží zejména </a:t>
            </a:r>
            <a:r>
              <a:rPr lang="cs-CZ" sz="2600" dirty="0" smtClean="0"/>
              <a:t>………………. </a:t>
            </a:r>
            <a:r>
              <a:rPr lang="cs-CZ" sz="2600" dirty="0" smtClean="0"/>
              <a:t>a důchodová politika, monetární politika, případně vnější hospodářská politika</a:t>
            </a:r>
          </a:p>
          <a:p>
            <a:pPr marL="914400" indent="-400050" algn="just">
              <a:buFont typeface="Wingdings" pitchFamily="2" charset="2"/>
              <a:buChar char="Ø"/>
            </a:pPr>
            <a:endParaRPr lang="cs-CZ" dirty="0" smtClean="0"/>
          </a:p>
          <a:p>
            <a:pPr algn="just">
              <a:spcAft>
                <a:spcPts val="600"/>
              </a:spcAft>
            </a:pPr>
            <a:r>
              <a:rPr lang="cs-CZ" sz="2600" b="1" i="1" u="sng" dirty="0" err="1" smtClean="0"/>
              <a:t>Prorůstová</a:t>
            </a:r>
            <a:endParaRPr lang="cs-CZ" sz="2600" b="1" i="1" u="sng" dirty="0" smtClean="0"/>
          </a:p>
          <a:p>
            <a:pPr marL="914400" indent="-4000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600" dirty="0" smtClean="0"/>
              <a:t>Cílem je zvýšit růst </a:t>
            </a:r>
            <a:r>
              <a:rPr lang="cs-CZ" sz="2600" dirty="0" smtClean="0"/>
              <a:t>………………………………….. </a:t>
            </a:r>
            <a:r>
              <a:rPr lang="cs-CZ" sz="2600" dirty="0" smtClean="0"/>
              <a:t>produktu</a:t>
            </a:r>
          </a:p>
          <a:p>
            <a:pPr marL="914400" indent="-4000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600" dirty="0" smtClean="0"/>
              <a:t>Je orientována </a:t>
            </a:r>
            <a:r>
              <a:rPr lang="cs-CZ" sz="2600" smtClean="0"/>
              <a:t>spíše </a:t>
            </a:r>
            <a:r>
              <a:rPr lang="cs-CZ" sz="2600" smtClean="0"/>
              <a:t>………………………………</a:t>
            </a: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5973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 algn="ctr">
              <a:buNone/>
            </a:pPr>
            <a:endParaRPr lang="cs-CZ" sz="5400" dirty="0" smtClean="0"/>
          </a:p>
          <a:p>
            <a:pPr algn="ctr">
              <a:buNone/>
            </a:pPr>
            <a:endParaRPr lang="cs-CZ" sz="5400" dirty="0" smtClean="0"/>
          </a:p>
          <a:p>
            <a:pPr algn="ctr">
              <a:buNone/>
            </a:pPr>
            <a:r>
              <a:rPr lang="cs-CZ" sz="5400" dirty="0" smtClean="0"/>
              <a:t>Děkuji za pozornost a přeji hezký den</a:t>
            </a:r>
            <a:br>
              <a:rPr lang="cs-CZ" sz="5400" dirty="0" smtClean="0"/>
            </a:br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☺</a:t>
            </a:r>
            <a:endParaRPr lang="cs-CZ" sz="5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50106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Ukazatele k měření výkonu ekonomiky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859216" cy="5328592"/>
          </a:xfrm>
        </p:spPr>
        <p:txBody>
          <a:bodyPr>
            <a:normAutofit lnSpcReduction="10000"/>
          </a:bodyPr>
          <a:lstStyle/>
          <a:p>
            <a:pPr marL="355600" indent="-355600">
              <a:spcAft>
                <a:spcPts val="600"/>
              </a:spcAft>
            </a:pPr>
            <a:r>
              <a:rPr lang="cs-CZ" sz="3100" dirty="0" smtClean="0"/>
              <a:t>Hrubý </a:t>
            </a:r>
            <a:r>
              <a:rPr lang="cs-CZ" sz="3100" dirty="0" smtClean="0"/>
              <a:t>…………… </a:t>
            </a:r>
            <a:r>
              <a:rPr lang="cs-CZ" sz="3100" dirty="0" smtClean="0"/>
              <a:t>produkt (HDP)</a:t>
            </a:r>
          </a:p>
          <a:p>
            <a:pPr marL="355600" indent="-355600">
              <a:spcAft>
                <a:spcPts val="600"/>
              </a:spcAft>
            </a:pPr>
            <a:r>
              <a:rPr lang="cs-CZ" sz="3100" dirty="0" smtClean="0"/>
              <a:t>Hrubý národní produkt </a:t>
            </a:r>
            <a:r>
              <a:rPr lang="cs-CZ" sz="3100" dirty="0" smtClean="0"/>
              <a:t>(………..)</a:t>
            </a:r>
            <a:endParaRPr lang="cs-CZ" sz="3100" dirty="0" smtClean="0"/>
          </a:p>
          <a:p>
            <a:pPr marL="355600" indent="-355600">
              <a:spcAft>
                <a:spcPts val="600"/>
              </a:spcAft>
            </a:pPr>
            <a:r>
              <a:rPr lang="cs-CZ" sz="3100" dirty="0" smtClean="0"/>
              <a:t>Čistý domácí produkt (NDP)</a:t>
            </a:r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i="1" dirty="0" smtClean="0"/>
              <a:t>Při běžném výpočtu HDP počítáme s investicemi, kdy část z nich slouží k náhradě již opotřebovaného kapitálu. Po odečtení </a:t>
            </a:r>
            <a:r>
              <a:rPr lang="cs-CZ" sz="2800" i="1" dirty="0" smtClean="0"/>
              <a:t>…………………... </a:t>
            </a:r>
            <a:r>
              <a:rPr lang="cs-CZ" sz="2800" i="1" dirty="0" smtClean="0"/>
              <a:t>od HDP dostaneme agregát zvaný čistý domácí produktu</a:t>
            </a:r>
          </a:p>
          <a:p>
            <a:pPr marL="355600" indent="-355600">
              <a:spcAft>
                <a:spcPts val="600"/>
              </a:spcAft>
            </a:pPr>
            <a:r>
              <a:rPr lang="cs-CZ" sz="3100" dirty="0" smtClean="0"/>
              <a:t>Čistý národní produkt(NNP)</a:t>
            </a:r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i="1" dirty="0"/>
              <a:t>Analogicky k NDP</a:t>
            </a:r>
          </a:p>
          <a:p>
            <a:pPr marL="358775" indent="0" algn="just"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endParaRPr lang="cs-CZ" sz="2800" dirty="0"/>
          </a:p>
          <a:p>
            <a:pPr marL="358775" indent="0" algn="just"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endParaRPr lang="cs-CZ" sz="2800" dirty="0"/>
          </a:p>
          <a:p>
            <a:pPr marL="271463" indent="-271463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692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Hrubý domácí produkt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19256" cy="5205192"/>
          </a:xfrm>
        </p:spPr>
        <p:txBody>
          <a:bodyPr>
            <a:normAutofit fontScale="92500" lnSpcReduction="10000"/>
          </a:bodyPr>
          <a:lstStyle/>
          <a:p>
            <a:pPr marL="355600" indent="-355600">
              <a:spcAft>
                <a:spcPts val="600"/>
              </a:spcAft>
            </a:pPr>
            <a:r>
              <a:rPr lang="cs-CZ" sz="2800" dirty="0"/>
              <a:t>součet peněžních hodnot finálních výrobků a služeb vyprodukovaných během jednoho roku výrobními faktory alokovanými v dané zemi, a to bez ohledu na to, kdo je jejich </a:t>
            </a:r>
            <a:r>
              <a:rPr lang="cs-CZ" sz="2800" dirty="0" smtClean="0"/>
              <a:t>vlastníkem</a:t>
            </a:r>
          </a:p>
          <a:p>
            <a:pPr marL="355600" indent="-355600">
              <a:spcAft>
                <a:spcPts val="600"/>
              </a:spcAft>
            </a:pPr>
            <a:r>
              <a:rPr lang="cs-CZ" sz="2800" dirty="0" smtClean="0"/>
              <a:t>Proč peněžní hodnota?</a:t>
            </a:r>
          </a:p>
          <a:p>
            <a:pPr marL="355600" indent="-355600">
              <a:spcAft>
                <a:spcPts val="600"/>
              </a:spcAft>
            </a:pPr>
            <a:r>
              <a:rPr lang="cs-CZ" sz="2800" dirty="0" smtClean="0"/>
              <a:t>Co se </a:t>
            </a:r>
            <a:r>
              <a:rPr lang="cs-CZ" sz="2800" dirty="0" smtClean="0"/>
              <a:t>……………………….. </a:t>
            </a:r>
            <a:r>
              <a:rPr lang="cs-CZ" sz="2800" dirty="0" smtClean="0"/>
              <a:t>do HDP?</a:t>
            </a:r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jen to, co je </a:t>
            </a:r>
            <a:r>
              <a:rPr lang="cs-CZ" sz="3000" dirty="0" smtClean="0"/>
              <a:t>………... </a:t>
            </a:r>
            <a:r>
              <a:rPr lang="cs-CZ" sz="3000" dirty="0"/>
              <a:t>vyprodukováno </a:t>
            </a:r>
            <a:r>
              <a:rPr lang="cs-CZ" sz="3000" i="1" dirty="0" smtClean="0"/>
              <a:t>(</a:t>
            </a:r>
            <a:r>
              <a:rPr lang="cs-CZ" sz="3000" b="1" i="1" dirty="0"/>
              <a:t>NE</a:t>
            </a:r>
            <a:r>
              <a:rPr lang="cs-CZ" sz="3000" i="1" dirty="0"/>
              <a:t> polotvary a </a:t>
            </a:r>
            <a:r>
              <a:rPr lang="cs-CZ" sz="3000" i="1" dirty="0" smtClean="0"/>
              <a:t>meziprodukty)</a:t>
            </a:r>
            <a:endParaRPr lang="cs-CZ" sz="3000" i="1" dirty="0"/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jen finální produkce </a:t>
            </a:r>
            <a:r>
              <a:rPr lang="cs-CZ" sz="3000" dirty="0" smtClean="0"/>
              <a:t>(</a:t>
            </a:r>
            <a:r>
              <a:rPr lang="cs-CZ" sz="3000" b="1" i="1" dirty="0"/>
              <a:t>NE</a:t>
            </a:r>
            <a:r>
              <a:rPr lang="cs-CZ" sz="3000" i="1" dirty="0"/>
              <a:t> opětovný prodej</a:t>
            </a:r>
            <a:r>
              <a:rPr lang="cs-CZ" sz="3000" dirty="0" smtClean="0"/>
              <a:t>)</a:t>
            </a:r>
            <a:endParaRPr lang="cs-CZ" sz="3000" dirty="0"/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jen to, co </a:t>
            </a:r>
            <a:r>
              <a:rPr lang="cs-CZ" sz="3000" dirty="0" smtClean="0"/>
              <a:t>…………………… </a:t>
            </a:r>
            <a:r>
              <a:rPr lang="cs-CZ" sz="3000" dirty="0"/>
              <a:t>trhem (</a:t>
            </a:r>
            <a:r>
              <a:rPr lang="cs-CZ" sz="3000" b="1" i="1" dirty="0"/>
              <a:t>NE</a:t>
            </a:r>
            <a:r>
              <a:rPr lang="cs-CZ" sz="3000" i="1" dirty="0"/>
              <a:t> domácí pr</a:t>
            </a:r>
            <a:r>
              <a:rPr lang="cs-CZ" sz="3000" dirty="0"/>
              <a:t>áce)</a:t>
            </a:r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jen to, co je </a:t>
            </a:r>
            <a:r>
              <a:rPr lang="cs-CZ" sz="3000" dirty="0" smtClean="0"/>
              <a:t>……………….. </a:t>
            </a:r>
            <a:r>
              <a:rPr lang="cs-CZ" sz="3000" dirty="0"/>
              <a:t>(</a:t>
            </a:r>
            <a:r>
              <a:rPr lang="cs-CZ" sz="3000" b="1" i="1" dirty="0"/>
              <a:t>NE</a:t>
            </a:r>
            <a:r>
              <a:rPr lang="cs-CZ" sz="3000" i="1" dirty="0"/>
              <a:t> černý/šedý trh</a:t>
            </a:r>
            <a:r>
              <a:rPr lang="cs-CZ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37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Hrubý domácí produkt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19256" cy="5205192"/>
          </a:xfrm>
        </p:spPr>
        <p:txBody>
          <a:bodyPr>
            <a:normAutofit lnSpcReduction="10000"/>
          </a:bodyPr>
          <a:lstStyle/>
          <a:p>
            <a:pPr marL="355600" indent="-355600">
              <a:spcAft>
                <a:spcPts val="600"/>
              </a:spcAft>
            </a:pPr>
            <a:r>
              <a:rPr lang="cs-CZ" sz="2800" dirty="0" smtClean="0"/>
              <a:t>Hodnotu HDP vyjadřujeme v </a:t>
            </a:r>
            <a:r>
              <a:rPr lang="cs-CZ" sz="2800" dirty="0" smtClean="0"/>
              <a:t>……………….. </a:t>
            </a:r>
            <a:r>
              <a:rPr lang="cs-CZ" sz="2800" dirty="0" smtClean="0"/>
              <a:t>jednotkách, </a:t>
            </a:r>
            <a:r>
              <a:rPr lang="cs-CZ" sz="2800" dirty="0" smtClean="0"/>
              <a:t>tudíž </a:t>
            </a:r>
            <a:r>
              <a:rPr lang="cs-CZ" sz="2800" dirty="0" smtClean="0"/>
              <a:t>změna cen má vliv na velikost HDP, proto rozlišujeme:</a:t>
            </a:r>
          </a:p>
          <a:p>
            <a:pPr marL="720725" indent="-3651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b="1" i="1" u="sng" dirty="0" smtClean="0"/>
              <a:t>Nominální HDP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v</a:t>
            </a:r>
            <a:r>
              <a:rPr lang="cs-CZ" sz="3000" dirty="0" smtClean="0"/>
              <a:t>ypočítává se v </a:t>
            </a:r>
            <a:r>
              <a:rPr lang="cs-CZ" sz="3000" dirty="0" smtClean="0"/>
              <a:t>………………. </a:t>
            </a:r>
            <a:r>
              <a:rPr lang="cs-CZ" sz="3000" dirty="0" smtClean="0"/>
              <a:t>cenách, tj. cenách roku, ve kterém se HDP počítá</a:t>
            </a:r>
          </a:p>
          <a:p>
            <a:pPr marL="720725" indent="-3651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b="1" i="1" u="sng" dirty="0"/>
              <a:t>Reálný HDP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v</a:t>
            </a:r>
            <a:r>
              <a:rPr lang="cs-CZ" sz="2800" dirty="0" smtClean="0"/>
              <a:t>ypočítává se ve </a:t>
            </a:r>
            <a:r>
              <a:rPr lang="cs-CZ" sz="2800" dirty="0" smtClean="0"/>
              <a:t>………………. </a:t>
            </a:r>
            <a:r>
              <a:rPr lang="cs-CZ" sz="2800" dirty="0" smtClean="0"/>
              <a:t>cenách, tzn. cenách tzv. základního roku, např. roku 2010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b="1" i="1" dirty="0" err="1" smtClean="0"/>
              <a:t>Deflování</a:t>
            </a:r>
            <a:r>
              <a:rPr lang="cs-CZ" sz="2800" b="1" dirty="0"/>
              <a:t> </a:t>
            </a:r>
            <a:r>
              <a:rPr lang="cs-CZ" sz="2800" dirty="0" smtClean="0"/>
              <a:t>= očištění nominálního HDP od vlivu inflace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929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4000" b="1" u="sng" dirty="0">
                <a:solidFill>
                  <a:prstClr val="black"/>
                </a:solidFill>
              </a:rPr>
              <a:t>HDP – srovnání zemí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980728"/>
            <a:ext cx="4176463" cy="5328592"/>
          </a:xfrm>
          <a:prstGeom prst="rect">
            <a:avLst/>
          </a:prstGeom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0728"/>
            <a:ext cx="39608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tx1"/>
                </a:solidFill>
              </a:rPr>
              <a:t>HDP </a:t>
            </a:r>
            <a:r>
              <a:rPr lang="cs-CZ" sz="4000" b="1" u="sng" dirty="0" smtClean="0">
                <a:solidFill>
                  <a:schemeClr val="tx1"/>
                </a:solidFill>
              </a:rPr>
              <a:t>versus HNP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U </a:t>
            </a:r>
            <a:r>
              <a:rPr lang="cs-CZ" sz="3200" b="1" dirty="0"/>
              <a:t>HDP</a:t>
            </a:r>
            <a:r>
              <a:rPr lang="cs-CZ" sz="3200" dirty="0"/>
              <a:t> je důležité, </a:t>
            </a:r>
            <a:r>
              <a:rPr lang="cs-CZ" sz="3200" b="1" dirty="0" smtClean="0"/>
              <a:t>…………</a:t>
            </a:r>
            <a:r>
              <a:rPr lang="cs-CZ" sz="3200" dirty="0" smtClean="0"/>
              <a:t> </a:t>
            </a:r>
            <a:r>
              <a:rPr lang="cs-CZ" sz="3200" dirty="0"/>
              <a:t>jsou VF umístěny (v domácí zemi či v cizině) bez ohledu na to, kdo je vlastní. </a:t>
            </a:r>
            <a:endParaRPr lang="cs-CZ" sz="3200" dirty="0" smtClean="0"/>
          </a:p>
          <a:p>
            <a:r>
              <a:rPr lang="cs-CZ" sz="3200" dirty="0" smtClean="0"/>
              <a:t>U </a:t>
            </a:r>
            <a:r>
              <a:rPr lang="cs-CZ" sz="3200" b="1" dirty="0"/>
              <a:t>HNP</a:t>
            </a:r>
            <a:r>
              <a:rPr lang="cs-CZ" sz="3200" dirty="0"/>
              <a:t> je naopak důležité, </a:t>
            </a:r>
            <a:r>
              <a:rPr lang="cs-CZ" sz="3200" b="1" dirty="0" smtClean="0"/>
              <a:t>…………</a:t>
            </a:r>
            <a:r>
              <a:rPr lang="cs-CZ" sz="3200" dirty="0" smtClean="0"/>
              <a:t> </a:t>
            </a:r>
            <a:r>
              <a:rPr lang="cs-CZ" sz="3200" dirty="0"/>
              <a:t>tyto výrobní faktory vlastní, bez ohledu na to, kde jsou umístěny.</a:t>
            </a:r>
          </a:p>
        </p:txBody>
      </p:sp>
    </p:spTree>
    <p:extLst>
      <p:ext uri="{BB962C8B-B14F-4D97-AF65-F5344CB8AC3E}">
        <p14:creationId xmlns:p14="http://schemas.microsoft.com/office/powerpoint/2010/main" val="21880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Metody výpočtu (měření) </a:t>
            </a:r>
            <a:r>
              <a:rPr lang="cs-CZ" sz="4000" b="1" u="sng" dirty="0" err="1" smtClean="0">
                <a:solidFill>
                  <a:schemeClr val="tx1"/>
                </a:solidFill>
              </a:rPr>
              <a:t>hdp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>
            <a:norm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rozlišujeme tři metody, kdy každá vychází z jiného </a:t>
            </a:r>
            <a:r>
              <a:rPr lang="cs-CZ" sz="3200" dirty="0" smtClean="0"/>
              <a:t>základu:</a:t>
            </a:r>
          </a:p>
          <a:p>
            <a:endParaRPr lang="cs-CZ" sz="3200" dirty="0"/>
          </a:p>
          <a:p>
            <a:pPr marL="1162050" indent="-441325">
              <a:buSzPct val="100000"/>
              <a:buFont typeface="+mj-lt"/>
              <a:buAutoNum type="arabicPeriod"/>
            </a:pPr>
            <a:r>
              <a:rPr lang="cs-CZ" sz="3200" dirty="0" smtClean="0"/>
              <a:t>………………..  metoda</a:t>
            </a:r>
            <a:endParaRPr lang="cs-CZ" sz="3200" dirty="0" smtClean="0"/>
          </a:p>
          <a:p>
            <a:pPr marL="1162050" indent="-441325">
              <a:buSzPct val="100000"/>
              <a:buFont typeface="+mj-lt"/>
              <a:buAutoNum type="arabicPeriod"/>
            </a:pPr>
            <a:r>
              <a:rPr lang="cs-CZ" sz="3200" dirty="0" smtClean="0"/>
              <a:t>Důchodová </a:t>
            </a:r>
            <a:r>
              <a:rPr lang="cs-CZ" sz="3200" dirty="0" smtClean="0"/>
              <a:t>(…………………) </a:t>
            </a:r>
            <a:r>
              <a:rPr lang="cs-CZ" sz="3200" dirty="0" smtClean="0"/>
              <a:t>metoda</a:t>
            </a:r>
          </a:p>
          <a:p>
            <a:pPr marL="1162050" indent="-441325">
              <a:buSzPct val="100000"/>
              <a:buFont typeface="+mj-lt"/>
              <a:buAutoNum type="arabicPeriod"/>
            </a:pPr>
            <a:r>
              <a:rPr lang="cs-CZ" sz="3200" dirty="0" smtClean="0"/>
              <a:t>………………..</a:t>
            </a:r>
            <a:r>
              <a:rPr lang="cs-CZ" sz="3200" dirty="0" smtClean="0"/>
              <a:t>  </a:t>
            </a:r>
            <a:r>
              <a:rPr lang="cs-CZ" sz="3200" dirty="0" smtClean="0"/>
              <a:t>(produkční) metoda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497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HDP – výdajová metoda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3200" b="1" i="1" dirty="0" smtClean="0"/>
              <a:t>podstata</a:t>
            </a:r>
            <a:r>
              <a:rPr lang="cs-CZ" sz="3200" dirty="0" smtClean="0"/>
              <a:t> – sečteme </a:t>
            </a:r>
            <a:r>
              <a:rPr lang="cs-CZ" sz="3200" dirty="0" smtClean="0"/>
              <a:t>……………… </a:t>
            </a:r>
            <a:r>
              <a:rPr lang="cs-CZ" sz="3200" dirty="0" smtClean="0"/>
              <a:t>ekonomických subjektů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HDP = C + I + G + NX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C = spotřeba </a:t>
            </a:r>
            <a:r>
              <a:rPr lang="cs-CZ" sz="2800" dirty="0" smtClean="0"/>
              <a:t>……………………..</a:t>
            </a:r>
            <a:endParaRPr lang="cs-CZ" sz="2800" dirty="0"/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I = hrubé </a:t>
            </a:r>
            <a:r>
              <a:rPr lang="cs-CZ" sz="2800" dirty="0" smtClean="0"/>
              <a:t>…………………….. </a:t>
            </a:r>
            <a:r>
              <a:rPr lang="cs-CZ" sz="2800" dirty="0"/>
              <a:t>investice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G = vládní </a:t>
            </a:r>
            <a:r>
              <a:rPr lang="cs-CZ" sz="2800" dirty="0" smtClean="0"/>
              <a:t>………………… </a:t>
            </a:r>
            <a:r>
              <a:rPr lang="cs-CZ" sz="2800" dirty="0"/>
              <a:t>na nákup statků a služeb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NX = čistý export (rozdíl mezi </a:t>
            </a:r>
            <a:r>
              <a:rPr lang="cs-CZ" sz="2800" dirty="0" smtClean="0"/>
              <a:t>…………………… </a:t>
            </a:r>
            <a:r>
              <a:rPr lang="cs-CZ" sz="2800" dirty="0"/>
              <a:t>a importem</a:t>
            </a:r>
          </a:p>
        </p:txBody>
      </p:sp>
    </p:spTree>
    <p:extLst>
      <p:ext uri="{BB962C8B-B14F-4D97-AF65-F5344CB8AC3E}">
        <p14:creationId xmlns:p14="http://schemas.microsoft.com/office/powerpoint/2010/main" val="38630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904</TotalTime>
  <Words>1171</Words>
  <Application>Microsoft Office PowerPoint</Application>
  <PresentationFormat>Předvádění na obrazovce (4:3)</PresentationFormat>
  <Paragraphs>179</Paragraphs>
  <Slides>25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Wingdings 2</vt:lpstr>
      <vt:lpstr>Arkýř</vt:lpstr>
      <vt:lpstr>Hospodářský výkon země</vt:lpstr>
      <vt:lpstr>Měření výkonnosti ekonomiky</vt:lpstr>
      <vt:lpstr>Ukazatele k měření výkonu ekonomiky</vt:lpstr>
      <vt:lpstr>Hrubý domácí produkt</vt:lpstr>
      <vt:lpstr>Hrubý domácí produkt</vt:lpstr>
      <vt:lpstr>HDP – srovnání zemí</vt:lpstr>
      <vt:lpstr>HDP versus HNP</vt:lpstr>
      <vt:lpstr>Metody výpočtu (měření) hdp</vt:lpstr>
      <vt:lpstr>HDP – výdajová metoda</vt:lpstr>
      <vt:lpstr>Výdajový metoda na příkladu ČR</vt:lpstr>
      <vt:lpstr>HDP – důchodová metoda</vt:lpstr>
      <vt:lpstr>HDP – produkční (……………….) metoda</vt:lpstr>
      <vt:lpstr>Výhody a nevýhody HDP</vt:lpstr>
      <vt:lpstr>Alternativní indikátory ek. aktivity</vt:lpstr>
      <vt:lpstr>Ekonomická síla x ekonomická úroveň</vt:lpstr>
      <vt:lpstr>Ekonomický růst</vt:lpstr>
      <vt:lpstr>……………….. ekonomického růstu</vt:lpstr>
      <vt:lpstr>typy ekonomického růstu</vt:lpstr>
      <vt:lpstr>Hospodářský cyklus</vt:lpstr>
      <vt:lpstr>Hospodářský cyklus</vt:lpstr>
      <vt:lpstr>Externí faktory hospodářské cyklu</vt:lpstr>
      <vt:lpstr>interní faktory hospodářské cyklu</vt:lpstr>
      <vt:lpstr>Typy HC dle délky trvání</vt:lpstr>
      <vt:lpstr>Stabilizační versus prorůstová hp</vt:lpstr>
      <vt:lpstr>Prezentace aplikace PowerPoint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Admins</dc:creator>
  <cp:lastModifiedBy>prigo_ek@outlook.cz</cp:lastModifiedBy>
  <cp:revision>183</cp:revision>
  <dcterms:created xsi:type="dcterms:W3CDTF">2015-02-19T14:22:13Z</dcterms:created>
  <dcterms:modified xsi:type="dcterms:W3CDTF">2022-02-22T10:18:46Z</dcterms:modified>
</cp:coreProperties>
</file>