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9" r:id="rId3"/>
    <p:sldId id="270" r:id="rId4"/>
    <p:sldId id="295" r:id="rId5"/>
    <p:sldId id="273" r:id="rId6"/>
    <p:sldId id="274" r:id="rId7"/>
    <p:sldId id="276" r:id="rId8"/>
    <p:sldId id="278" r:id="rId9"/>
    <p:sldId id="300" r:id="rId10"/>
    <p:sldId id="296" r:id="rId11"/>
    <p:sldId id="297" r:id="rId12"/>
    <p:sldId id="281" r:id="rId13"/>
    <p:sldId id="298" r:id="rId14"/>
    <p:sldId id="299" r:id="rId15"/>
    <p:sldId id="268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84768" autoAdjust="0"/>
  </p:normalViewPr>
  <p:slideViewPr>
    <p:cSldViewPr>
      <p:cViewPr varScale="1">
        <p:scale>
          <a:sx n="71" d="100"/>
          <a:sy n="71" d="100"/>
        </p:scale>
        <p:origin x="164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0" d="100"/>
          <a:sy n="80" d="100"/>
        </p:scale>
        <p:origin x="2496" y="-4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9158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9280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041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2704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227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095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45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599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399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89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7707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214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621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13.03.2022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204864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Trh práce, nezaměstnanost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Přirozená míra nezaměstnanosti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50714"/>
            <a:ext cx="8147248" cy="5918646"/>
          </a:xfrm>
        </p:spPr>
        <p:txBody>
          <a:bodyPr>
            <a:normAutofit lnSpcReduction="1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………………….. </a:t>
            </a:r>
            <a:r>
              <a:rPr lang="cs-CZ" sz="2800" dirty="0" smtClean="0"/>
              <a:t>míra nezaměstnanosti v reálných tržních ekonomikách neexistuje, vždy zde bude určitá skupina obyvatel, která nepracuje 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Můžeme ji označit jako míru nezaměstnanosti</a:t>
            </a:r>
            <a:r>
              <a:rPr lang="cs-CZ" sz="2800" dirty="0"/>
              <a:t>, která je pro ekonomiku z dlouhodobého hlediska </a:t>
            </a:r>
            <a:r>
              <a:rPr lang="cs-CZ" sz="2800" dirty="0" smtClean="0"/>
              <a:t>………….., </a:t>
            </a:r>
            <a:r>
              <a:rPr lang="cs-CZ" sz="2800" dirty="0" smtClean="0"/>
              <a:t>protože v této situaci ekonomika optimálně využívá své zdroje a není vystavena inflačním tlakům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Je tedy  </a:t>
            </a:r>
            <a:r>
              <a:rPr lang="cs-CZ" sz="2800" dirty="0"/>
              <a:t>slučitelná s dlouhodobou rovnováhou ekonomiky, lze ji charakterizovat také jako míru nezaměstnanosti, při které je skutečná a očekávaná inflace </a:t>
            </a:r>
            <a:r>
              <a:rPr lang="cs-CZ" sz="2800" dirty="0" smtClean="0"/>
              <a:t>stejná </a:t>
            </a:r>
            <a:r>
              <a:rPr lang="cs-CZ" sz="2800" dirty="0" smtClean="0"/>
              <a:t>(…………………), </a:t>
            </a:r>
            <a:r>
              <a:rPr lang="cs-CZ" sz="2800" dirty="0" smtClean="0"/>
              <a:t>tedy inflace je stabilní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Každá </a:t>
            </a:r>
            <a:r>
              <a:rPr lang="cs-CZ" sz="2800" dirty="0" smtClean="0"/>
              <a:t>……………………………. </a:t>
            </a:r>
            <a:r>
              <a:rPr lang="cs-CZ" sz="2800" dirty="0" smtClean="0"/>
              <a:t>má svoji přirozenou míru nezaměstnanosti, která se od jiných zemí liší</a:t>
            </a:r>
            <a:endParaRPr lang="cs-CZ" sz="2800" dirty="0"/>
          </a:p>
          <a:p>
            <a:pPr marL="355600" indent="-355600">
              <a:spcAft>
                <a:spcPts val="600"/>
              </a:spcAft>
            </a:pPr>
            <a:endParaRPr lang="cs-CZ" sz="2800" dirty="0" smtClean="0"/>
          </a:p>
          <a:p>
            <a:pPr marL="355600" indent="-355600">
              <a:spcAft>
                <a:spcPts val="600"/>
              </a:spcAft>
            </a:pPr>
            <a:endParaRPr lang="cs-CZ" sz="2800" dirty="0" smtClean="0"/>
          </a:p>
          <a:p>
            <a:pPr marL="0" indent="0">
              <a:spcAft>
                <a:spcPts val="600"/>
              </a:spcAft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96599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580" y="0"/>
            <a:ext cx="8964488" cy="706090"/>
          </a:xfrm>
        </p:spPr>
        <p:txBody>
          <a:bodyPr>
            <a:no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Faktory ovlivňující Přirozenou míru nezaměstnanosti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424936" cy="5832648"/>
          </a:xfrm>
        </p:spPr>
        <p:txBody>
          <a:bodyPr>
            <a:normAutofit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3000" dirty="0"/>
              <a:t>motivace lidí si hledat </a:t>
            </a:r>
            <a:r>
              <a:rPr lang="cs-CZ" sz="3000" dirty="0" smtClean="0"/>
              <a:t>……………… </a:t>
            </a:r>
            <a:r>
              <a:rPr lang="cs-CZ" sz="3000" dirty="0"/>
              <a:t>zaměstnání </a:t>
            </a:r>
          </a:p>
          <a:p>
            <a:pPr marL="355600" indent="-355600">
              <a:spcAft>
                <a:spcPts val="600"/>
              </a:spcAft>
            </a:pPr>
            <a:r>
              <a:rPr lang="cs-CZ" sz="3000" dirty="0"/>
              <a:t>kvalita činnosti </a:t>
            </a:r>
            <a:r>
              <a:rPr lang="cs-CZ" sz="3000" dirty="0" smtClean="0"/>
              <a:t>…………………… </a:t>
            </a:r>
            <a:r>
              <a:rPr lang="cs-CZ" sz="3000" dirty="0"/>
              <a:t>správy </a:t>
            </a:r>
          </a:p>
          <a:p>
            <a:pPr marL="355600" indent="-355600">
              <a:spcAft>
                <a:spcPts val="600"/>
              </a:spcAft>
            </a:pPr>
            <a:r>
              <a:rPr lang="cs-CZ" sz="3000" dirty="0"/>
              <a:t>systém sociálního zabezpečení v průběhu nezaměstnanosti </a:t>
            </a:r>
            <a:endParaRPr lang="cs-CZ" sz="3000" dirty="0" smtClean="0"/>
          </a:p>
          <a:p>
            <a:pPr marL="355600" indent="-355600">
              <a:spcAft>
                <a:spcPts val="600"/>
              </a:spcAft>
            </a:pPr>
            <a:r>
              <a:rPr lang="cs-CZ" sz="3000" dirty="0" smtClean="0"/>
              <a:t>demografická </a:t>
            </a:r>
            <a:r>
              <a:rPr lang="cs-CZ" sz="3000" dirty="0"/>
              <a:t>a </a:t>
            </a:r>
            <a:r>
              <a:rPr lang="cs-CZ" sz="3000" dirty="0" smtClean="0"/>
              <a:t>……………………. </a:t>
            </a:r>
            <a:r>
              <a:rPr lang="cs-CZ" sz="3000" dirty="0"/>
              <a:t>skladba pracovní síly </a:t>
            </a:r>
            <a:endParaRPr lang="cs-CZ" sz="3000" dirty="0" smtClean="0"/>
          </a:p>
          <a:p>
            <a:pPr marL="355600" indent="-355600">
              <a:spcAft>
                <a:spcPts val="600"/>
              </a:spcAft>
            </a:pPr>
            <a:r>
              <a:rPr lang="cs-CZ" sz="3000" dirty="0" smtClean="0">
                <a:solidFill>
                  <a:srgbClr val="FF0000"/>
                </a:solidFill>
              </a:rPr>
              <a:t>Podrobnější popis naleznete </a:t>
            </a:r>
            <a:r>
              <a:rPr lang="cs-CZ" sz="3000" dirty="0">
                <a:solidFill>
                  <a:srgbClr val="FF0000"/>
                </a:solidFill>
              </a:rPr>
              <a:t>v opoře doc. Tvrdoně (distanční studijní text – Vnější ekonomické prostředí) na str. </a:t>
            </a:r>
            <a:r>
              <a:rPr lang="cs-CZ" sz="3000" dirty="0" smtClean="0">
                <a:solidFill>
                  <a:srgbClr val="FF0000"/>
                </a:solidFill>
              </a:rPr>
              <a:t>67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11949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Důsledky nezaměstnanosti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147248" cy="576064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3200" dirty="0"/>
              <a:t> </a:t>
            </a:r>
            <a:r>
              <a:rPr lang="cs-CZ" sz="2800" dirty="0" smtClean="0"/>
              <a:t>dopady nezaměstnanosti můžeme rozdělit do 2 hlavních skupin:</a:t>
            </a:r>
          </a:p>
          <a:p>
            <a:pPr marL="720725" indent="-268288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b="1" i="1" dirty="0" smtClean="0"/>
              <a:t>……………………………</a:t>
            </a:r>
            <a:endParaRPr lang="cs-CZ" sz="2800" b="1" i="1" dirty="0"/>
          </a:p>
          <a:p>
            <a:pPr marL="720725" indent="-268288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b="1" i="1" dirty="0" smtClean="0"/>
              <a:t>Sociální </a:t>
            </a:r>
            <a:r>
              <a:rPr lang="cs-CZ" sz="2800" dirty="0"/>
              <a:t>(ztráta kontaktů, společenské prestiže, narušení vztahů v rodině)</a:t>
            </a:r>
          </a:p>
          <a:p>
            <a:pPr marL="452437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cs-CZ" sz="2800" dirty="0" smtClean="0"/>
              <a:t>Některá literatura uvádí ještě dopady psychologické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dirty="0"/>
              <a:t>Rozdíl mezi dopady inflace a nezaměstnanosti je v tom, že zatímco </a:t>
            </a:r>
            <a:r>
              <a:rPr lang="cs-CZ" sz="2800" dirty="0" smtClean="0"/>
              <a:t>……………… </a:t>
            </a:r>
            <a:r>
              <a:rPr lang="cs-CZ" sz="2800" dirty="0"/>
              <a:t>postihuje celou populaci (i když v různé intenzitě), </a:t>
            </a:r>
            <a:r>
              <a:rPr lang="cs-CZ" sz="2800" dirty="0" smtClean="0"/>
              <a:t>………………………………. </a:t>
            </a:r>
            <a:r>
              <a:rPr lang="cs-CZ" sz="2800" dirty="0"/>
              <a:t>svými negativními důsledky postihuje pouze některé rodiny a jedince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dirty="0" smtClean="0"/>
              <a:t>V následujícím přehledu se bude jednat hlavně o důsledky dlouhodobé nezaměstnanosti</a:t>
            </a:r>
            <a:endParaRPr lang="cs-CZ" sz="2800" dirty="0"/>
          </a:p>
          <a:p>
            <a:pPr>
              <a:spcAft>
                <a:spcPts val="600"/>
              </a:spcAft>
            </a:pP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59994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Ekonomické důsledky nezaměstnanosti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147248" cy="5760640"/>
          </a:xfrm>
        </p:spPr>
        <p:txBody>
          <a:bodyPr>
            <a:normAutofit fontScale="92500"/>
          </a:bodyPr>
          <a:lstStyle/>
          <a:p>
            <a:r>
              <a:rPr lang="cs-CZ" sz="3200" dirty="0"/>
              <a:t> </a:t>
            </a:r>
            <a:r>
              <a:rPr lang="cs-CZ" sz="2800" dirty="0" smtClean="0"/>
              <a:t>Ztráta </a:t>
            </a:r>
            <a:r>
              <a:rPr lang="cs-CZ" sz="2800" dirty="0" smtClean="0"/>
              <a:t>…………………………. </a:t>
            </a:r>
            <a:r>
              <a:rPr lang="cs-CZ" sz="2800" dirty="0" smtClean="0"/>
              <a:t>ekonomiky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Pokud existuje vysoká nezaměstnanost, země nevyrábí na hranici svých produkčních možností, část zdrojů není </a:t>
            </a:r>
            <a:r>
              <a:rPr lang="cs-CZ" sz="2800" dirty="0" smtClean="0"/>
              <a:t>využita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 smtClean="0"/>
              <a:t>Tyto ztráty lze kvantifikovat pomocí </a:t>
            </a:r>
            <a:r>
              <a:rPr lang="cs-CZ" sz="2800" dirty="0" err="1" smtClean="0"/>
              <a:t>Okunova</a:t>
            </a:r>
            <a:r>
              <a:rPr lang="cs-CZ" sz="2800" dirty="0" smtClean="0"/>
              <a:t> zákona (růst „u“ o 1% oproti přirozené míře, sníží reálný produkt o 2-3% oproti potenciálu)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Vznik nebo růst </a:t>
            </a:r>
            <a:r>
              <a:rPr lang="cs-CZ" sz="2800" dirty="0" smtClean="0"/>
              <a:t>………………………. </a:t>
            </a:r>
            <a:r>
              <a:rPr lang="cs-CZ" sz="2800" dirty="0"/>
              <a:t>státního </a:t>
            </a:r>
            <a:r>
              <a:rPr lang="cs-CZ" sz="2800" dirty="0" smtClean="0"/>
              <a:t>rozpočtu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Pokud vysoká nezaměstnanost přetrvává snižují se daňové příjmy a zároveň se zvyšují výdaje na pasivní (podpora) i aktivní politiku </a:t>
            </a:r>
            <a:r>
              <a:rPr lang="cs-CZ" sz="2800" dirty="0" smtClean="0"/>
              <a:t>zaměstnanosti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Úpadek </a:t>
            </a:r>
            <a:r>
              <a:rPr lang="cs-CZ" sz="2800" dirty="0" smtClean="0"/>
              <a:t>……………………………… </a:t>
            </a:r>
            <a:r>
              <a:rPr lang="cs-CZ" sz="2800" dirty="0" smtClean="0"/>
              <a:t>kapitálu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Dlouhodobě nezaměstnaní nejsou schopni po návratu do práce podávat takové výkony jako než o ni přišli</a:t>
            </a:r>
            <a:endParaRPr lang="cs-CZ" sz="2800" dirty="0"/>
          </a:p>
          <a:p>
            <a:pPr>
              <a:spcAft>
                <a:spcPts val="600"/>
              </a:spcAft>
            </a:pP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3850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Cesty jak nezaměstnanosti snižovat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147248" cy="5904656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/>
              <a:t> </a:t>
            </a:r>
            <a:r>
              <a:rPr lang="cs-CZ" sz="2800" dirty="0" smtClean="0"/>
              <a:t>k omezení nezaměstnanosti slouží mix fiskální a monetární politiky, kdy se vláda snaží zabránit </a:t>
            </a:r>
            <a:r>
              <a:rPr lang="cs-CZ" sz="2800" dirty="0" smtClean="0"/>
              <a:t>………………. </a:t>
            </a:r>
            <a:r>
              <a:rPr lang="cs-CZ" sz="2800" dirty="0" smtClean="0"/>
              <a:t>ekonomiky a tím vzniku nezaměstnanosti</a:t>
            </a:r>
          </a:p>
          <a:p>
            <a:r>
              <a:rPr lang="cs-CZ" sz="2800" dirty="0" smtClean="0"/>
              <a:t>Podpora malého a středního podnikání</a:t>
            </a:r>
          </a:p>
          <a:p>
            <a:r>
              <a:rPr lang="cs-CZ" sz="2800" dirty="0" smtClean="0"/>
              <a:t>Zlepšování </a:t>
            </a:r>
            <a:r>
              <a:rPr lang="cs-CZ" sz="2800" dirty="0" smtClean="0"/>
              <a:t>………………………. </a:t>
            </a:r>
            <a:r>
              <a:rPr lang="cs-CZ" sz="2800" dirty="0" smtClean="0"/>
              <a:t>pracovních sil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sz="2800" b="1" dirty="0" smtClean="0"/>
              <a:t>………………………………. </a:t>
            </a:r>
            <a:r>
              <a:rPr lang="cs-CZ" sz="2800" b="1" dirty="0" smtClean="0"/>
              <a:t>politika zaměstnanosti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V ČR zabezpečuje </a:t>
            </a:r>
            <a:r>
              <a:rPr lang="cs-CZ" sz="2800" dirty="0" smtClean="0"/>
              <a:t>MPSV </a:t>
            </a:r>
            <a:r>
              <a:rPr lang="cs-CZ" sz="2800" dirty="0"/>
              <a:t>prostřednictvím úřadů </a:t>
            </a:r>
            <a:r>
              <a:rPr lang="cs-CZ" sz="2800" dirty="0" smtClean="0"/>
              <a:t>práce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 smtClean="0"/>
              <a:t>Dotace podnikatelům, společensky účelná pracovní místa, rekvalifikace, vytváření chráněných dílen, veřejně prospěšné práce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b="1" smtClean="0"/>
              <a:t>………………………………… </a:t>
            </a:r>
            <a:r>
              <a:rPr lang="cs-CZ" sz="2800" b="1" dirty="0"/>
              <a:t>politika </a:t>
            </a:r>
            <a:r>
              <a:rPr lang="cs-CZ" sz="2800" b="1" dirty="0" smtClean="0"/>
              <a:t>zaměstnanosti</a:t>
            </a:r>
            <a:endParaRPr lang="cs-CZ" sz="2800" b="1" dirty="0"/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Pomáhá eliminovat dopady nezaměstnanosti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Spočívá v kvalitní činnosti úřadů práce (bezplatné poskytování informací o pracovních místech, vyplácení podpor v nezaměstnanosti)</a:t>
            </a:r>
          </a:p>
        </p:txBody>
      </p:sp>
    </p:spTree>
    <p:extLst>
      <p:ext uri="{BB962C8B-B14F-4D97-AF65-F5344CB8AC3E}">
        <p14:creationId xmlns:p14="http://schemas.microsoft.com/office/powerpoint/2010/main" val="352700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648072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Trh práce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568952" cy="5976664"/>
          </a:xfrm>
        </p:spPr>
        <p:txBody>
          <a:bodyPr>
            <a:noAutofit/>
          </a:bodyPr>
          <a:lstStyle/>
          <a:p>
            <a:pPr marL="355600" indent="-355600">
              <a:spcAft>
                <a:spcPts val="600"/>
              </a:spcAft>
            </a:pPr>
            <a:r>
              <a:rPr lang="cs-CZ" dirty="0" smtClean="0"/>
              <a:t>Místo, kde se střetává nabídka s poptávkou, tentokrát po práci:</a:t>
            </a:r>
          </a:p>
          <a:p>
            <a:pPr marL="720725" indent="-268288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b="1" u="sng" dirty="0" smtClean="0"/>
              <a:t>Práce</a:t>
            </a:r>
          </a:p>
          <a:p>
            <a:pPr marL="1162050" indent="-355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………………… </a:t>
            </a:r>
            <a:r>
              <a:rPr lang="cs-CZ" dirty="0" smtClean="0"/>
              <a:t>faktor, definovaný jako duševní či manuální činnost sloužící k produkci statků a služeb</a:t>
            </a:r>
          </a:p>
          <a:p>
            <a:pPr marL="1162050" indent="-3556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………………… </a:t>
            </a:r>
            <a:r>
              <a:rPr lang="cs-CZ" dirty="0"/>
              <a:t>práce tvoří domácnosti, které na trhu práce nabízejí své „ruce“ a „mozky“, kterou si pronajímají jako výrobní faktor firmy nebo stát, které zase tvoří poptávku po </a:t>
            </a:r>
            <a:r>
              <a:rPr lang="cs-CZ" dirty="0" smtClean="0"/>
              <a:t>práci</a:t>
            </a:r>
          </a:p>
          <a:p>
            <a:pPr marL="1162050" indent="-3556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dirty="0"/>
              <a:t>Cenou práce je pak </a:t>
            </a:r>
            <a:r>
              <a:rPr lang="cs-CZ" dirty="0" smtClean="0"/>
              <a:t>……………………….. </a:t>
            </a:r>
            <a:r>
              <a:rPr lang="cs-CZ" dirty="0"/>
              <a:t>sazba</a:t>
            </a:r>
          </a:p>
          <a:p>
            <a:pPr marL="355600" indent="-355600">
              <a:spcBef>
                <a:spcPts val="0"/>
              </a:spcBef>
              <a:spcAft>
                <a:spcPts val="1200"/>
              </a:spcAft>
            </a:pPr>
            <a:r>
              <a:rPr lang="cs-CZ" dirty="0"/>
              <a:t>Je segmentován do stovek dílčích trhů, zpravidla dle </a:t>
            </a:r>
            <a:r>
              <a:rPr lang="cs-CZ" dirty="0" smtClean="0"/>
              <a:t>…………….. </a:t>
            </a:r>
            <a:r>
              <a:rPr lang="cs-CZ" dirty="0"/>
              <a:t>a </a:t>
            </a:r>
            <a:r>
              <a:rPr lang="cs-CZ" dirty="0" smtClean="0"/>
              <a:t>regionu, my ho však budeme vnímat jako jeden celek</a:t>
            </a:r>
            <a:endParaRPr lang="cs-CZ" dirty="0"/>
          </a:p>
          <a:p>
            <a:pPr marL="355600" indent="-355600">
              <a:spcBef>
                <a:spcPts val="0"/>
              </a:spcBef>
            </a:pPr>
            <a:r>
              <a:rPr lang="cs-CZ" dirty="0"/>
              <a:t>T</a:t>
            </a:r>
            <a:r>
              <a:rPr lang="cs-CZ" dirty="0" smtClean="0"/>
              <a:t>rh </a:t>
            </a:r>
            <a:r>
              <a:rPr lang="cs-CZ" dirty="0"/>
              <a:t>práce je mnohem více </a:t>
            </a:r>
            <a:r>
              <a:rPr lang="cs-CZ" dirty="0" smtClean="0"/>
              <a:t>…………………. </a:t>
            </a:r>
            <a:r>
              <a:rPr lang="cs-CZ" dirty="0"/>
              <a:t>ze strany státu (postavení zaměstnance je vůči zaměstnavateli nerovné a z toho plyne potřeba větší </a:t>
            </a:r>
            <a:r>
              <a:rPr lang="cs-CZ" dirty="0" smtClean="0"/>
              <a:t>ochrany </a:t>
            </a:r>
            <a:r>
              <a:rPr lang="cs-CZ" dirty="0"/>
              <a:t>zaměstnanců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21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720080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Nezaměstnanost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8280920" cy="5904656"/>
          </a:xfrm>
        </p:spPr>
        <p:txBody>
          <a:bodyPr>
            <a:normAutofit lnSpcReduction="1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Pokud na trhu práce </a:t>
            </a:r>
            <a:r>
              <a:rPr lang="cs-CZ" sz="2800" dirty="0" smtClean="0"/>
              <a:t>……………………. </a:t>
            </a:r>
            <a:r>
              <a:rPr lang="cs-CZ" sz="2800" dirty="0" smtClean="0"/>
              <a:t>nabídka poptávku vzniká nezaměstnanost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Z ekonomického pohledu </a:t>
            </a:r>
            <a:r>
              <a:rPr lang="cs-CZ" sz="2800" dirty="0" smtClean="0"/>
              <a:t>………………………………………. </a:t>
            </a:r>
            <a:r>
              <a:rPr lang="cs-CZ" sz="2800" dirty="0" smtClean="0"/>
              <a:t>představuje stav v národním hospodářství, kde část pracovního potenciálu společnosti </a:t>
            </a:r>
            <a:r>
              <a:rPr lang="cs-CZ" sz="2800" dirty="0" smtClean="0"/>
              <a:t>…………… </a:t>
            </a:r>
            <a:r>
              <a:rPr lang="cs-CZ" sz="2800" dirty="0" smtClean="0"/>
              <a:t>uplatnění nebo dobrovolně o toto uplatnění neusiluje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Statika definuje nezaměstnaného jako osobu, která </a:t>
            </a:r>
            <a:r>
              <a:rPr lang="cs-CZ" sz="2800" dirty="0" smtClean="0"/>
              <a:t>…………… </a:t>
            </a:r>
            <a:r>
              <a:rPr lang="cs-CZ" sz="2800" dirty="0" smtClean="0"/>
              <a:t>práci, chce být činná jako zaměstnanec, není práce neschopna pro nemoc a není činná jako domácí dělník, pomáhající rodinný příslušník nebo samostatný </a:t>
            </a:r>
            <a:r>
              <a:rPr lang="cs-CZ" sz="2800" dirty="0" smtClean="0"/>
              <a:t>……………………………….</a:t>
            </a:r>
            <a:endParaRPr lang="cs-CZ" sz="2800" dirty="0" smtClean="0"/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Jaké další skupiny obyvatelstva nalezneme na trhu práce?</a:t>
            </a:r>
          </a:p>
        </p:txBody>
      </p:sp>
    </p:spTree>
    <p:extLst>
      <p:ext uri="{BB962C8B-B14F-4D97-AF65-F5344CB8AC3E}">
        <p14:creationId xmlns:p14="http://schemas.microsoft.com/office/powerpoint/2010/main" val="26637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075240" cy="504056"/>
          </a:xfrm>
        </p:spPr>
        <p:txBody>
          <a:bodyPr>
            <a:normAutofit fontScale="90000"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Z pohledu trhu práce existují 2 skupiny obyvatel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620688"/>
            <a:ext cx="8280920" cy="6120680"/>
          </a:xfrm>
        </p:spPr>
        <p:txBody>
          <a:bodyPr>
            <a:normAutofit fontScale="92500" lnSpcReduction="2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b="1" u="sng" dirty="0" smtClean="0"/>
              <a:t>Ekonomický </a:t>
            </a:r>
            <a:r>
              <a:rPr lang="cs-CZ" b="1" u="sng" dirty="0" smtClean="0"/>
              <a:t>……………………………… </a:t>
            </a:r>
            <a:r>
              <a:rPr lang="cs-CZ" b="1" u="sng" dirty="0" smtClean="0"/>
              <a:t>obyvatelstvo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Označováno také jako pracovní síla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tvoří ho zaměstnaní a nezaměstnaní</a:t>
            </a:r>
          </a:p>
          <a:p>
            <a:pPr marL="909637" indent="-457200">
              <a:spcBef>
                <a:spcPts val="0"/>
              </a:spcBef>
              <a:spcAft>
                <a:spcPts val="600"/>
              </a:spcAft>
              <a:buSzPct val="120000"/>
              <a:buFont typeface="+mj-lt"/>
              <a:buAutoNum type="alphaLcParenR"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Zaměstnaní </a:t>
            </a:r>
            <a:r>
              <a:rPr lang="cs-CZ" dirty="0" smtClean="0"/>
              <a:t>jsou lidé, kteří pracují na plný nebo částečný úvazek neboli osoby</a:t>
            </a:r>
            <a:r>
              <a:rPr lang="cs-CZ" dirty="0"/>
              <a:t>, které </a:t>
            </a:r>
            <a:r>
              <a:rPr lang="cs-CZ" dirty="0" smtClean="0"/>
              <a:t>mají placené </a:t>
            </a:r>
            <a:r>
              <a:rPr lang="cs-CZ" dirty="0"/>
              <a:t>zaměstnání nebo osoby zaměstnané ve vlastním podniku a také profesionální příslušníci armády a osoby na mateřské dovolené, pokud před tím pracovaly </a:t>
            </a:r>
            <a:r>
              <a:rPr lang="cs-CZ" dirty="0" smtClean="0"/>
              <a:t>(POZOR neplést s rodičovskou dovolenou). </a:t>
            </a:r>
            <a:r>
              <a:rPr lang="cs-CZ" dirty="0"/>
              <a:t>Přitom není rozhodující, o jakou formu </a:t>
            </a:r>
            <a:r>
              <a:rPr lang="cs-CZ" dirty="0" smtClean="0"/>
              <a:t>……………………. </a:t>
            </a:r>
            <a:r>
              <a:rPr lang="cs-CZ" dirty="0"/>
              <a:t>vztahu se jedná (trvalý, dočasný, sezónní či příležitostný</a:t>
            </a:r>
            <a:r>
              <a:rPr lang="cs-CZ" dirty="0" smtClean="0"/>
              <a:t>).</a:t>
            </a:r>
          </a:p>
          <a:p>
            <a:pPr marL="909637" indent="-457200">
              <a:spcBef>
                <a:spcPts val="0"/>
              </a:spcBef>
              <a:spcAft>
                <a:spcPts val="600"/>
              </a:spcAft>
              <a:buSzPct val="120000"/>
              <a:buFont typeface="+mj-lt"/>
              <a:buAutoNum type="alphaLcParenR"/>
            </a:pP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Nezaměstnaní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řadíme </a:t>
            </a:r>
            <a:r>
              <a:rPr lang="cs-CZ" dirty="0" smtClean="0"/>
              <a:t>sem osoby </a:t>
            </a:r>
            <a:r>
              <a:rPr lang="cs-CZ" dirty="0"/>
              <a:t>v produktivním věku, tj. starší 15 let a mladší 65 let, které si </a:t>
            </a:r>
            <a:r>
              <a:rPr lang="cs-CZ" dirty="0" smtClean="0"/>
              <a:t>……………….. </a:t>
            </a:r>
            <a:r>
              <a:rPr lang="cs-CZ" dirty="0"/>
              <a:t>hledají práci a v případě </a:t>
            </a:r>
            <a:r>
              <a:rPr lang="cs-CZ" dirty="0" smtClean="0"/>
              <a:t>…………………… </a:t>
            </a:r>
            <a:r>
              <a:rPr lang="cs-CZ" dirty="0"/>
              <a:t>pracovního místa jsou schopni do 14 dnů nastoupit do práce</a:t>
            </a:r>
            <a:endParaRPr lang="cs-CZ" dirty="0" smtClean="0"/>
          </a:p>
          <a:p>
            <a:pPr marL="355600" indent="-355600">
              <a:spcAft>
                <a:spcPts val="600"/>
              </a:spcAft>
            </a:pPr>
            <a:r>
              <a:rPr lang="cs-CZ" b="1" u="sng" dirty="0" smtClean="0"/>
              <a:t>Ekonomicky </a:t>
            </a:r>
            <a:r>
              <a:rPr lang="cs-CZ" b="1" u="sng" dirty="0" smtClean="0"/>
              <a:t>…………………………………. obyvatelstvo</a:t>
            </a:r>
            <a:endParaRPr lang="cs-CZ" b="1" u="sng" dirty="0"/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Tato skupina </a:t>
            </a:r>
            <a:r>
              <a:rPr lang="cs-CZ" dirty="0" smtClean="0"/>
              <a:t>……………………………… aktivně </a:t>
            </a:r>
            <a:r>
              <a:rPr lang="cs-CZ" dirty="0" smtClean="0"/>
              <a:t>na trh práce, protože z nějakého důvodu práci nehledá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/>
              <a:t>děti, studenti připravující se na budoucí povolání, lidé v domácnosti, zdravotně hendikepovaní nebo starobní </a:t>
            </a:r>
            <a:r>
              <a:rPr lang="cs-CZ" dirty="0" smtClean="0"/>
              <a:t>důchodci a všichni ti, kteří si zvolili alternativní způsob života </a:t>
            </a:r>
            <a:r>
              <a:rPr lang="cs-CZ" dirty="0" smtClean="0"/>
              <a:t>………  ..…………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3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Nezaměstnanost x míra nezaměstnanosti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19256" cy="5904656"/>
          </a:xfrm>
        </p:spPr>
        <p:txBody>
          <a:bodyPr>
            <a:normAutofit fontScale="92500" lnSpcReduction="2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Nezaměstnanost</a:t>
            </a:r>
            <a:r>
              <a:rPr lang="cs-CZ" sz="2600" dirty="0"/>
              <a:t> = jev, tj. </a:t>
            </a:r>
            <a:r>
              <a:rPr lang="cs-CZ" sz="2600" dirty="0" smtClean="0"/>
              <a:t>…………………………….. </a:t>
            </a:r>
            <a:r>
              <a:rPr lang="cs-CZ" sz="2600" dirty="0"/>
              <a:t>(neuspokojená) </a:t>
            </a:r>
            <a:r>
              <a:rPr lang="cs-CZ" sz="2600" dirty="0" smtClean="0"/>
              <a:t>……………………………. </a:t>
            </a:r>
            <a:r>
              <a:rPr lang="cs-CZ" sz="2600" dirty="0"/>
              <a:t>práce na trhu práce, neboli situace, kdy je nabízené množství práce větší než poptávané</a:t>
            </a:r>
          </a:p>
          <a:p>
            <a:pPr marL="355600" indent="-355600"/>
            <a:r>
              <a:rPr lang="cs-CZ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nezaměstnanosti (u)</a:t>
            </a:r>
            <a:r>
              <a:rPr lang="cs-CZ" sz="2600" dirty="0"/>
              <a:t> </a:t>
            </a:r>
            <a:endParaRPr lang="cs-CZ" sz="2600" dirty="0" smtClean="0"/>
          </a:p>
          <a:p>
            <a:pPr marL="720725" indent="-2682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ukazatel toho, jak vysoký je </a:t>
            </a:r>
            <a:r>
              <a:rPr lang="cs-CZ" sz="2600" dirty="0" smtClean="0"/>
              <a:t>………………….. nezaměstnaných </a:t>
            </a:r>
            <a:r>
              <a:rPr lang="cs-CZ" sz="2600" dirty="0"/>
              <a:t>na celkovém počtu ekonomicky aktivního obyvatelstva </a:t>
            </a:r>
            <a:r>
              <a:rPr lang="cs-CZ" sz="2600" dirty="0" smtClean="0"/>
              <a:t>(</a:t>
            </a:r>
            <a:r>
              <a:rPr lang="cs-CZ" sz="2600" dirty="0" smtClean="0">
                <a:solidFill>
                  <a:srgbClr val="FF0000"/>
                </a:solidFill>
              </a:rPr>
              <a:t>L</a:t>
            </a:r>
            <a:r>
              <a:rPr lang="cs-CZ" sz="2600" dirty="0" smtClean="0"/>
              <a:t>) (zaměstnaní (</a:t>
            </a:r>
            <a:r>
              <a:rPr lang="cs-CZ" sz="2600" dirty="0" smtClean="0">
                <a:solidFill>
                  <a:srgbClr val="FF0000"/>
                </a:solidFill>
              </a:rPr>
              <a:t>E</a:t>
            </a:r>
            <a:r>
              <a:rPr lang="cs-CZ" sz="2600" dirty="0" smtClean="0"/>
              <a:t>) + nezaměstnaní (</a:t>
            </a:r>
            <a:r>
              <a:rPr lang="cs-CZ" sz="2600" dirty="0" smtClean="0">
                <a:solidFill>
                  <a:srgbClr val="FF0000"/>
                </a:solidFill>
              </a:rPr>
              <a:t>U</a:t>
            </a:r>
            <a:r>
              <a:rPr lang="cs-CZ" sz="2600" dirty="0" smtClean="0"/>
              <a:t>)) </a:t>
            </a:r>
          </a:p>
          <a:p>
            <a:pPr marL="452437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2600" dirty="0"/>
          </a:p>
          <a:p>
            <a:pPr marL="452437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2600" dirty="0" smtClean="0"/>
          </a:p>
          <a:p>
            <a:pPr marL="452437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2600" dirty="0" smtClean="0"/>
          </a:p>
          <a:p>
            <a:pPr marL="720725" indent="-2682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cs-CZ" sz="2600" dirty="0" smtClean="0"/>
          </a:p>
          <a:p>
            <a:pPr marL="720725" indent="-2682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 smtClean="0"/>
              <a:t>Je vykazována nejen jako průměrný údaj pro celou zemi, ale také za jednotlivé regiony</a:t>
            </a:r>
          </a:p>
          <a:p>
            <a:pPr marL="720725" indent="-2682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 smtClean="0"/>
              <a:t>V ČR vykazuje </a:t>
            </a:r>
            <a:r>
              <a:rPr lang="cs-CZ" sz="2600" u="sng" dirty="0" smtClean="0"/>
              <a:t>………………. </a:t>
            </a:r>
            <a:r>
              <a:rPr lang="cs-CZ" sz="2600" u="sng" dirty="0" smtClean="0"/>
              <a:t>míru nezaměstnanosti </a:t>
            </a:r>
            <a:r>
              <a:rPr lang="cs-CZ" sz="2600" dirty="0" smtClean="0"/>
              <a:t>ČSÚ a dále pak MPSV, které však vychází z jiných zdrojů a počítá </a:t>
            </a:r>
            <a:r>
              <a:rPr lang="cs-CZ" sz="2600" u="sng" dirty="0" smtClean="0"/>
              <a:t>podíl nezaměstnaných osob</a:t>
            </a:r>
            <a:r>
              <a:rPr lang="cs-CZ" sz="2600" dirty="0" smtClean="0"/>
              <a:t>, jeho míra nezaměstnanosti se může od ČSÚ mírně lišit</a:t>
            </a:r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884" y="3425962"/>
            <a:ext cx="1597290" cy="76206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2812" y="3279645"/>
            <a:ext cx="2231329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97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Příčiny nezaměstnanosti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280920" cy="5760640"/>
          </a:xfrm>
        </p:spPr>
        <p:txBody>
          <a:bodyPr>
            <a:normAutofit/>
          </a:bodyPr>
          <a:lstStyle/>
          <a:p>
            <a:pPr marL="355600" indent="-355600"/>
            <a:r>
              <a:rPr lang="cs-CZ" sz="3000" dirty="0" smtClean="0"/>
              <a:t>Hospodářský </a:t>
            </a:r>
            <a:r>
              <a:rPr lang="cs-CZ" sz="3000" dirty="0" smtClean="0"/>
              <a:t>………………….</a:t>
            </a:r>
            <a:endParaRPr lang="cs-CZ" sz="3000" dirty="0" smtClean="0"/>
          </a:p>
          <a:p>
            <a:pPr marL="355600" indent="-355600"/>
            <a:r>
              <a:rPr lang="cs-CZ" sz="3000" dirty="0" smtClean="0"/>
              <a:t>Strukturální změny v ekonomice</a:t>
            </a:r>
          </a:p>
          <a:p>
            <a:pPr marL="355600" indent="-355600"/>
            <a:r>
              <a:rPr lang="cs-CZ" sz="3000" dirty="0" smtClean="0"/>
              <a:t>Vědeckotechnický pokrok</a:t>
            </a:r>
          </a:p>
          <a:p>
            <a:pPr marL="355600" indent="-355600"/>
            <a:r>
              <a:rPr lang="cs-CZ" sz="3000" dirty="0" smtClean="0"/>
              <a:t>Rozsah státních </a:t>
            </a:r>
            <a:r>
              <a:rPr lang="cs-CZ" sz="3000" dirty="0" smtClean="0"/>
              <a:t>……………….. </a:t>
            </a:r>
            <a:r>
              <a:rPr lang="cs-CZ" sz="3000" dirty="0" smtClean="0"/>
              <a:t>do ekonomiky</a:t>
            </a:r>
          </a:p>
          <a:p>
            <a:pPr marL="355600" indent="-355600"/>
            <a:r>
              <a:rPr lang="cs-CZ" sz="3000" dirty="0" smtClean="0"/>
              <a:t>Institucionální nastavení fungování trhu práce</a:t>
            </a:r>
          </a:p>
          <a:p>
            <a:pPr marL="355600" indent="-355600"/>
            <a:r>
              <a:rPr lang="cs-CZ" sz="3000" dirty="0" smtClean="0"/>
              <a:t>Integrační tendence</a:t>
            </a:r>
          </a:p>
          <a:p>
            <a:pPr marL="355600" indent="-355600"/>
            <a:r>
              <a:rPr lang="cs-CZ" sz="3000" dirty="0" smtClean="0"/>
              <a:t>Pohyb </a:t>
            </a:r>
            <a:r>
              <a:rPr lang="cs-CZ" sz="3000" dirty="0" smtClean="0"/>
              <a:t>…………………….. </a:t>
            </a:r>
            <a:r>
              <a:rPr lang="cs-CZ" sz="3000" dirty="0" smtClean="0"/>
              <a:t>ve světové ekonomice</a:t>
            </a:r>
          </a:p>
          <a:p>
            <a:pPr marL="355600" indent="-355600"/>
            <a:r>
              <a:rPr lang="cs-CZ" dirty="0" smtClean="0">
                <a:solidFill>
                  <a:srgbClr val="FF0000"/>
                </a:solidFill>
              </a:rPr>
              <a:t>Popis jednotlivých příčin včetně případové studie naleznete v opoře doc. Tvrdoně (distanční studijní text – Vnější ekonomické prostředí) na str. </a:t>
            </a:r>
            <a:r>
              <a:rPr lang="cs-CZ" dirty="0" smtClean="0">
                <a:solidFill>
                  <a:srgbClr val="FF0000"/>
                </a:solidFill>
              </a:rPr>
              <a:t>61 </a:t>
            </a:r>
            <a:r>
              <a:rPr lang="cs-CZ" dirty="0" smtClean="0">
                <a:solidFill>
                  <a:srgbClr val="FF0000"/>
                </a:solidFill>
              </a:rPr>
              <a:t>- 63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8806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Typy nezaměstnanosti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424936" cy="5904656"/>
          </a:xfrm>
        </p:spPr>
        <p:txBody>
          <a:bodyPr>
            <a:normAutofit lnSpcReduction="10000"/>
          </a:bodyPr>
          <a:lstStyle/>
          <a:p>
            <a:pPr marL="355600" indent="-355600"/>
            <a:r>
              <a:rPr lang="cs-CZ" sz="2600" dirty="0" smtClean="0"/>
              <a:t>Nezaměstnanost můžeme dělit podle:</a:t>
            </a:r>
          </a:p>
          <a:p>
            <a:pPr marL="989013" indent="-450850">
              <a:spcBef>
                <a:spcPts val="0"/>
              </a:spcBef>
              <a:buSzPct val="120000"/>
              <a:buFont typeface="+mj-lt"/>
              <a:buAutoNum type="alphaLcParenR"/>
            </a:pPr>
            <a:r>
              <a:rPr lang="cs-CZ" sz="2600" dirty="0" smtClean="0"/>
              <a:t>Situace na trhu práce</a:t>
            </a:r>
          </a:p>
          <a:p>
            <a:pPr marL="989013" indent="-450850">
              <a:spcBef>
                <a:spcPts val="0"/>
              </a:spcBef>
              <a:buSzPct val="120000"/>
              <a:buFont typeface="+mj-lt"/>
              <a:buAutoNum type="alphaLcParenR"/>
            </a:pPr>
            <a:r>
              <a:rPr lang="cs-CZ" sz="2600" dirty="0" smtClean="0"/>
              <a:t>Délky trvání</a:t>
            </a:r>
          </a:p>
          <a:p>
            <a:pPr marL="989013" indent="-450850">
              <a:spcBef>
                <a:spcPts val="0"/>
              </a:spcBef>
              <a:buSzPct val="120000"/>
              <a:buFont typeface="+mj-lt"/>
              <a:buAutoNum type="alphaLcParenR"/>
            </a:pPr>
            <a:r>
              <a:rPr lang="cs-CZ" sz="2600" dirty="0" smtClean="0"/>
              <a:t>Příčin vzniku</a:t>
            </a:r>
          </a:p>
          <a:p>
            <a:pPr marL="0" indent="0">
              <a:buSzPct val="120000"/>
              <a:buNone/>
              <a:tabLst>
                <a:tab pos="355600" algn="l"/>
              </a:tabLst>
            </a:pPr>
            <a:endParaRPr lang="cs-CZ" sz="800" dirty="0" smtClean="0"/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SzPct val="120000"/>
              <a:buAutoNum type="alphaLcParenR"/>
              <a:tabLst>
                <a:tab pos="355600" algn="l"/>
              </a:tabLst>
            </a:pPr>
            <a:r>
              <a:rPr lang="cs-CZ" sz="2600" b="1" u="sng" dirty="0" smtClean="0"/>
              <a:t>Situace na trhu práce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cs-CZ" sz="2600" dirty="0"/>
              <a:t>Dobrovolná nezaměstnanost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cs-CZ" sz="2600" dirty="0" smtClean="0"/>
              <a:t>…………………………….. </a:t>
            </a:r>
            <a:r>
              <a:rPr lang="cs-CZ" sz="2600" dirty="0" smtClean="0"/>
              <a:t>nezaměstnanost</a:t>
            </a:r>
          </a:p>
          <a:p>
            <a:pPr marL="452437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355600" algn="l"/>
              </a:tabLst>
            </a:pPr>
            <a:endParaRPr lang="cs-CZ" sz="800" dirty="0"/>
          </a:p>
          <a:p>
            <a:pPr marL="514350" indent="-514350">
              <a:lnSpc>
                <a:spcPct val="80000"/>
              </a:lnSpc>
              <a:spcAft>
                <a:spcPts val="600"/>
              </a:spcAft>
              <a:buSzPct val="120000"/>
              <a:buFont typeface="+mj-lt"/>
              <a:buAutoNum type="alphaLcParenR" startAt="2"/>
              <a:tabLst>
                <a:tab pos="355600" algn="l"/>
              </a:tabLst>
            </a:pPr>
            <a:r>
              <a:rPr lang="cs-CZ" sz="2600" b="1" u="sng" dirty="0"/>
              <a:t>Délka trvání </a:t>
            </a:r>
            <a:endParaRPr lang="cs-CZ" sz="2600" b="1" u="sng" dirty="0" smtClean="0"/>
          </a:p>
          <a:p>
            <a:pPr marL="720725" indent="-268288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………………………………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nezaměstnanost</a:t>
            </a:r>
          </a:p>
          <a:p>
            <a:pPr marL="80645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355600" algn="l"/>
              </a:tabLst>
            </a:pPr>
            <a:r>
              <a:rPr lang="cs-CZ" sz="2600" dirty="0" smtClean="0"/>
              <a:t>Trvá v řádu týdnů či měsíců, není pro ekonomiku vážným problémem</a:t>
            </a:r>
            <a:endParaRPr lang="cs-CZ" sz="2600" dirty="0"/>
          </a:p>
          <a:p>
            <a:pPr marL="720725" indent="-268288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cs-CZ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Dlouhodobá 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nezaměstnanost</a:t>
            </a:r>
          </a:p>
          <a:p>
            <a:pPr marL="720725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355600" algn="l"/>
              </a:tabLst>
            </a:pPr>
            <a:r>
              <a:rPr lang="cs-CZ" sz="2600" dirty="0" smtClean="0"/>
              <a:t>Trvá déle než 12 měsíců a představuje </a:t>
            </a:r>
            <a:r>
              <a:rPr lang="cs-CZ" sz="2600" dirty="0" smtClean="0"/>
              <a:t>.................. (lidé, kteří jsou dlouho bez práce ji hůře shánějí, čerpají dávky </a:t>
            </a:r>
            <a:r>
              <a:rPr lang="cs-CZ" sz="2600" dirty="0" smtClean="0"/>
              <a:t>ze státního rozpočtu a zároveň do něj nic neodvádějí)</a:t>
            </a:r>
            <a:endParaRPr lang="cs-CZ" sz="2600" dirty="0"/>
          </a:p>
          <a:p>
            <a:pPr marL="1052513" indent="-514350">
              <a:buSzPct val="120000"/>
              <a:buAutoNum type="alphaLcParenR" startAt="2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4977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Typy nezaměstnanosti podle příčiny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147248" cy="5877272"/>
          </a:xfrm>
        </p:spPr>
        <p:txBody>
          <a:bodyPr>
            <a:normAutofit fontScale="92500" lnSpcReduction="2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………………………………. </a:t>
            </a: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nezaměstnanost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 smtClean="0"/>
              <a:t>Vzniká působením životního cyklu obyvatel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 smtClean="0"/>
              <a:t>Má </a:t>
            </a:r>
            <a:r>
              <a:rPr lang="cs-CZ" sz="2800" dirty="0" smtClean="0"/>
              <a:t>……………………………. </a:t>
            </a:r>
            <a:r>
              <a:rPr lang="cs-CZ" sz="2800" dirty="0"/>
              <a:t>charakter (6-12 týdnů)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Nepředstavuje pro ekonomiku žádný problém, naopak svědčí o pružnosti trhu </a:t>
            </a:r>
            <a:r>
              <a:rPr lang="cs-CZ" sz="2800" dirty="0" smtClean="0"/>
              <a:t>práce, protože lidé se při hledání nové práce snaží o optimální alokaci  své pracovní síly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 smtClean="0"/>
              <a:t>Je spojena se stěhováním, s hledáním prvního zaměstnání, případně s hledáním nového lépe vyhovujícího pracovního uplatnění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………………………………… </a:t>
            </a: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nezaměstnanost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Tato nezaměstnanost </a:t>
            </a:r>
            <a:r>
              <a:rPr lang="cs-CZ" sz="2800" dirty="0" smtClean="0"/>
              <a:t>je dána výkyvy v zaměstnanosti podmíněné </a:t>
            </a:r>
            <a:r>
              <a:rPr lang="cs-CZ" sz="2800" dirty="0" smtClean="0"/>
              <a:t>…………………. </a:t>
            </a:r>
            <a:r>
              <a:rPr lang="cs-CZ" sz="2800" dirty="0" smtClean="0"/>
              <a:t>obdobím (zemědělství, stavebnictví, cestovní ruch)</a:t>
            </a:r>
          </a:p>
          <a:p>
            <a:pPr marL="720725" indent="-268288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 smtClean="0"/>
              <a:t>Nástrojem, jak tuto nezaměstnanost snížit můžou být dotace ze strany státu (částečné dotování mzdy pracovníků v době, kdy nemohou z důvodu počasí pracovat)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6302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1901" y="26064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Typy nezaměstnanosti podle příčiny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620688"/>
            <a:ext cx="8424936" cy="6237312"/>
          </a:xfrm>
        </p:spPr>
        <p:txBody>
          <a:bodyPr>
            <a:noAutofit/>
          </a:bodyPr>
          <a:lstStyle/>
          <a:p>
            <a:pPr marL="355600" indent="-355600">
              <a:spcAft>
                <a:spcPts val="600"/>
              </a:spcAft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Cyklická nezaměstnanost 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Příčinou je </a:t>
            </a:r>
            <a:r>
              <a:rPr lang="cs-CZ" dirty="0" smtClean="0"/>
              <a:t>………………………….. </a:t>
            </a:r>
            <a:r>
              <a:rPr lang="cs-CZ" dirty="0"/>
              <a:t>pohyb ekonomiky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V recesi se </a:t>
            </a:r>
            <a:r>
              <a:rPr lang="cs-CZ" dirty="0" err="1"/>
              <a:t>nezam</a:t>
            </a:r>
            <a:r>
              <a:rPr lang="cs-CZ" dirty="0"/>
              <a:t>. </a:t>
            </a:r>
            <a:r>
              <a:rPr lang="cs-CZ" dirty="0" smtClean="0"/>
              <a:t>………………., </a:t>
            </a:r>
            <a:r>
              <a:rPr lang="cs-CZ" dirty="0"/>
              <a:t>v konjunktuře naopak </a:t>
            </a:r>
            <a:r>
              <a:rPr lang="cs-CZ" dirty="0" smtClean="0"/>
              <a:t>snižuje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Její dopad je celoplošný napříč celou ekonomikou a sektory národního hospodářství</a:t>
            </a:r>
            <a:endParaRPr lang="cs-CZ" dirty="0"/>
          </a:p>
          <a:p>
            <a:pPr marL="355600" indent="-355600">
              <a:spcAft>
                <a:spcPts val="600"/>
              </a:spcAft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Strukturální nezaměstnanost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Nastává, pokud na trhu práce dochází k nesouladu </a:t>
            </a:r>
            <a:r>
              <a:rPr lang="cs-CZ" dirty="0" smtClean="0"/>
              <a:t>…………………………….. </a:t>
            </a:r>
            <a:r>
              <a:rPr lang="cs-CZ" dirty="0"/>
              <a:t>struktury nabízené a poptávané </a:t>
            </a:r>
            <a:r>
              <a:rPr lang="cs-CZ" dirty="0" smtClean="0"/>
              <a:t>práce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V jeden moment je na trhu některých profesí přebytek (horníci) a naopak některých profesí nedostatek (zdrav. sestry, učitelé fyziky)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Její hlavní </a:t>
            </a:r>
            <a:r>
              <a:rPr lang="cs-CZ" dirty="0" smtClean="0"/>
              <a:t>…………… </a:t>
            </a:r>
            <a:r>
              <a:rPr lang="cs-CZ" dirty="0" smtClean="0"/>
              <a:t>jsou strukturální změny v ekonomice, kdy dochází k útlumu některých odvětví (např. v ČR v 1.pol. 90.let)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Další příčinou může být technický pokrok, kdy je lidská práce </a:t>
            </a:r>
            <a:r>
              <a:rPr lang="cs-CZ" dirty="0" smtClean="0"/>
              <a:t>…………………………………. </a:t>
            </a:r>
            <a:r>
              <a:rPr lang="cs-CZ" dirty="0" smtClean="0"/>
              <a:t>stroji a automatizací výroby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Může být regionálně velmi odlišná a má tendence přetrvávat v ekonomice dlouhou dobu</a:t>
            </a:r>
          </a:p>
          <a:p>
            <a:pPr marL="720725" indent="-268288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Z hlediska </a:t>
            </a:r>
            <a:r>
              <a:rPr lang="cs-CZ" dirty="0" smtClean="0"/>
              <a:t>………………………. </a:t>
            </a:r>
            <a:r>
              <a:rPr lang="cs-CZ" dirty="0" smtClean="0"/>
              <a:t>na ekonomiku je považována za </a:t>
            </a:r>
            <a:r>
              <a:rPr lang="cs-CZ" dirty="0" smtClean="0"/>
              <a:t>nejzávažnější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20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2431</TotalTime>
  <Words>1278</Words>
  <Application>Microsoft Office PowerPoint</Application>
  <PresentationFormat>Předvádění na obrazovce (4:3)</PresentationFormat>
  <Paragraphs>131</Paragraphs>
  <Slides>15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Calibri</vt:lpstr>
      <vt:lpstr>Times New Roman</vt:lpstr>
      <vt:lpstr>Wingdings</vt:lpstr>
      <vt:lpstr>Wingdings 2</vt:lpstr>
      <vt:lpstr>Arkýř</vt:lpstr>
      <vt:lpstr>Trh práce, nezaměstnanost</vt:lpstr>
      <vt:lpstr>Trh práce</vt:lpstr>
      <vt:lpstr>Nezaměstnanost</vt:lpstr>
      <vt:lpstr>Z pohledu trhu práce existují 2 skupiny obyvatel</vt:lpstr>
      <vt:lpstr>Nezaměstnanost x míra nezaměstnanosti</vt:lpstr>
      <vt:lpstr>Příčiny nezaměstnanosti</vt:lpstr>
      <vt:lpstr>Typy nezaměstnanosti</vt:lpstr>
      <vt:lpstr>Typy nezaměstnanosti podle příčiny</vt:lpstr>
      <vt:lpstr>Typy nezaměstnanosti podle příčiny</vt:lpstr>
      <vt:lpstr>Přirozená míra nezaměstnanosti</vt:lpstr>
      <vt:lpstr>Faktory ovlivňující Přirozenou míru nezaměstnanosti</vt:lpstr>
      <vt:lpstr>Důsledky nezaměstnanosti</vt:lpstr>
      <vt:lpstr>Ekonomické důsledky nezaměstnanosti</vt:lpstr>
      <vt:lpstr>Cesty jak nezaměstnanosti snižovat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330</cp:revision>
  <dcterms:created xsi:type="dcterms:W3CDTF">2015-02-19T14:22:13Z</dcterms:created>
  <dcterms:modified xsi:type="dcterms:W3CDTF">2022-03-13T20:40:40Z</dcterms:modified>
</cp:coreProperties>
</file>