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268" r:id="rId4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198884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Model as-ad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28600" y="90070"/>
            <a:ext cx="6516216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81000" y="1404659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I=investiční výdaje </a:t>
            </a:r>
            <a:r>
              <a:rPr lang="cs-CZ" altLang="cs-CZ" b="1" dirty="0" smtClean="0">
                <a:solidFill>
                  <a:srgbClr val="000099"/>
                </a:solidFill>
                <a:latin typeface="Tahoma" panose="020B0604030504040204" pitchFamily="34" charset="0"/>
              </a:rPr>
              <a:t>……………  </a:t>
            </a:r>
            <a:endParaRPr lang="cs-CZ" altLang="cs-CZ" b="1" dirty="0">
              <a:solidFill>
                <a:srgbClr val="000099"/>
              </a:solidFill>
              <a:latin typeface="Tahoma" panose="020B060403050404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95536" y="2209800"/>
            <a:ext cx="8443664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 smtClean="0">
                <a:latin typeface="+mn-lt"/>
              </a:rPr>
              <a:t>………………… </a:t>
            </a:r>
            <a:r>
              <a:rPr lang="cs-CZ" altLang="cs-CZ" sz="3200" dirty="0">
                <a:latin typeface="+mn-lt"/>
              </a:rPr>
              <a:t>míry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očekávání zisků z </a:t>
            </a:r>
            <a:r>
              <a:rPr lang="cs-CZ" altLang="cs-CZ" sz="3200" dirty="0" smtClean="0">
                <a:latin typeface="+mn-lt"/>
              </a:rPr>
              <a:t>invest</a:t>
            </a:r>
            <a:r>
              <a:rPr lang="cs-CZ" altLang="cs-CZ" sz="3200" dirty="0" smtClean="0">
                <a:latin typeface="+mn-lt"/>
              </a:rPr>
              <a:t>ičních</a:t>
            </a:r>
            <a:r>
              <a:rPr lang="cs-CZ" altLang="cs-CZ" sz="3200" dirty="0" smtClean="0">
                <a:latin typeface="+mn-lt"/>
              </a:rPr>
              <a:t> </a:t>
            </a:r>
            <a:r>
              <a:rPr lang="cs-CZ" altLang="cs-CZ" sz="3200" dirty="0">
                <a:latin typeface="+mn-lt"/>
              </a:rPr>
              <a:t>projektů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míra </a:t>
            </a:r>
            <a:r>
              <a:rPr lang="cs-CZ" altLang="cs-CZ" sz="3200" dirty="0" smtClean="0">
                <a:latin typeface="+mn-lt"/>
              </a:rPr>
              <a:t>………………….. </a:t>
            </a:r>
            <a:r>
              <a:rPr lang="cs-CZ" altLang="cs-CZ" sz="3200" dirty="0">
                <a:latin typeface="+mn-lt"/>
              </a:rPr>
              <a:t>firem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objem přebytečných výrobních kapacit </a:t>
            </a:r>
          </a:p>
        </p:txBody>
      </p:sp>
    </p:spTree>
    <p:extLst>
      <p:ext uri="{BB962C8B-B14F-4D97-AF65-F5344CB8AC3E}">
        <p14:creationId xmlns:p14="http://schemas.microsoft.com/office/powerpoint/2010/main" val="292062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2400" y="952500"/>
            <a:ext cx="852405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cs-CZ" altLang="cs-CZ" sz="2600" b="1" u="sng" dirty="0">
                <a:solidFill>
                  <a:srgbClr val="000099"/>
                </a:solidFill>
                <a:latin typeface="Tahoma" panose="020B0604030504040204" pitchFamily="34" charset="0"/>
              </a:rPr>
              <a:t>Příklad 1</a:t>
            </a:r>
            <a:r>
              <a:rPr lang="cs-CZ" altLang="cs-CZ" sz="2600" b="1" dirty="0">
                <a:solidFill>
                  <a:srgbClr val="000099"/>
                </a:solidFill>
                <a:latin typeface="Tahoma" panose="020B0604030504040204" pitchFamily="34" charset="0"/>
              </a:rPr>
              <a:t>:</a:t>
            </a:r>
            <a:r>
              <a:rPr lang="cs-CZ" altLang="cs-CZ" sz="2600" dirty="0">
                <a:solidFill>
                  <a:srgbClr val="000099"/>
                </a:solidFill>
                <a:latin typeface="Tahoma" panose="020B0604030504040204" pitchFamily="34" charset="0"/>
              </a:rPr>
              <a:t>↑úrokové míry→?↓nižší investiční výdaje =&gt;kam se posune křivka AD?</a:t>
            </a:r>
          </a:p>
        </p:txBody>
      </p:sp>
      <p:grpSp>
        <p:nvGrpSpPr>
          <p:cNvPr id="16402" name="Group 18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1281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282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6400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1276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1277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11278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1279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1280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16401" name="Group 17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1274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275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1273" name="Text Box 2"/>
          <p:cNvSpPr txBox="1">
            <a:spLocks noChangeArrowheads="1"/>
          </p:cNvSpPr>
          <p:nvPr/>
        </p:nvSpPr>
        <p:spPr bwMode="auto">
          <a:xfrm>
            <a:off x="395536" y="142875"/>
            <a:ext cx="792088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90191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3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63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51520" y="989724"/>
            <a:ext cx="864165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cs-CZ" altLang="cs-CZ" sz="2600" b="1" u="sng" dirty="0">
                <a:solidFill>
                  <a:srgbClr val="000099"/>
                </a:solidFill>
                <a:latin typeface="Tahoma" panose="020B0604030504040204" pitchFamily="34" charset="0"/>
              </a:rPr>
              <a:t>Příklad 2</a:t>
            </a:r>
            <a:r>
              <a:rPr lang="cs-CZ" altLang="cs-CZ" sz="2600" b="1" dirty="0">
                <a:solidFill>
                  <a:srgbClr val="000099"/>
                </a:solidFill>
                <a:latin typeface="Tahoma" panose="020B0604030504040204" pitchFamily="34" charset="0"/>
              </a:rPr>
              <a:t>: </a:t>
            </a:r>
            <a:r>
              <a:rPr lang="cs-CZ" altLang="cs-CZ" sz="2600" dirty="0">
                <a:solidFill>
                  <a:srgbClr val="000099"/>
                </a:solidFill>
                <a:latin typeface="Tahoma" panose="020B0604030504040204" pitchFamily="34" charset="0"/>
              </a:rPr>
              <a:t>↓zdanění firem→↑zisku firem ↑investičních stimulů=&gt;kam se posune křivka AD?</a:t>
            </a:r>
          </a:p>
        </p:txBody>
      </p:sp>
      <p:grpSp>
        <p:nvGrpSpPr>
          <p:cNvPr id="17425" name="Group 17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2305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2306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7424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2300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2301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12302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2303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2304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17426" name="Group 18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2298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2299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2297" name="Text Box 2"/>
          <p:cNvSpPr txBox="1">
            <a:spLocks noChangeArrowheads="1"/>
          </p:cNvSpPr>
          <p:nvPr/>
        </p:nvSpPr>
        <p:spPr bwMode="auto">
          <a:xfrm>
            <a:off x="251520" y="142875"/>
            <a:ext cx="828092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3680887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74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74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9388" y="1447800"/>
            <a:ext cx="885666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u="sng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Příklad 1</a:t>
            </a:r>
            <a:r>
              <a:rPr lang="cs-CZ" altLang="cs-CZ" sz="2400" b="1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růst vládních výdajů=&gt;kam se posune křivka AD?</a:t>
            </a:r>
          </a:p>
        </p:txBody>
      </p:sp>
      <p:grpSp>
        <p:nvGrpSpPr>
          <p:cNvPr id="18450" name="Group 18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3330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3331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8449" name="Group 17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3325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3326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13327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3328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3329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18451" name="Group 19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3323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3324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28600" y="762000"/>
            <a:ext cx="89154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3000" b="1">
                <a:solidFill>
                  <a:srgbClr val="000099"/>
                </a:solidFill>
                <a:latin typeface="Tahoma" panose="020B0604030504040204" pitchFamily="34" charset="0"/>
              </a:rPr>
              <a:t>G</a:t>
            </a:r>
            <a:r>
              <a:rPr lang="cs-CZ" altLang="cs-CZ" sz="3000" b="1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=</a:t>
            </a:r>
            <a:r>
              <a:rPr lang="cs-CZ" altLang="cs-CZ" sz="3000" b="1">
                <a:solidFill>
                  <a:srgbClr val="000099"/>
                </a:solidFill>
                <a:latin typeface="Tahoma" panose="020B0604030504040204" pitchFamily="34" charset="0"/>
              </a:rPr>
              <a:t>výdaje vlády na nákup statků a služeb</a:t>
            </a:r>
            <a:r>
              <a:rPr lang="cs-CZ" altLang="cs-CZ" sz="3000" b="1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3000" b="1">
                <a:solidFill>
                  <a:srgbClr val="000099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3322" name="Text Box 2"/>
          <p:cNvSpPr txBox="1">
            <a:spLocks noChangeArrowheads="1"/>
          </p:cNvSpPr>
          <p:nvPr/>
        </p:nvSpPr>
        <p:spPr bwMode="auto">
          <a:xfrm>
            <a:off x="228600" y="98425"/>
            <a:ext cx="891540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415519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84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84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459516" y="1249362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NX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=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výdaje na </a:t>
            </a:r>
            <a:r>
              <a:rPr lang="cs-CZ" altLang="cs-CZ" b="1" dirty="0" smtClean="0">
                <a:solidFill>
                  <a:srgbClr val="000099"/>
                </a:solidFill>
                <a:latin typeface="Tahoma" panose="020B0604030504040204" pitchFamily="34" charset="0"/>
              </a:rPr>
              <a:t>……….. 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export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67544" y="2132856"/>
            <a:ext cx="84582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národní </a:t>
            </a:r>
            <a:r>
              <a:rPr lang="cs-CZ" altLang="cs-CZ" sz="3200" dirty="0" smtClean="0">
                <a:latin typeface="+mn-lt"/>
              </a:rPr>
              <a:t>………………………… </a:t>
            </a:r>
            <a:r>
              <a:rPr lang="cs-CZ" altLang="cs-CZ" sz="3200" dirty="0">
                <a:latin typeface="+mn-lt"/>
              </a:rPr>
              <a:t>v zahraničí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měnové kurzy</a:t>
            </a:r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467544" y="228600"/>
            <a:ext cx="8676456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345536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67544" y="838200"/>
            <a:ext cx="8568506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u="sng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Příklad 1</a:t>
            </a:r>
            <a:r>
              <a:rPr lang="cs-CZ" altLang="cs-CZ" sz="2400" b="1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růst národního důchodu v zahraničí (např. Německo) =&gt;růst poptávky po zboží z ČR=&gt;kam se posune křivka AD?</a:t>
            </a:r>
          </a:p>
        </p:txBody>
      </p:sp>
      <p:grpSp>
        <p:nvGrpSpPr>
          <p:cNvPr id="20497" name="Group 17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5377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5378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0496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5372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5373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15374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5375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5376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0498" name="Group 18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5370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5369" name="Text Box 2"/>
          <p:cNvSpPr txBox="1">
            <a:spLocks noChangeArrowheads="1"/>
          </p:cNvSpPr>
          <p:nvPr/>
        </p:nvSpPr>
        <p:spPr bwMode="auto">
          <a:xfrm>
            <a:off x="467544" y="142875"/>
            <a:ext cx="8676456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16585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23528" y="838200"/>
            <a:ext cx="843947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400" u="sng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Příklad 2</a:t>
            </a:r>
            <a:r>
              <a:rPr lang="cs-CZ" altLang="cs-CZ" sz="2400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znehodnocení kurzu domácí měny (např. koruny vůči euru)=&gt;zboží z ČR je pro Němce levnější=&gt;kam se posune křivka AD?</a:t>
            </a:r>
          </a:p>
        </p:txBody>
      </p:sp>
      <p:grpSp>
        <p:nvGrpSpPr>
          <p:cNvPr id="21521" name="Group 17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6401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6402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1520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6396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6397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16398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6399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6400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1522" name="Group 18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6394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6395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393" name="Text Box 2"/>
          <p:cNvSpPr txBox="1">
            <a:spLocks noChangeArrowheads="1"/>
          </p:cNvSpPr>
          <p:nvPr/>
        </p:nvSpPr>
        <p:spPr bwMode="auto">
          <a:xfrm>
            <a:off x="323528" y="98425"/>
            <a:ext cx="899986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327075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15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15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Agregátní nabídka (AS)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525963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altLang="cs-CZ" sz="3200" b="1" i="1" u="sng" dirty="0"/>
              <a:t>Agregátní nabídka (AS) </a:t>
            </a:r>
            <a:r>
              <a:rPr lang="cs-CZ" altLang="cs-CZ" sz="3200" dirty="0"/>
              <a:t>= vyjadřuje závislost nabízeného </a:t>
            </a:r>
            <a:r>
              <a:rPr lang="cs-CZ" altLang="cs-CZ" sz="3200" dirty="0" smtClean="0"/>
              <a:t>……………… </a:t>
            </a:r>
            <a:r>
              <a:rPr lang="cs-CZ" altLang="cs-CZ" sz="3200" dirty="0"/>
              <a:t>produktu na cenové hladině. </a:t>
            </a:r>
          </a:p>
          <a:p>
            <a:pPr>
              <a:spcAft>
                <a:spcPts val="600"/>
              </a:spcAft>
            </a:pPr>
            <a:r>
              <a:rPr lang="cs-CZ" altLang="cs-CZ" sz="3200" dirty="0"/>
              <a:t>AS ukazuje, jak velký produkt budou chtít výrobci </a:t>
            </a:r>
            <a:r>
              <a:rPr lang="cs-CZ" altLang="cs-CZ" sz="3200" dirty="0" smtClean="0"/>
              <a:t>…………………….. </a:t>
            </a:r>
            <a:r>
              <a:rPr lang="cs-CZ" altLang="cs-CZ" sz="3200" dirty="0"/>
              <a:t>při různých úrovních cenové hladiny</a:t>
            </a:r>
          </a:p>
          <a:p>
            <a:pPr>
              <a:spcAft>
                <a:spcPts val="600"/>
              </a:spcAft>
            </a:pPr>
            <a:r>
              <a:rPr lang="cs-CZ" altLang="cs-CZ" sz="3200" dirty="0"/>
              <a:t>Jaký bude tvar křivky?</a:t>
            </a:r>
          </a:p>
          <a:p>
            <a:pPr>
              <a:spcAft>
                <a:spcPts val="600"/>
              </a:spcAft>
            </a:pPr>
            <a:r>
              <a:rPr lang="cs-CZ" altLang="cs-CZ" sz="3200" dirty="0"/>
              <a:t>Budeme rozlišovat </a:t>
            </a:r>
            <a:r>
              <a:rPr lang="cs-CZ" altLang="cs-CZ" sz="3200" dirty="0" smtClean="0"/>
              <a:t>………………………….. </a:t>
            </a:r>
            <a:r>
              <a:rPr lang="cs-CZ" altLang="cs-CZ" sz="3200" dirty="0"/>
              <a:t>AS (nemění se ceny VF) a </a:t>
            </a:r>
            <a:r>
              <a:rPr lang="cs-CZ" altLang="cs-CZ" sz="3200" dirty="0" smtClean="0"/>
              <a:t>……………………………………….. </a:t>
            </a:r>
            <a:r>
              <a:rPr lang="cs-CZ" altLang="cs-CZ" sz="3200" dirty="0"/>
              <a:t>AS</a:t>
            </a:r>
          </a:p>
          <a:p>
            <a:pPr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2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  <a:noFill/>
        </p:spPr>
        <p:txBody>
          <a:bodyPr>
            <a:no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Agregátní nabídka  </a:t>
            </a:r>
            <a:r>
              <a:rPr lang="cs-CZ" altLang="cs-CZ" sz="4000" b="1" u="sng" dirty="0" smtClean="0">
                <a:solidFill>
                  <a:schemeClr val="tx1"/>
                </a:solidFill>
              </a:rPr>
              <a:t>krátkodobá (</a:t>
            </a:r>
            <a:r>
              <a:rPr lang="cs-CZ" altLang="cs-CZ" sz="4000" b="1" u="sng" dirty="0" err="1" smtClean="0">
                <a:solidFill>
                  <a:schemeClr val="tx1"/>
                </a:solidFill>
              </a:rPr>
              <a:t>sras</a:t>
            </a:r>
            <a:r>
              <a:rPr lang="cs-CZ" altLang="cs-CZ" sz="4000" b="1" u="sng" dirty="0" smtClean="0">
                <a:solidFill>
                  <a:schemeClr val="tx1"/>
                </a:solidFill>
              </a:rPr>
              <a:t>) </a:t>
            </a:r>
            <a:endParaRPr lang="cs-CZ" alt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1" y="1268760"/>
            <a:ext cx="8147248" cy="5112567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spcAft>
                <a:spcPts val="1200"/>
              </a:spcAft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3600" u="sng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Vícero modelů vysvětlujících rostoucí tvar SRAS:</a:t>
            </a:r>
          </a:p>
          <a:p>
            <a:pPr>
              <a:spcAft>
                <a:spcPts val="600"/>
              </a:spcAft>
            </a:pPr>
            <a:r>
              <a:rPr lang="cs-CZ" altLang="cs-CZ" sz="3500" dirty="0"/>
              <a:t>Model založený na </a:t>
            </a:r>
            <a:r>
              <a:rPr lang="cs-CZ" altLang="cs-CZ" sz="3500" b="1" i="1" dirty="0" smtClean="0"/>
              <a:t>…………………… </a:t>
            </a:r>
            <a:r>
              <a:rPr lang="cs-CZ" altLang="cs-CZ" sz="3500" b="1" i="1" dirty="0"/>
              <a:t>strnulosti </a:t>
            </a:r>
            <a:r>
              <a:rPr lang="cs-CZ" altLang="cs-CZ" sz="3500" dirty="0"/>
              <a:t>(nominální mzdy jsou krátkodobě nepružné vlivem např. kolektivních mzdových dohod a trhy se tak nevyčišťují, s poklesem P je reálná mzda vyšší než kolik je firma ochotna platit=&gt;propouštění a snižování rozsahu produkce</a:t>
            </a:r>
          </a:p>
          <a:p>
            <a:pPr>
              <a:spcAft>
                <a:spcPts val="600"/>
              </a:spcAft>
            </a:pPr>
            <a:r>
              <a:rPr lang="cs-CZ" altLang="cs-CZ" sz="3500" dirty="0"/>
              <a:t>Model založený na </a:t>
            </a:r>
            <a:r>
              <a:rPr lang="cs-CZ" altLang="cs-CZ" sz="3500" b="1" i="1" dirty="0" smtClean="0"/>
              <a:t>………………. </a:t>
            </a:r>
            <a:r>
              <a:rPr lang="cs-CZ" altLang="cs-CZ" sz="3500" b="1" i="1" dirty="0"/>
              <a:t>vnímání cenové hladiny </a:t>
            </a:r>
            <a:r>
              <a:rPr lang="cs-CZ" altLang="cs-CZ" sz="3500" dirty="0"/>
              <a:t>(ceny i mzdy jsou sice pružné, ale ekonomické subjekty si mylně vykládají změnu cenové hladiny – např. mzdy)</a:t>
            </a:r>
          </a:p>
          <a:p>
            <a:pPr>
              <a:spcAft>
                <a:spcPts val="600"/>
              </a:spcAft>
            </a:pPr>
            <a:r>
              <a:rPr lang="cs-CZ" altLang="cs-CZ" sz="3500" dirty="0"/>
              <a:t>Model založený na </a:t>
            </a:r>
            <a:r>
              <a:rPr lang="cs-CZ" altLang="cs-CZ" sz="3500" b="1" i="1" dirty="0"/>
              <a:t>neúplných informacích o </a:t>
            </a:r>
            <a:r>
              <a:rPr lang="cs-CZ" altLang="cs-CZ" sz="3500" b="1" i="1" dirty="0" smtClean="0"/>
              <a:t>…………..… </a:t>
            </a:r>
            <a:r>
              <a:rPr lang="cs-CZ" altLang="cs-CZ" sz="3500" dirty="0" smtClean="0"/>
              <a:t>(</a:t>
            </a:r>
            <a:r>
              <a:rPr lang="cs-CZ" altLang="cs-CZ" sz="3500" dirty="0"/>
              <a:t>lidé si uvědomí změny cenové hladiny se zpožděním z důvodu postupného šíření informací)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07950" y="836613"/>
            <a:ext cx="87852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AS= celkové množství produkce, které firmy nabízejí při daných cenách a mzdách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Křivka krátkodobé AS=SRAS 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6388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</a:p>
        </p:txBody>
      </p: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19468" name="Line 11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9469" name="Freeform 12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114800" y="4092575"/>
            <a:ext cx="50292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přímo úměrný vztah mezi produktem a cenovou hladinou – SRAS je rostoucí funkcí cenové hladiny</a:t>
            </a:r>
            <a:endParaRPr lang="cs-CZ" altLang="cs-CZ" sz="2400" b="1">
              <a:solidFill>
                <a:srgbClr val="339966"/>
              </a:solidFill>
              <a:latin typeface="Tahoma" panose="020B0604030504040204" pitchFamily="34" charset="0"/>
            </a:endParaRPr>
          </a:p>
        </p:txBody>
      </p: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19466" name="Text Box 8"/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</a:p>
          </p:txBody>
        </p:sp>
        <p:sp>
          <p:nvSpPr>
            <p:cNvPr id="19467" name="Freeform 18"/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9465" name="Text Box 2"/>
          <p:cNvSpPr txBox="1">
            <a:spLocks noChangeArrowheads="1"/>
          </p:cNvSpPr>
          <p:nvPr/>
        </p:nvSpPr>
        <p:spPr bwMode="auto">
          <a:xfrm>
            <a:off x="323527" y="119063"/>
            <a:ext cx="8971453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 (AS)</a:t>
            </a:r>
          </a:p>
        </p:txBody>
      </p:sp>
    </p:spTree>
    <p:extLst>
      <p:ext uri="{BB962C8B-B14F-4D97-AF65-F5344CB8AC3E}">
        <p14:creationId xmlns:p14="http://schemas.microsoft.com/office/powerpoint/2010/main" val="34104345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Model AS-AD</a:t>
            </a:r>
          </a:p>
        </p:txBody>
      </p:sp>
      <p:sp>
        <p:nvSpPr>
          <p:cNvPr id="2051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7931224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altLang="cs-CZ" sz="2800" dirty="0"/>
              <a:t>Model AS-AD bude reflektovat </a:t>
            </a:r>
            <a:r>
              <a:rPr lang="cs-CZ" altLang="cs-CZ" sz="2800" dirty="0" smtClean="0"/>
              <a:t>………………… </a:t>
            </a:r>
            <a:r>
              <a:rPr lang="cs-CZ" altLang="cs-CZ" sz="2800" dirty="0"/>
              <a:t>cenové hladiny</a:t>
            </a:r>
          </a:p>
          <a:p>
            <a:pPr>
              <a:spcBef>
                <a:spcPts val="0"/>
              </a:spcBef>
            </a:pPr>
            <a:r>
              <a:rPr lang="cs-CZ" altLang="cs-CZ" sz="2800" dirty="0" smtClean="0"/>
              <a:t>Cenová </a:t>
            </a:r>
            <a:r>
              <a:rPr lang="cs-CZ" altLang="cs-CZ" sz="2800" dirty="0" smtClean="0"/>
              <a:t>hladina = </a:t>
            </a:r>
            <a:r>
              <a:rPr lang="cs-CZ" altLang="cs-CZ" sz="2800" dirty="0"/>
              <a:t>všeobecná </a:t>
            </a:r>
            <a:r>
              <a:rPr lang="cs-CZ" altLang="cs-CZ" sz="2800" dirty="0" smtClean="0"/>
              <a:t>…………….. </a:t>
            </a:r>
            <a:r>
              <a:rPr lang="cs-CZ" altLang="cs-CZ" sz="2800" dirty="0"/>
              <a:t>cen (měří se pomocí cenových indexů); s růstem cenové hladiny musejí ekonomické subjekty vydávat na stejné množství statků a služeb </a:t>
            </a:r>
            <a:r>
              <a:rPr lang="cs-CZ" altLang="cs-CZ" sz="2800" dirty="0" smtClean="0"/>
              <a:t>……………………. </a:t>
            </a:r>
            <a:r>
              <a:rPr lang="cs-CZ" altLang="cs-CZ" sz="2800" dirty="0"/>
              <a:t>množství finančních prostředků</a:t>
            </a:r>
          </a:p>
          <a:p>
            <a:pPr>
              <a:spcBef>
                <a:spcPts val="0"/>
              </a:spcBef>
            </a:pPr>
            <a:r>
              <a:rPr lang="cs-CZ" altLang="cs-CZ" sz="2800" dirty="0"/>
              <a:t>Bude se tedy jednat o vztah cenové hladiny (P) a reálného produktu (Y)</a:t>
            </a:r>
          </a:p>
          <a:p>
            <a:pPr>
              <a:spcBef>
                <a:spcPts val="0"/>
              </a:spcBef>
            </a:pPr>
            <a:r>
              <a:rPr lang="cs-CZ" altLang="cs-CZ" sz="2800" dirty="0"/>
              <a:t>Bude nás zajímat např. rovnovážný produkt a jakým způsobem lze ovlivnit reálný produkt a jaký efekt to může mít na cenovou </a:t>
            </a:r>
            <a:r>
              <a:rPr lang="cs-CZ" altLang="cs-CZ" sz="2800" dirty="0" smtClean="0"/>
              <a:t>hladinu</a:t>
            </a:r>
          </a:p>
          <a:p>
            <a:pPr>
              <a:spcBef>
                <a:spcPts val="0"/>
              </a:spcBef>
            </a:pPr>
            <a:r>
              <a:rPr lang="cs-CZ" altLang="cs-CZ" sz="2800" dirty="0" smtClean="0"/>
              <a:t>AS = agregátní ……………….., </a:t>
            </a:r>
            <a:r>
              <a:rPr lang="cs-CZ" altLang="cs-CZ" sz="2800" dirty="0"/>
              <a:t>AD=agregátní </a:t>
            </a:r>
            <a:r>
              <a:rPr lang="cs-CZ" altLang="cs-CZ" sz="2800" dirty="0" smtClean="0"/>
              <a:t>………………</a:t>
            </a:r>
            <a:endParaRPr lang="cs-CZ" altLang="cs-CZ" sz="2800" dirty="0"/>
          </a:p>
          <a:p>
            <a:pPr marL="0" indent="0">
              <a:spcBef>
                <a:spcPts val="0"/>
              </a:spcBef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6642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u="sng" dirty="0">
                <a:solidFill>
                  <a:schemeClr val="tx1"/>
                </a:solidFill>
              </a:rPr>
              <a:t>Agregátní nabídka (AS) - </a:t>
            </a:r>
            <a:r>
              <a:rPr lang="cs-CZ" altLang="cs-CZ" sz="4000" b="1" u="sng" dirty="0" smtClean="0">
                <a:solidFill>
                  <a:schemeClr val="tx1"/>
                </a:solidFill>
              </a:rPr>
              <a:t>………………</a:t>
            </a:r>
            <a:endParaRPr lang="cs-CZ" alt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dirty="0"/>
              <a:t>Klasická AS ukazuje, že nabízený reálný produkt </a:t>
            </a:r>
            <a:r>
              <a:rPr lang="cs-CZ" altLang="cs-CZ" sz="2800" dirty="0" smtClean="0"/>
              <a:t>…………….. </a:t>
            </a:r>
            <a:r>
              <a:rPr lang="cs-CZ" altLang="cs-CZ" sz="2800" dirty="0"/>
              <a:t>ovlivněn změnami cenové hladiny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b="1" u="sng" dirty="0"/>
              <a:t>Podmínka</a:t>
            </a:r>
            <a:r>
              <a:rPr lang="cs-CZ" altLang="cs-CZ" sz="2800" dirty="0"/>
              <a:t>: ceny a mzdy jsou dokonale </a:t>
            </a:r>
            <a:r>
              <a:rPr lang="cs-CZ" altLang="cs-CZ" sz="2800" dirty="0" smtClean="0"/>
              <a:t>………………. </a:t>
            </a:r>
            <a:r>
              <a:rPr lang="cs-CZ" altLang="cs-CZ" sz="2800" dirty="0"/>
              <a:t>a domácnosti mají úplné informace o cenách a mzdách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dirty="0"/>
              <a:t>Ekonomika tak trvale operuje na úrovni </a:t>
            </a:r>
            <a:r>
              <a:rPr lang="cs-CZ" altLang="cs-CZ" sz="2800" dirty="0" smtClean="0"/>
              <a:t>……………………. </a:t>
            </a:r>
            <a:r>
              <a:rPr lang="cs-CZ" altLang="cs-CZ" sz="2800" dirty="0"/>
              <a:t>produktu a přirozené míře nezaměstnanosti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dirty="0"/>
              <a:t>Jaký bude tvar křivky?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dirty="0"/>
              <a:t>Vertikála na úrovni Y*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dirty="0"/>
              <a:t>Existuje pouze v </a:t>
            </a:r>
            <a:r>
              <a:rPr lang="cs-CZ" altLang="cs-CZ" sz="2800" dirty="0" smtClean="0"/>
              <a:t>…………………………. </a:t>
            </a:r>
            <a:r>
              <a:rPr lang="cs-CZ" altLang="cs-CZ" sz="2800" dirty="0"/>
              <a:t>období</a:t>
            </a:r>
          </a:p>
          <a:p>
            <a:pPr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40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000099"/>
                </a:solidFill>
                <a:latin typeface="Tahoma" panose="020B0604030504040204" pitchFamily="34" charset="0"/>
              </a:rPr>
              <a:t>Křivka dlouhodobé AS=LRAS</a:t>
            </a:r>
          </a:p>
        </p:txBody>
      </p:sp>
      <p:grpSp>
        <p:nvGrpSpPr>
          <p:cNvPr id="23568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21516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1517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21518" name="Group 8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1519" name="Line 9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21520" name="Freeform 10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sp>
        <p:nvSpPr>
          <p:cNvPr id="21509" name="Text Box 11"/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 b="1">
              <a:solidFill>
                <a:srgbClr val="339966"/>
              </a:solidFill>
              <a:latin typeface="Tahoma" panose="020B0604030504040204" pitchFamily="34" charset="0"/>
            </a:endParaRPr>
          </a:p>
        </p:txBody>
      </p:sp>
      <p:grpSp>
        <p:nvGrpSpPr>
          <p:cNvPr id="23569" name="Group 17"/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1514" name="Text Box 7"/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LRAS</a:t>
              </a:r>
            </a:p>
          </p:txBody>
        </p:sp>
        <p:sp>
          <p:nvSpPr>
            <p:cNvPr id="21515" name="Line 13"/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3581400" y="3352800"/>
            <a:ext cx="5334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vertikální tvar (vztah mezi reálným produktem a cenovou hladinou při plné zaměstnanosti), je totožná s potencionálním produktem</a:t>
            </a:r>
            <a:endParaRPr lang="cs-CZ" altLang="cs-CZ" sz="2400" b="1">
              <a:solidFill>
                <a:srgbClr val="339966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 b="1">
              <a:solidFill>
                <a:srgbClr val="339966"/>
              </a:solidFill>
              <a:latin typeface="Tahoma" panose="020B0604030504040204" pitchFamily="34" charset="0"/>
            </a:endParaRPr>
          </a:p>
        </p:txBody>
      </p:sp>
      <p:sp>
        <p:nvSpPr>
          <p:cNvPr id="21513" name="Text Box 2"/>
          <p:cNvSpPr txBox="1">
            <a:spLocks noChangeArrowheads="1"/>
          </p:cNvSpPr>
          <p:nvPr/>
        </p:nvSpPr>
        <p:spPr bwMode="auto">
          <a:xfrm>
            <a:off x="250824" y="123825"/>
            <a:ext cx="8893175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</a:t>
            </a:r>
          </a:p>
        </p:txBody>
      </p:sp>
    </p:spTree>
    <p:extLst>
      <p:ext uri="{BB962C8B-B14F-4D97-AF65-F5344CB8AC3E}">
        <p14:creationId xmlns:p14="http://schemas.microsoft.com/office/powerpoint/2010/main" val="160613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356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52400" y="838200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olidFill>
                  <a:srgbClr val="0000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Posuny křivky AS v SR=&gt;nabídkové šoky (pozitivní x negativní), zpravidla změny cen VF (pouze ale posun SRAS)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343400" y="25146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solidFill>
                  <a:srgbClr val="800000"/>
                </a:solidFill>
                <a:latin typeface="Times New Roman" panose="02020603050405020304" pitchFamily="18" charset="0"/>
              </a:rPr>
              <a:t>SRAS</a:t>
            </a:r>
            <a:r>
              <a: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25617" name="Group 17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22542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2543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22544" name="Group 8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2545" name="Line 9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22546" name="Freeform 10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sp>
        <p:nvSpPr>
          <p:cNvPr id="25611" name="Freeform 11"/>
          <p:cNvSpPr>
            <a:spLocks/>
          </p:cNvSpPr>
          <p:nvPr/>
        </p:nvSpPr>
        <p:spPr bwMode="auto">
          <a:xfrm>
            <a:off x="1828800" y="2590800"/>
            <a:ext cx="2438400" cy="2971800"/>
          </a:xfrm>
          <a:custGeom>
            <a:avLst/>
            <a:gdLst>
              <a:gd name="T0" fmla="*/ 0 w 1680"/>
              <a:gd name="T1" fmla="*/ 2147483646 h 1824"/>
              <a:gd name="T2" fmla="*/ 2147483646 w 1680"/>
              <a:gd name="T3" fmla="*/ 2147483646 h 1824"/>
              <a:gd name="T4" fmla="*/ 2147483646 w 1680"/>
              <a:gd name="T5" fmla="*/ 0 h 18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80" h="1824">
                <a:moveTo>
                  <a:pt x="0" y="1824"/>
                </a:moveTo>
                <a:cubicBezTo>
                  <a:pt x="460" y="1736"/>
                  <a:pt x="920" y="1648"/>
                  <a:pt x="1200" y="1344"/>
                </a:cubicBezTo>
                <a:cubicBezTo>
                  <a:pt x="1480" y="1040"/>
                  <a:pt x="1600" y="224"/>
                  <a:pt x="1680" y="0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152400" y="1524000"/>
            <a:ext cx="899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sng" dirty="0">
                <a:solidFill>
                  <a:srgbClr val="00006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Příklad 1</a:t>
            </a:r>
            <a:r>
              <a:rPr lang="cs-CZ" altLang="cs-CZ" sz="2000" b="1" dirty="0">
                <a:solidFill>
                  <a:srgbClr val="00006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pokles cen surovin→ pokles nákladů firem→ při dané cenové hladině firmy vyrobí větší množství produktu </a:t>
            </a:r>
          </a:p>
        </p:txBody>
      </p:sp>
      <p:grpSp>
        <p:nvGrpSpPr>
          <p:cNvPr id="25618" name="Group 18"/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2540" name="Freeform 13"/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541" name="Text Box 14"/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3352800" y="5181600"/>
            <a:ext cx="685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4267200" y="3505200"/>
            <a:ext cx="1066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2539" name="Text Box 2"/>
          <p:cNvSpPr txBox="1">
            <a:spLocks noChangeArrowheads="1"/>
          </p:cNvSpPr>
          <p:nvPr/>
        </p:nvSpPr>
        <p:spPr bwMode="auto">
          <a:xfrm>
            <a:off x="251520" y="123825"/>
            <a:ext cx="889248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</a:t>
            </a:r>
          </a:p>
        </p:txBody>
      </p:sp>
    </p:spTree>
    <p:extLst>
      <p:ext uri="{BB962C8B-B14F-4D97-AF65-F5344CB8AC3E}">
        <p14:creationId xmlns:p14="http://schemas.microsoft.com/office/powerpoint/2010/main" val="196435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256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56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7" grpId="0"/>
      <p:bldP spid="256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56388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</a:p>
        </p:txBody>
      </p:sp>
      <p:grpSp>
        <p:nvGrpSpPr>
          <p:cNvPr id="23557" name="Group 8"/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3568" name="Line 9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3569" name="Freeform 10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24597" name="Group 21"/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23566" name="Text Box 7"/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3567" name="Freeform 12"/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28600" y="971550"/>
            <a:ext cx="89154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 dirty="0">
                <a:solidFill>
                  <a:srgbClr val="00006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Příklad 2</a:t>
            </a:r>
            <a:r>
              <a:rPr lang="cs-CZ" altLang="cs-CZ" sz="2400" b="1" dirty="0">
                <a:solidFill>
                  <a:srgbClr val="00006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růst cen ropy → zvýšení nákladů firem → při dané cenové hladině firmy vyrobí menší množství produktu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>
              <a:solidFill>
                <a:srgbClr val="000066"/>
              </a:solidFill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4596" name="Group 20"/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3564" name="Freeform 14"/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3565" name="Text Box 15"/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24594" name="Line 18"/>
          <p:cNvSpPr>
            <a:spLocks noChangeShapeType="1"/>
          </p:cNvSpPr>
          <p:nvPr/>
        </p:nvSpPr>
        <p:spPr bwMode="auto">
          <a:xfrm flipH="1" flipV="1">
            <a:off x="3657600" y="4876800"/>
            <a:ext cx="60960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H="1" flipV="1">
            <a:off x="4267200" y="3429000"/>
            <a:ext cx="10668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3563" name="Text Box 2"/>
          <p:cNvSpPr txBox="1">
            <a:spLocks noChangeArrowheads="1"/>
          </p:cNvSpPr>
          <p:nvPr/>
        </p:nvSpPr>
        <p:spPr bwMode="auto">
          <a:xfrm>
            <a:off x="228600" y="153194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</a:t>
            </a:r>
          </a:p>
        </p:txBody>
      </p:sp>
    </p:spTree>
    <p:extLst>
      <p:ext uri="{BB962C8B-B14F-4D97-AF65-F5344CB8AC3E}">
        <p14:creationId xmlns:p14="http://schemas.microsoft.com/office/powerpoint/2010/main" val="3799077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23527" y="944563"/>
            <a:ext cx="880459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3000" b="1" u="sng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Posun křivky jak v krátkém období (SRAS), tak dlouhém období (LRAS)</a:t>
            </a:r>
            <a:r>
              <a:rPr lang="cs-CZ" altLang="cs-CZ" sz="3000" b="1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nastává, když: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81000" y="2209800"/>
            <a:ext cx="8458200" cy="4558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 smtClean="0">
                <a:latin typeface="+mn-lt"/>
              </a:rPr>
              <a:t>………………… </a:t>
            </a:r>
            <a:r>
              <a:rPr lang="cs-CZ" altLang="cs-CZ" sz="2800" dirty="0">
                <a:latin typeface="+mn-lt"/>
              </a:rPr>
              <a:t>pracovní síla v ekonomice,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se zvyšuje lidský kapitál ekonomiky,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jsou objeveny nové zdroje </a:t>
            </a:r>
            <a:r>
              <a:rPr lang="cs-CZ" altLang="cs-CZ" sz="2800" dirty="0" smtClean="0">
                <a:latin typeface="+mn-lt"/>
              </a:rPr>
              <a:t>……………………….,</a:t>
            </a:r>
            <a:endParaRPr lang="cs-CZ" altLang="cs-CZ" sz="2800" dirty="0">
              <a:latin typeface="+mn-lt"/>
            </a:endParaRP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se mění pomalu strukturální skladba HDP,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se zvyšuje kapitálová zásoba ekonomiky,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se rozvíjí technika a technologie,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se </a:t>
            </a:r>
            <a:r>
              <a:rPr lang="cs-CZ" altLang="cs-CZ" sz="2800" dirty="0" smtClean="0">
                <a:latin typeface="+mn-lt"/>
              </a:rPr>
              <a:t>………………………….. </a:t>
            </a:r>
            <a:r>
              <a:rPr lang="cs-CZ" altLang="cs-CZ" sz="2800" dirty="0">
                <a:latin typeface="+mn-lt"/>
              </a:rPr>
              <a:t>klimatické podmínky,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jsou posilovány podněty k práci a podnikání</a:t>
            </a:r>
            <a:r>
              <a:rPr lang="cs-CZ" altLang="cs-CZ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.</a:t>
            </a:r>
          </a:p>
          <a:p>
            <a:pPr eaLnBrk="1" hangingPunct="1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cs-CZ" altLang="cs-CZ" b="1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581" name="Text Box 2"/>
          <p:cNvSpPr txBox="1">
            <a:spLocks noChangeArrowheads="1"/>
          </p:cNvSpPr>
          <p:nvPr/>
        </p:nvSpPr>
        <p:spPr bwMode="auto">
          <a:xfrm>
            <a:off x="323528" y="123825"/>
            <a:ext cx="8820472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</a:t>
            </a:r>
          </a:p>
        </p:txBody>
      </p:sp>
    </p:spTree>
    <p:extLst>
      <p:ext uri="{BB962C8B-B14F-4D97-AF65-F5344CB8AC3E}">
        <p14:creationId xmlns:p14="http://schemas.microsoft.com/office/powerpoint/2010/main" val="73477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Tahoma" panose="020B0604030504040204" pitchFamily="34" charset="0"/>
              </a:rPr>
              <a:t>Křivka dlouhodobé AS=LRAS</a:t>
            </a:r>
          </a:p>
        </p:txBody>
      </p:sp>
      <p:grpSp>
        <p:nvGrpSpPr>
          <p:cNvPr id="23568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25617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5618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25619" name="Group 8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5620" name="Line 9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25621" name="Freeform 10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sp>
        <p:nvSpPr>
          <p:cNvPr id="25605" name="Text Box 11"/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 b="1">
              <a:solidFill>
                <a:srgbClr val="339966"/>
              </a:solidFill>
              <a:latin typeface="Tahoma" panose="020B0604030504040204" pitchFamily="34" charset="0"/>
            </a:endParaRPr>
          </a:p>
        </p:txBody>
      </p:sp>
      <p:grpSp>
        <p:nvGrpSpPr>
          <p:cNvPr id="23569" name="Group 17"/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5615" name="Text Box 7"/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LRAS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  <a:r>
              <a:rPr lang="cs-CZ" altLang="cs-CZ" sz="2800" b="1">
                <a:latin typeface="Times New Roman" panose="02020603050405020304" pitchFamily="18" charset="0"/>
              </a:rPr>
              <a:t>*</a:t>
            </a:r>
          </a:p>
        </p:txBody>
      </p:sp>
      <p:sp>
        <p:nvSpPr>
          <p:cNvPr id="25608" name="Text Box 2"/>
          <p:cNvSpPr txBox="1">
            <a:spLocks noChangeArrowheads="1"/>
          </p:cNvSpPr>
          <p:nvPr/>
        </p:nvSpPr>
        <p:spPr bwMode="auto">
          <a:xfrm>
            <a:off x="250824" y="123825"/>
            <a:ext cx="8893175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</a:t>
            </a:r>
          </a:p>
        </p:txBody>
      </p:sp>
      <p:grpSp>
        <p:nvGrpSpPr>
          <p:cNvPr id="17" name="Group 17"/>
          <p:cNvGrpSpPr>
            <a:grpSpLocks/>
          </p:cNvGrpSpPr>
          <p:nvPr/>
        </p:nvGrpSpPr>
        <p:grpSpPr bwMode="auto">
          <a:xfrm>
            <a:off x="4572000" y="2360613"/>
            <a:ext cx="1371600" cy="3810000"/>
            <a:chOff x="1920" y="1488"/>
            <a:chExt cx="864" cy="2400"/>
          </a:xfrm>
        </p:grpSpPr>
        <p:sp>
          <p:nvSpPr>
            <p:cNvPr id="25613" name="Text Box 7"/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LRAS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5614" name="Line 13"/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4191000" y="6207125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  <a:r>
              <a:rPr lang="cs-CZ" altLang="cs-CZ" sz="2800" b="1">
                <a:latin typeface="Times New Roman" panose="02020603050405020304" pitchFamily="18" charset="0"/>
              </a:rPr>
              <a:t>*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3348038" y="34290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3348038" y="51054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39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0" grpId="0"/>
      <p:bldP spid="20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Makroekonomická rovnováha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dirty="0"/>
              <a:t>Analogie s mikroekonomickou dílčí rovnováhou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dirty="0" smtClean="0"/>
              <a:t>……………. </a:t>
            </a:r>
            <a:r>
              <a:rPr lang="cs-CZ" altLang="cs-CZ" sz="3000" dirty="0"/>
              <a:t>AD a AS =&gt; určuje rovnovážnou úroveň cenové hladiny (P) a rovnovážný produkt (Y)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dirty="0"/>
              <a:t>Pokud je cenová hladina vyšší než rovnovážná =&gt; nabízené množství Y je vyšší než poptávané =&gt; přebytek produktu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b="1" i="1" u="sng" dirty="0"/>
              <a:t>Makroekonomická rovnováha </a:t>
            </a:r>
            <a:r>
              <a:rPr lang="cs-CZ" altLang="cs-CZ" sz="3000" dirty="0"/>
              <a:t>= takový stav, který </a:t>
            </a:r>
            <a:r>
              <a:rPr lang="cs-CZ" altLang="cs-CZ" sz="3000" dirty="0" smtClean="0"/>
              <a:t>……………………………….. </a:t>
            </a:r>
            <a:r>
              <a:rPr lang="cs-CZ" altLang="cs-CZ" sz="3000" dirty="0"/>
              <a:t>potřebu změny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dirty="0"/>
              <a:t>Rovnováha v </a:t>
            </a:r>
            <a:r>
              <a:rPr lang="cs-CZ" altLang="cs-CZ" sz="3000" b="1" i="1" dirty="0"/>
              <a:t>SR</a:t>
            </a:r>
            <a:r>
              <a:rPr lang="cs-CZ" altLang="cs-CZ" sz="3000" dirty="0"/>
              <a:t> a </a:t>
            </a:r>
            <a:r>
              <a:rPr lang="cs-CZ" altLang="cs-CZ" sz="3000" b="1" i="1" dirty="0"/>
              <a:t>LR</a:t>
            </a:r>
            <a:r>
              <a:rPr lang="cs-CZ" altLang="cs-CZ" sz="3000" dirty="0"/>
              <a:t> =&gt; krátkodobá rovnováha může být pod úrovní Y* nebo i za úrovní Y*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dirty="0"/>
              <a:t>Rovnováha v LR – změny mohou být dosaženy změnou AS, ne AD (viz dále)</a:t>
            </a:r>
          </a:p>
          <a:p>
            <a:pPr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7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837984" cy="720080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Makroekonomická rovnováha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507413" cy="5616922"/>
          </a:xfrm>
        </p:spPr>
        <p:txBody>
          <a:bodyPr>
            <a:normAutofit/>
          </a:bodyPr>
          <a:lstStyle/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modelu AS-AD předpokládá rovnováhu na:</a:t>
            </a:r>
          </a:p>
          <a:p>
            <a:pPr marL="452438" indent="-269875" eaLnBrk="1" hangingPunct="1">
              <a:buClr>
                <a:srgbClr val="FFC000"/>
              </a:buClr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statků a služeb</a:t>
            </a:r>
          </a:p>
          <a:p>
            <a:pPr marL="452438" indent="-269875" eaLnBrk="1" hangingPunct="1">
              <a:buClr>
                <a:srgbClr val="FFC000"/>
              </a:buClr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práce a ostatních VF</a:t>
            </a:r>
          </a:p>
          <a:p>
            <a:pPr marL="452438" indent="-269875" eaLnBrk="1" hangingPunct="1">
              <a:spcBef>
                <a:spcPts val="1200"/>
              </a:spcBef>
              <a:buClr>
                <a:srgbClr val="FFC000"/>
              </a:buClr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Finančním trhu (střetává se nabídka kapitálu – úspory, s poptávkou po kapitálu – investice)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u="sng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Problémy spojené s obnovováním rovnováhy:</a:t>
            </a:r>
          </a:p>
          <a:p>
            <a:pPr marL="452438" indent="-366713" eaLnBrk="1" hangingPunct="1">
              <a:buClr>
                <a:srgbClr val="FFC000"/>
              </a:buClr>
              <a:buSzPct val="80000"/>
            </a:pPr>
            <a:r>
              <a:rPr lang="cs-CZ" altLang="cs-CZ" sz="2800" b="1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</a:t>
            </a:r>
            <a:r>
              <a:rPr lang="cs-CZ" altLang="cs-CZ" sz="2800" b="1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…………….</a:t>
            </a: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tj. zda-</a:t>
            </a:r>
            <a:r>
              <a:rPr lang="cs-CZ" altLang="cs-CZ" sz="2800" dirty="0" err="1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jak rychle reagují ceny na změnu proporcí mezi S a D na dílčích trzích (např. VF)</a:t>
            </a:r>
          </a:p>
          <a:p>
            <a:pPr marL="452438" indent="-366713" eaLnBrk="1" hangingPunct="1">
              <a:buClr>
                <a:srgbClr val="FFC000"/>
              </a:buClr>
              <a:buSzPct val="80000"/>
            </a:pPr>
            <a:r>
              <a:rPr lang="cs-CZ" altLang="cs-CZ" sz="2800" b="1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Mechanismus utváření rovnováhy na finančních trzích</a:t>
            </a: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čili mechanismus přeměny </a:t>
            </a: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………….. </a:t>
            </a: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investice</a:t>
            </a:r>
          </a:p>
          <a:p>
            <a:pPr marL="452438" indent="-366713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Klasický vs. keynesiánský model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254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28675" name="Group 23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28688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8689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28690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8691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28692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7672" name="Group 24"/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28686" name="Freeform 12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8687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7673" name="Group 25"/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28684" name="Text Box 8"/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8685" name="Freeform 17"/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35814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32766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32766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28683" name="Text Box 2"/>
          <p:cNvSpPr txBox="1">
            <a:spLocks noChangeArrowheads="1"/>
          </p:cNvSpPr>
          <p:nvPr/>
        </p:nvSpPr>
        <p:spPr bwMode="auto">
          <a:xfrm>
            <a:off x="107504" y="123825"/>
            <a:ext cx="9036496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</a:t>
            </a:r>
            <a:r>
              <a:rPr lang="cs-CZ" altLang="cs-CZ" sz="4000" b="1" u="sng" cap="small" dirty="0" smtClean="0">
                <a:latin typeface="+mj-lt"/>
                <a:ea typeface="+mj-ea"/>
                <a:cs typeface="+mj-cs"/>
              </a:rPr>
              <a:t>as-ad </a:t>
            </a: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– makroekonomická rovnováha</a:t>
            </a:r>
          </a:p>
        </p:txBody>
      </p:sp>
    </p:spTree>
    <p:extLst>
      <p:ext uri="{BB962C8B-B14F-4D97-AF65-F5344CB8AC3E}">
        <p14:creationId xmlns:p14="http://schemas.microsoft.com/office/powerpoint/2010/main" val="2299322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8" grpId="0"/>
      <p:bldP spid="27669" grpId="0"/>
      <p:bldP spid="2767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29699" name="Group 27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5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29723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9724" name="Group 28"/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6" name="Freeform 10"/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9725" name="Group 29"/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29715" name="Text Box 6"/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9726" name="Group 30"/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9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9714" name="Text Box 19"/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410200" y="3352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</a:rPr>
              <a:t>Recesní mezera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2514600" y="4419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29718" name="Freeform 22"/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cxnSp>
        <p:nvCxnSpPr>
          <p:cNvPr id="29719" name="AutoShape 23"/>
          <p:cNvCxnSpPr>
            <a:cxnSpLocks noChangeShapeType="1"/>
            <a:endCxn id="29718" idx="1"/>
          </p:cNvCxnSpPr>
          <p:nvPr/>
        </p:nvCxnSpPr>
        <p:spPr bwMode="auto">
          <a:xfrm rot="10800000" flipV="1">
            <a:off x="3624263" y="3836988"/>
            <a:ext cx="2747962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362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8956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800" b="1">
                <a:latin typeface="Times New Roman" panose="02020603050405020304" pitchFamily="18" charset="0"/>
              </a:rPr>
              <a:t>&lt;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9712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recesní mezera</a:t>
            </a:r>
          </a:p>
        </p:txBody>
      </p:sp>
    </p:spTree>
    <p:extLst>
      <p:ext uri="{BB962C8B-B14F-4D97-AF65-F5344CB8AC3E}">
        <p14:creationId xmlns:p14="http://schemas.microsoft.com/office/powerpoint/2010/main" val="219217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7" grpId="0"/>
      <p:bldP spid="29721" grpId="0"/>
      <p:bldP spid="29722" grpId="0"/>
      <p:bldP spid="29727" grpId="0" animBg="1"/>
      <p:bldP spid="2972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u="sng" dirty="0">
                <a:solidFill>
                  <a:schemeClr val="tx1"/>
                </a:solidFill>
              </a:rPr>
              <a:t>Agregátní poptávka (AD)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b="1" dirty="0"/>
              <a:t>Agregátní </a:t>
            </a:r>
            <a:r>
              <a:rPr lang="cs-CZ" altLang="cs-CZ" sz="2800" b="1" dirty="0" smtClean="0"/>
              <a:t>poptávka (AD) </a:t>
            </a:r>
            <a:r>
              <a:rPr lang="cs-CZ" altLang="cs-CZ" sz="2800" dirty="0" smtClean="0"/>
              <a:t>= ukazuje ……………….. množství ……………………….. produktu</a:t>
            </a:r>
            <a:r>
              <a:rPr lang="cs-CZ" altLang="cs-CZ" sz="2800" dirty="0"/>
              <a:t>, která chtějí ekonomické subjekty (domácnosti, firmy, stát a zahraničí) koupit při </a:t>
            </a:r>
            <a:r>
              <a:rPr lang="cs-CZ" altLang="cs-CZ" sz="2800" dirty="0" smtClean="0"/>
              <a:t>……………… </a:t>
            </a:r>
            <a:r>
              <a:rPr lang="cs-CZ" altLang="cs-CZ" sz="2800" dirty="0"/>
              <a:t>úrovních cenové hladiny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dirty="0"/>
              <a:t>AD se dá také definovat jako celkové zamýšlené </a:t>
            </a:r>
            <a:r>
              <a:rPr lang="cs-CZ" altLang="cs-CZ" sz="2800" dirty="0" smtClean="0"/>
              <a:t>……………. </a:t>
            </a:r>
            <a:r>
              <a:rPr lang="cs-CZ" altLang="cs-CZ" sz="2800" dirty="0"/>
              <a:t>všech subjektů v ekonomice při určité cenové hladině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dirty="0"/>
              <a:t>Jaký bude tvar křivky?</a:t>
            </a:r>
          </a:p>
          <a:p>
            <a:pPr marL="0" indent="0" eaLnBrk="1" hangingPunct="1">
              <a:buClr>
                <a:srgbClr val="FFC000"/>
              </a:buClr>
              <a:buSzPct val="80000"/>
              <a:buNone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93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56388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</a:p>
        </p:txBody>
      </p:sp>
      <p:grpSp>
        <p:nvGrpSpPr>
          <p:cNvPr id="30725" name="Group 7"/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" name="Line 8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" name="Freeform 9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0748" name="Group 28"/>
          <p:cNvGrpSpPr>
            <a:grpSpLocks/>
          </p:cNvGrpSpPr>
          <p:nvPr/>
        </p:nvGrpSpPr>
        <p:grpSpPr bwMode="auto">
          <a:xfrm>
            <a:off x="3124200" y="2819400"/>
            <a:ext cx="4530725" cy="2928938"/>
            <a:chOff x="1968" y="1776"/>
            <a:chExt cx="2854" cy="1845"/>
          </a:xfrm>
        </p:grpSpPr>
        <p:sp>
          <p:nvSpPr>
            <p:cNvPr id="30743" name="Freeform 10"/>
            <p:cNvSpPr>
              <a:spLocks/>
            </p:cNvSpPr>
            <p:nvPr/>
          </p:nvSpPr>
          <p:spPr bwMode="auto">
            <a:xfrm>
              <a:off x="1968" y="1776"/>
              <a:ext cx="2304" cy="1536"/>
            </a:xfrm>
            <a:custGeom>
              <a:avLst/>
              <a:gdLst>
                <a:gd name="T0" fmla="*/ 0 w 1632"/>
                <a:gd name="T1" fmla="*/ 0 h 1776"/>
                <a:gd name="T2" fmla="*/ 12076 w 1632"/>
                <a:gd name="T3" fmla="*/ 304 h 1776"/>
                <a:gd name="T4" fmla="*/ 51323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" name="Text Box 11"/>
            <p:cNvSpPr txBox="1">
              <a:spLocks noChangeArrowheads="1"/>
            </p:cNvSpPr>
            <p:nvPr/>
          </p:nvSpPr>
          <p:spPr bwMode="auto">
            <a:xfrm>
              <a:off x="4150" y="329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0749" name="Group 29"/>
          <p:cNvGrpSpPr>
            <a:grpSpLocks/>
          </p:cNvGrpSpPr>
          <p:nvPr/>
        </p:nvGrpSpPr>
        <p:grpSpPr bwMode="auto">
          <a:xfrm>
            <a:off x="2209800" y="2438400"/>
            <a:ext cx="3352800" cy="3505200"/>
            <a:chOff x="1392" y="1536"/>
            <a:chExt cx="2112" cy="2208"/>
          </a:xfrm>
        </p:grpSpPr>
        <p:sp>
          <p:nvSpPr>
            <p:cNvPr id="30741" name="Text Box 6"/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" name="Freeform 13"/>
            <p:cNvSpPr>
              <a:spLocks/>
            </p:cNvSpPr>
            <p:nvPr/>
          </p:nvSpPr>
          <p:spPr bwMode="auto">
            <a:xfrm>
              <a:off x="1392" y="1824"/>
              <a:ext cx="1632" cy="1920"/>
            </a:xfrm>
            <a:custGeom>
              <a:avLst/>
              <a:gdLst>
                <a:gd name="T0" fmla="*/ 0 w 1680"/>
                <a:gd name="T1" fmla="*/ 3046 h 1824"/>
                <a:gd name="T2" fmla="*/ 899 w 1680"/>
                <a:gd name="T3" fmla="*/ 2243 h 1824"/>
                <a:gd name="T4" fmla="*/ 1257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30750" name="Group 30"/>
          <p:cNvGrpSpPr>
            <a:grpSpLocks/>
          </p:cNvGrpSpPr>
          <p:nvPr/>
        </p:nvGrpSpPr>
        <p:grpSpPr bwMode="auto">
          <a:xfrm>
            <a:off x="2895600" y="2209800"/>
            <a:ext cx="1371600" cy="3932238"/>
            <a:chOff x="1824" y="1392"/>
            <a:chExt cx="864" cy="2477"/>
          </a:xfrm>
        </p:grpSpPr>
        <p:sp>
          <p:nvSpPr>
            <p:cNvPr id="6" name="Line 17"/>
            <p:cNvSpPr>
              <a:spLocks noChangeShapeType="1"/>
            </p:cNvSpPr>
            <p:nvPr/>
          </p:nvSpPr>
          <p:spPr bwMode="auto">
            <a:xfrm flipV="1">
              <a:off x="2245" y="1661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6248400" y="2895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400" b="1">
                <a:solidFill>
                  <a:srgbClr val="339966"/>
                </a:solidFill>
                <a:latin typeface="Tahoma" panose="020B0604030504040204" pitchFamily="34" charset="0"/>
              </a:rPr>
              <a:t>Infla</a:t>
            </a: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</a:rPr>
              <a:t>ční mezera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886200" y="4038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cxnSp>
        <p:nvCxnSpPr>
          <p:cNvPr id="30742" name="AutoShape 22"/>
          <p:cNvCxnSpPr>
            <a:cxnSpLocks noChangeShapeType="1"/>
          </p:cNvCxnSpPr>
          <p:nvPr/>
        </p:nvCxnSpPr>
        <p:spPr bwMode="auto">
          <a:xfrm rot="10800000" flipV="1">
            <a:off x="4648200" y="3429000"/>
            <a:ext cx="2747963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267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38100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800" b="1">
                <a:latin typeface="Times New Roman" panose="02020603050405020304" pitchFamily="18" charset="0"/>
              </a:rPr>
              <a:t>&lt;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 flipH="1" flipV="1">
            <a:off x="3581400" y="4800600"/>
            <a:ext cx="685800" cy="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>
            <a:off x="42672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3276600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0738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inflační mezera</a:t>
            </a:r>
          </a:p>
        </p:txBody>
      </p:sp>
    </p:spTree>
    <p:extLst>
      <p:ext uri="{BB962C8B-B14F-4D97-AF65-F5344CB8AC3E}">
        <p14:creationId xmlns:p14="http://schemas.microsoft.com/office/powerpoint/2010/main" val="31725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307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6" grpId="0"/>
      <p:bldP spid="30739" grpId="0"/>
      <p:bldP spid="30740" grpId="0"/>
      <p:bldP spid="30744" grpId="0"/>
      <p:bldP spid="30745" grpId="0"/>
      <p:bldP spid="30751" grpId="0" animBg="1"/>
      <p:bldP spid="30751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31747" name="Group 22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1763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1764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31765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1766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31767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8696" name="Group 24"/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1761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1762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31759" name="Text Box 6"/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760" name="Freeform 13"/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2916238" y="2133600"/>
            <a:ext cx="1371600" cy="4038600"/>
            <a:chOff x="1824" y="1344"/>
            <a:chExt cx="864" cy="2544"/>
          </a:xfrm>
        </p:grpSpPr>
        <p:sp>
          <p:nvSpPr>
            <p:cNvPr id="31757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1758" name="Text Box 19"/>
            <p:cNvSpPr txBox="1">
              <a:spLocks noChangeArrowheads="1"/>
            </p:cNvSpPr>
            <p:nvPr/>
          </p:nvSpPr>
          <p:spPr bwMode="auto">
            <a:xfrm>
              <a:off x="1824" y="134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4343400" y="3429000"/>
            <a:ext cx="457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solidFill>
                  <a:srgbClr val="339966"/>
                </a:solidFill>
                <a:latin typeface="Tahoma" panose="020B0604030504040204" pitchFamily="34" charset="0"/>
              </a:rPr>
              <a:t>Průsečík leží zároveň na křivce LRAS</a:t>
            </a:r>
            <a:r>
              <a:rPr lang="cs-CZ" altLang="cs-CZ" sz="2000" b="1">
                <a:solidFill>
                  <a:srgbClr val="3399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=&gt;</a:t>
            </a:r>
            <a:r>
              <a:rPr lang="cs-CZ" altLang="cs-CZ" sz="2000" b="1">
                <a:solidFill>
                  <a:srgbClr val="339966"/>
                </a:solidFill>
                <a:latin typeface="Tahoma" panose="020B0604030504040204" pitchFamily="34" charset="0"/>
              </a:rPr>
              <a:t>rovnováha při plné zaměstnanosti neboli přirozené míře nezaměstnanosti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31242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31756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</a:t>
            </a:r>
          </a:p>
        </p:txBody>
      </p:sp>
    </p:spTree>
    <p:extLst>
      <p:ext uri="{BB962C8B-B14F-4D97-AF65-F5344CB8AC3E}">
        <p14:creationId xmlns:p14="http://schemas.microsoft.com/office/powerpoint/2010/main" val="215857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2" grpId="0"/>
      <p:bldP spid="2869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Makroekonomická rovnováha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250825" y="1268760"/>
            <a:ext cx="8785225" cy="5328890"/>
          </a:xfrm>
        </p:spPr>
        <p:txBody>
          <a:bodyPr/>
          <a:lstStyle/>
          <a:p>
            <a:pPr marL="0" indent="0" eaLnBrk="1" hangingPunct="1">
              <a:spcAft>
                <a:spcPts val="600"/>
              </a:spcAft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u="sng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Klasické pojetí – vycházejí z těchto předpokladů: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b="1" i="1" dirty="0"/>
              <a:t>pružnost cen </a:t>
            </a:r>
            <a:r>
              <a:rPr lang="cs-CZ" altLang="cs-CZ" sz="2800" dirty="0"/>
              <a:t>(samoregulace trhů pomocí cenového mechanismu)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b="1" i="1" dirty="0"/>
              <a:t>Vývoj úspor a investic </a:t>
            </a:r>
            <a:r>
              <a:rPr lang="cs-CZ" altLang="cs-CZ" sz="2800" dirty="0"/>
              <a:t>výlučně dle vývoje úrokové míry (růst úrok. míry motivuje domácnosti k tvorbě S a následuje přeměna v I). Úroková míra jako vyčišťující faktor na trhu </a:t>
            </a:r>
            <a:r>
              <a:rPr lang="cs-CZ" altLang="cs-CZ" sz="2800" dirty="0" smtClean="0"/>
              <a:t>………………………</a:t>
            </a:r>
            <a:endParaRPr lang="cs-CZ" altLang="cs-CZ" sz="2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b="1" i="1" dirty="0" smtClean="0"/>
              <a:t>……………… </a:t>
            </a:r>
            <a:r>
              <a:rPr lang="cs-CZ" altLang="cs-CZ" sz="2800" b="1" i="1" dirty="0"/>
              <a:t>mechanismus </a:t>
            </a:r>
            <a:r>
              <a:rPr lang="cs-CZ" altLang="cs-CZ" sz="2800" dirty="0"/>
              <a:t>zareaguje na výkyvy AD tak, že navrátí skutečný výkon ekonomiky na úroveň potenciálu  </a:t>
            </a:r>
          </a:p>
        </p:txBody>
      </p:sp>
    </p:spTree>
    <p:extLst>
      <p:ext uri="{BB962C8B-B14F-4D97-AF65-F5344CB8AC3E}">
        <p14:creationId xmlns:p14="http://schemas.microsoft.com/office/powerpoint/2010/main" val="391141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33795" name="Group 22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3819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3820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33821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3822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33823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1200150" y="1951038"/>
            <a:ext cx="2476500" cy="3268662"/>
            <a:chOff x="1200" y="1493"/>
            <a:chExt cx="1560" cy="2059"/>
          </a:xfrm>
        </p:grpSpPr>
        <p:sp>
          <p:nvSpPr>
            <p:cNvPr id="33817" name="Text Box 6"/>
            <p:cNvSpPr txBox="1">
              <a:spLocks noChangeArrowheads="1"/>
            </p:cNvSpPr>
            <p:nvPr/>
          </p:nvSpPr>
          <p:spPr bwMode="auto">
            <a:xfrm>
              <a:off x="1896" y="1493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3818" name="Freeform 13"/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8687" name="Line 15"/>
          <p:cNvSpPr>
            <a:spLocks noChangeShapeType="1"/>
          </p:cNvSpPr>
          <p:nvPr/>
        </p:nvSpPr>
        <p:spPr bwMode="auto">
          <a:xfrm flipH="1" flipV="1">
            <a:off x="1089025" y="4935538"/>
            <a:ext cx="2473325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3602038" y="2366963"/>
            <a:ext cx="1389062" cy="3805237"/>
            <a:chOff x="2256" y="1491"/>
            <a:chExt cx="875" cy="2397"/>
          </a:xfrm>
        </p:grpSpPr>
        <p:sp>
          <p:nvSpPr>
            <p:cNvPr id="33815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3816" name="Text Box 19"/>
            <p:cNvSpPr txBox="1">
              <a:spLocks noChangeArrowheads="1"/>
            </p:cNvSpPr>
            <p:nvPr/>
          </p:nvSpPr>
          <p:spPr bwMode="auto">
            <a:xfrm>
              <a:off x="2267" y="1491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916113" y="42687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3802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132343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obnovování rovnováhy v klasickém přístupu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1906588" y="61991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3813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3814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0" name="Line 15"/>
          <p:cNvSpPr>
            <a:spLocks noChangeShapeType="1"/>
          </p:cNvSpPr>
          <p:nvPr/>
        </p:nvSpPr>
        <p:spPr bwMode="auto">
          <a:xfrm flipH="1" flipV="1">
            <a:off x="1128713" y="5475288"/>
            <a:ext cx="23383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395288" y="4584700"/>
            <a:ext cx="0" cy="7858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3676650" y="5441950"/>
            <a:ext cx="60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37" name="Přímá spojnice se šipkou 36"/>
          <p:cNvCxnSpPr/>
          <p:nvPr/>
        </p:nvCxnSpPr>
        <p:spPr>
          <a:xfrm>
            <a:off x="2413000" y="6505575"/>
            <a:ext cx="94138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23"/>
          <p:cNvGrpSpPr>
            <a:grpSpLocks/>
          </p:cNvGrpSpPr>
          <p:nvPr/>
        </p:nvGrpSpPr>
        <p:grpSpPr bwMode="auto">
          <a:xfrm>
            <a:off x="2247900" y="2946400"/>
            <a:ext cx="3727450" cy="2962275"/>
            <a:chOff x="1200" y="1538"/>
            <a:chExt cx="2377" cy="2014"/>
          </a:xfrm>
        </p:grpSpPr>
        <p:sp>
          <p:nvSpPr>
            <p:cNvPr id="33811" name="Text Box 6"/>
            <p:cNvSpPr txBox="1">
              <a:spLocks noChangeArrowheads="1"/>
            </p:cNvSpPr>
            <p:nvPr/>
          </p:nvSpPr>
          <p:spPr bwMode="auto">
            <a:xfrm>
              <a:off x="2713" y="1538"/>
              <a:ext cx="864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3812" name="Freeform 13"/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91721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Makroekonomická rovnováha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250825" y="1196752"/>
            <a:ext cx="8713788" cy="5400898"/>
          </a:xfrm>
        </p:spPr>
        <p:txBody>
          <a:bodyPr>
            <a:normAutofit/>
          </a:bodyPr>
          <a:lstStyle/>
          <a:p>
            <a:pPr marL="0" indent="0" eaLnBrk="1" hangingPunct="1">
              <a:spcAft>
                <a:spcPts val="600"/>
              </a:spcAft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u="sng" dirty="0" err="1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Keynesiánci</a:t>
            </a:r>
            <a:r>
              <a:rPr lang="cs-CZ" altLang="cs-CZ" sz="2800" u="sng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vycházejí z těchto předpokladů: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b="1" i="1" dirty="0" smtClean="0"/>
              <a:t>………………………… </a:t>
            </a:r>
            <a:r>
              <a:rPr lang="cs-CZ" altLang="cs-CZ" sz="2800" b="1" i="1" dirty="0"/>
              <a:t>cen</a:t>
            </a:r>
            <a:r>
              <a:rPr lang="cs-CZ" altLang="cs-CZ" sz="2800" dirty="0"/>
              <a:t> směrem dolů (samoregulace trhů pomocí cenového mechanismu je tak nižší)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b="1" i="1" dirty="0"/>
              <a:t>Cenová </a:t>
            </a:r>
            <a:r>
              <a:rPr lang="cs-CZ" altLang="cs-CZ" sz="2800" b="1" i="1" dirty="0" smtClean="0"/>
              <a:t>……………………………. </a:t>
            </a:r>
            <a:r>
              <a:rPr lang="cs-CZ" altLang="cs-CZ" sz="2800" dirty="0"/>
              <a:t>jako projev nedokonalosti konkurence, zejména v monopolním nebo oligopolním prostředí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dirty="0"/>
              <a:t>Existence cen podléhající </a:t>
            </a:r>
            <a:r>
              <a:rPr lang="cs-CZ" altLang="cs-CZ" sz="2800" b="1" i="1" dirty="0"/>
              <a:t>státní regulaci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b="1" i="1" dirty="0"/>
              <a:t>Vývoj úspor a </a:t>
            </a:r>
            <a:r>
              <a:rPr lang="cs-CZ" altLang="cs-CZ" sz="2800" b="1" i="1" dirty="0" smtClean="0"/>
              <a:t>………………………… </a:t>
            </a:r>
            <a:r>
              <a:rPr lang="cs-CZ" altLang="cs-CZ" sz="2800" dirty="0"/>
              <a:t>není výlučně dle vývoje úrokové míry (nižší citlivost investic na úrokovou míru a úspory jsou funkcí důchodu, úroková míra není tak schopna zabezpečovat automaticky obnovu rovnováhy finančního trhu, neprobíhá automatická přeměna S v I)</a:t>
            </a:r>
          </a:p>
        </p:txBody>
      </p:sp>
    </p:spTree>
    <p:extLst>
      <p:ext uri="{BB962C8B-B14F-4D97-AF65-F5344CB8AC3E}">
        <p14:creationId xmlns:p14="http://schemas.microsoft.com/office/powerpoint/2010/main" val="28098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Makroekonomická rovnováha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250825" y="1340768"/>
            <a:ext cx="8713788" cy="525688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u="sng" dirty="0"/>
              <a:t>AD zaostává za AS</a:t>
            </a:r>
            <a:r>
              <a:rPr lang="cs-CZ" altLang="cs-CZ" sz="2800" dirty="0"/>
              <a:t> =&gt; omezený výkon ekonomiky, který je pod úrovní potenciálního produktu =&gt; v ekonomice nejsou využívány výrobní kapacity a vzniká vysoká nezaměstnanost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u="sng" dirty="0"/>
              <a:t>Příčiny</a:t>
            </a:r>
            <a:r>
              <a:rPr lang="cs-CZ" altLang="cs-CZ" sz="2800" dirty="0"/>
              <a:t>: (i) </a:t>
            </a:r>
            <a:r>
              <a:rPr lang="cs-CZ" altLang="cs-CZ" sz="2800" dirty="0" err="1"/>
              <a:t>zostávání</a:t>
            </a:r>
            <a:r>
              <a:rPr lang="cs-CZ" altLang="cs-CZ" sz="2800" dirty="0"/>
              <a:t> výdajů na C za růstem důchodu; (</a:t>
            </a:r>
            <a:r>
              <a:rPr lang="cs-CZ" altLang="cs-CZ" sz="2800" dirty="0" err="1"/>
              <a:t>ii</a:t>
            </a:r>
            <a:r>
              <a:rPr lang="cs-CZ" altLang="cs-CZ" sz="2800" dirty="0"/>
              <a:t>) poruchy v mechanismu přeměny </a:t>
            </a:r>
            <a:br>
              <a:rPr lang="cs-CZ" altLang="cs-CZ" sz="2800" dirty="0"/>
            </a:br>
            <a:r>
              <a:rPr lang="cs-CZ" altLang="cs-CZ" sz="2800" dirty="0"/>
              <a:t>S v I; (</a:t>
            </a:r>
            <a:r>
              <a:rPr lang="cs-CZ" altLang="cs-CZ" sz="2800" dirty="0" err="1"/>
              <a:t>iii</a:t>
            </a:r>
            <a:r>
              <a:rPr lang="cs-CZ" altLang="cs-CZ" sz="2800" dirty="0"/>
              <a:t>) závislost I na jiných veličinách než je úroková míra (např. očekávání budoucího vývoje spojená s rizikem a nejistotou)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u="sng" dirty="0"/>
              <a:t>Stimulací AD</a:t>
            </a:r>
            <a:r>
              <a:rPr lang="cs-CZ" altLang="cs-CZ" sz="2800" dirty="0"/>
              <a:t> je možno dosáhnout úrovně výkonu ekonomiky blízkého Y*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dirty="0"/>
              <a:t>Byť je tento vzestup Y doprovázen vzestupem P </a:t>
            </a:r>
          </a:p>
          <a:p>
            <a:pPr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1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36867" name="Group 27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6901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6902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36903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6904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36905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9724" name="Group 28"/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6899" name="Freeform 10"/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6900" name="Text Box 11"/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9725" name="Group 29"/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6897" name="Text Box 6"/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6898" name="Freeform 13"/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latin typeface="Times New Roman" panose="02020603050405020304" pitchFamily="18" charset="0"/>
              </a:rPr>
              <a:t>Y*</a:t>
            </a:r>
            <a:endParaRPr lang="cs-CZ" altLang="cs-CZ" sz="20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9726" name="Group 30"/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6895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6896" name="Text Box 19"/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</a:rPr>
              <a:t>Recesní mezera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9718" name="Freeform 22"/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latin typeface="Times New Roman" panose="02020603050405020304" pitchFamily="18" charset="0"/>
              </a:rPr>
              <a:t>Y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000" b="1">
                <a:latin typeface="Times New Roman" panose="02020603050405020304" pitchFamily="18" charset="0"/>
              </a:rPr>
              <a:t>&lt;</a:t>
            </a:r>
            <a:endParaRPr lang="cs-CZ" altLang="cs-CZ" sz="2000" b="1" baseline="-25000">
              <a:latin typeface="Times New Roman" panose="02020603050405020304" pitchFamily="18" charset="0"/>
            </a:endParaRP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6879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132343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recesní mezera a stimulace AD v keynesiánském modelu</a:t>
            </a:r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1819275" y="2695575"/>
            <a:ext cx="4270375" cy="2592388"/>
            <a:chOff x="816" y="1872"/>
            <a:chExt cx="2690" cy="1633"/>
          </a:xfrm>
        </p:grpSpPr>
        <p:sp>
          <p:nvSpPr>
            <p:cNvPr id="36893" name="Freeform 10"/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6894" name="Text Box 11"/>
            <p:cNvSpPr txBox="1">
              <a:spLocks noChangeArrowheads="1"/>
            </p:cNvSpPr>
            <p:nvPr/>
          </p:nvSpPr>
          <p:spPr bwMode="auto">
            <a:xfrm>
              <a:off x="2834" y="3178"/>
              <a:ext cx="672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cxnSp>
        <p:nvCxnSpPr>
          <p:cNvPr id="3" name="Přímá spojnice se šipkou 2"/>
          <p:cNvCxnSpPr/>
          <p:nvPr/>
        </p:nvCxnSpPr>
        <p:spPr>
          <a:xfrm flipV="1">
            <a:off x="1644650" y="3709988"/>
            <a:ext cx="269875" cy="1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1914525" y="4273550"/>
            <a:ext cx="271463" cy="106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4343400" y="5172075"/>
            <a:ext cx="271463" cy="107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2840038" y="41211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8" name="Line 24"/>
          <p:cNvSpPr>
            <a:spLocks noChangeShapeType="1"/>
          </p:cNvSpPr>
          <p:nvPr/>
        </p:nvSpPr>
        <p:spPr bwMode="auto">
          <a:xfrm>
            <a:off x="1165225" y="4760913"/>
            <a:ext cx="1976438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9" name="Line 24"/>
          <p:cNvSpPr>
            <a:spLocks noChangeShapeType="1"/>
          </p:cNvSpPr>
          <p:nvPr/>
        </p:nvSpPr>
        <p:spPr bwMode="auto">
          <a:xfrm flipH="1">
            <a:off x="3197225" y="4845050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41" name="Přímá spojnice se šipkou 40"/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/>
          <p:cNvSpPr txBox="1">
            <a:spLocks noChangeArrowheads="1"/>
          </p:cNvSpPr>
          <p:nvPr/>
        </p:nvSpPr>
        <p:spPr bwMode="auto">
          <a:xfrm>
            <a:off x="2965450" y="6181725"/>
            <a:ext cx="60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latin typeface="Times New Roman" panose="02020603050405020304" pitchFamily="18" charset="0"/>
              </a:rPr>
              <a:t>Y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44" name="Přímá spojnice se šipkou 43"/>
          <p:cNvCxnSpPr/>
          <p:nvPr/>
        </p:nvCxnSpPr>
        <p:spPr>
          <a:xfrm flipV="1">
            <a:off x="2497138" y="6626225"/>
            <a:ext cx="873125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11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37891" name="Group 22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7918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7919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37920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1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37922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8696" name="Group 24"/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7916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7917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1468438" y="2362200"/>
            <a:ext cx="3741737" cy="3048000"/>
            <a:chOff x="1200" y="1632"/>
            <a:chExt cx="2357" cy="1920"/>
          </a:xfrm>
        </p:grpSpPr>
        <p:sp>
          <p:nvSpPr>
            <p:cNvPr id="37914" name="Text Box 6"/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7915" name="Freeform 13"/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7912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7913" name="Text Box 19"/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2884488" y="40830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37899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132343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negativní poptávkový šok (např. snížení G)</a:t>
            </a: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7910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7911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30" name="Line 15"/>
          <p:cNvSpPr>
            <a:spLocks noChangeShapeType="1"/>
          </p:cNvSpPr>
          <p:nvPr/>
        </p:nvSpPr>
        <p:spPr bwMode="auto">
          <a:xfrm flipH="1">
            <a:off x="1128713" y="5105400"/>
            <a:ext cx="12827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" name="Line 15"/>
          <p:cNvSpPr>
            <a:spLocks noChangeShapeType="1"/>
          </p:cNvSpPr>
          <p:nvPr/>
        </p:nvSpPr>
        <p:spPr bwMode="auto">
          <a:xfrm flipH="1" flipV="1">
            <a:off x="2411413" y="5135563"/>
            <a:ext cx="1587" cy="1038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2133600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323850" y="4602163"/>
            <a:ext cx="0" cy="7858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25" idx="2"/>
          </p:cNvCxnSpPr>
          <p:nvPr/>
        </p:nvCxnSpPr>
        <p:spPr>
          <a:xfrm flipH="1">
            <a:off x="2133600" y="6684963"/>
            <a:ext cx="1143000" cy="79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2246313" y="46021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63374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33" grpId="0"/>
      <p:bldP spid="4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38915" name="Group 22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8934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8935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38936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8937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38938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8696" name="Group 24"/>
          <p:cNvGrpSpPr>
            <a:grpSpLocks/>
          </p:cNvGrpSpPr>
          <p:nvPr/>
        </p:nvGrpSpPr>
        <p:grpSpPr bwMode="auto">
          <a:xfrm>
            <a:off x="2470150" y="3473450"/>
            <a:ext cx="4419600" cy="2652713"/>
            <a:chOff x="1200" y="1680"/>
            <a:chExt cx="2784" cy="1671"/>
          </a:xfrm>
        </p:grpSpPr>
        <p:sp>
          <p:nvSpPr>
            <p:cNvPr id="38932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8933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1128713" y="5438775"/>
            <a:ext cx="24526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44513" y="512603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8930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8931" name="Text Box 19"/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3602038" y="5003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38922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132343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dlouhodobá rovnováha a poptávkový šok</a:t>
            </a:r>
          </a:p>
        </p:txBody>
      </p: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2855913" y="2630488"/>
            <a:ext cx="4419600" cy="2652712"/>
            <a:chOff x="1200" y="1680"/>
            <a:chExt cx="2784" cy="1671"/>
          </a:xfrm>
        </p:grpSpPr>
        <p:sp>
          <p:nvSpPr>
            <p:cNvPr id="38928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8929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30" name="Line 15"/>
          <p:cNvSpPr>
            <a:spLocks noChangeShapeType="1"/>
          </p:cNvSpPr>
          <p:nvPr/>
        </p:nvSpPr>
        <p:spPr bwMode="auto">
          <a:xfrm flipH="1">
            <a:off x="1143000" y="4392613"/>
            <a:ext cx="235585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519113" y="407828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319088" y="4375150"/>
            <a:ext cx="0" cy="9937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3649663" y="39004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81941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32" grpId="0"/>
      <p:bldP spid="4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11822" y="120749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 (AD)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76225" y="2901950"/>
            <a:ext cx="20574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latin typeface="Times New Roman" panose="02020603050405020304" pitchFamily="18" charset="0"/>
              </a:rPr>
              <a:t>Cenová hladina (P)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503488" y="5253038"/>
            <a:ext cx="32766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 (reálný produkt)</a:t>
            </a:r>
          </a:p>
        </p:txBody>
      </p:sp>
      <p:grpSp>
        <p:nvGrpSpPr>
          <p:cNvPr id="10272" name="Group 32"/>
          <p:cNvGrpSpPr>
            <a:grpSpLocks/>
          </p:cNvGrpSpPr>
          <p:nvPr/>
        </p:nvGrpSpPr>
        <p:grpSpPr bwMode="auto">
          <a:xfrm>
            <a:off x="1298575" y="3394075"/>
            <a:ext cx="1751013" cy="1614488"/>
            <a:chOff x="1344" y="1680"/>
            <a:chExt cx="2227" cy="2016"/>
          </a:xfrm>
        </p:grpSpPr>
        <p:sp>
          <p:nvSpPr>
            <p:cNvPr id="4137" name="Freeform 7"/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138" name="Text Box 8"/>
            <p:cNvSpPr txBox="1">
              <a:spLocks noChangeArrowheads="1"/>
            </p:cNvSpPr>
            <p:nvPr/>
          </p:nvSpPr>
          <p:spPr bwMode="auto">
            <a:xfrm>
              <a:off x="2880" y="3312"/>
              <a:ext cx="691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14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250" name="Group 10"/>
          <p:cNvGrpSpPr>
            <a:grpSpLocks/>
          </p:cNvGrpSpPr>
          <p:nvPr/>
        </p:nvGrpSpPr>
        <p:grpSpPr bwMode="auto">
          <a:xfrm>
            <a:off x="822325" y="3287713"/>
            <a:ext cx="2376488" cy="1943100"/>
            <a:chOff x="711" y="1584"/>
            <a:chExt cx="3033" cy="2305"/>
          </a:xfrm>
        </p:grpSpPr>
        <p:sp>
          <p:nvSpPr>
            <p:cNvPr id="4135" name="Line 11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136" name="Freeform 12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104" name="TextovéPole 1"/>
          <p:cNvSpPr txBox="1">
            <a:spLocks noChangeArrowheads="1"/>
          </p:cNvSpPr>
          <p:nvPr/>
        </p:nvSpPr>
        <p:spPr bwMode="auto">
          <a:xfrm>
            <a:off x="433388" y="1147763"/>
            <a:ext cx="276542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altLang="cs-CZ" sz="2200" b="1" dirty="0">
                <a:ea typeface="Consolas" panose="020B0609020204030204" pitchFamily="49" charset="0"/>
                <a:cs typeface="Calibri" panose="020F0502020204030204" pitchFamily="34" charset="0"/>
              </a:rPr>
              <a:t>Vliv změny cenové hladiny</a:t>
            </a:r>
            <a:r>
              <a:rPr lang="cs-CZ" altLang="cs-CZ" sz="2200" dirty="0">
                <a:ea typeface="Consolas" panose="020B0609020204030204" pitchFamily="49" charset="0"/>
                <a:cs typeface="Calibri" panose="020F0502020204030204" pitchFamily="34" charset="0"/>
              </a:rPr>
              <a:t> – způsobuje posun po křivce AD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endParaRPr lang="cs-CZ" altLang="cs-CZ" sz="16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828675" y="4052888"/>
            <a:ext cx="58261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411288" y="4052888"/>
            <a:ext cx="0" cy="117633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828675" y="4641850"/>
            <a:ext cx="108108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1909763" y="4641850"/>
            <a:ext cx="0" cy="58737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495300" y="4459288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2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485775" y="3894138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1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1260475" y="5283200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1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1693863" y="5283200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2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485775" y="4048125"/>
            <a:ext cx="0" cy="5937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>
            <a:off x="1368425" y="5710238"/>
            <a:ext cx="60007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3695700" y="2862263"/>
            <a:ext cx="20574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Cenová hladina (P) </a:t>
            </a:r>
          </a:p>
        </p:txBody>
      </p:sp>
      <p:sp>
        <p:nvSpPr>
          <p:cNvPr id="55" name="Text Box 6"/>
          <p:cNvSpPr txBox="1">
            <a:spLocks noChangeArrowheads="1"/>
          </p:cNvSpPr>
          <p:nvPr/>
        </p:nvSpPr>
        <p:spPr bwMode="auto">
          <a:xfrm>
            <a:off x="6354763" y="5205413"/>
            <a:ext cx="32766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 (reálný produkt)</a:t>
            </a:r>
          </a:p>
        </p:txBody>
      </p:sp>
      <p:grpSp>
        <p:nvGrpSpPr>
          <p:cNvPr id="56" name="Group 32"/>
          <p:cNvGrpSpPr>
            <a:grpSpLocks/>
          </p:cNvGrpSpPr>
          <p:nvPr/>
        </p:nvGrpSpPr>
        <p:grpSpPr bwMode="auto">
          <a:xfrm>
            <a:off x="5157788" y="3392488"/>
            <a:ext cx="1749425" cy="1614487"/>
            <a:chOff x="1344" y="1680"/>
            <a:chExt cx="2227" cy="2016"/>
          </a:xfrm>
        </p:grpSpPr>
        <p:sp>
          <p:nvSpPr>
            <p:cNvPr id="4133" name="Freeform 7"/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134" name="Text Box 8"/>
            <p:cNvSpPr txBox="1">
              <a:spLocks noChangeArrowheads="1"/>
            </p:cNvSpPr>
            <p:nvPr/>
          </p:nvSpPr>
          <p:spPr bwMode="auto">
            <a:xfrm>
              <a:off x="2880" y="3312"/>
              <a:ext cx="691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14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59" name="Group 10"/>
          <p:cNvGrpSpPr>
            <a:grpSpLocks/>
          </p:cNvGrpSpPr>
          <p:nvPr/>
        </p:nvGrpSpPr>
        <p:grpSpPr bwMode="auto">
          <a:xfrm>
            <a:off x="4673600" y="3240088"/>
            <a:ext cx="2376488" cy="1943100"/>
            <a:chOff x="711" y="1584"/>
            <a:chExt cx="3033" cy="2305"/>
          </a:xfrm>
        </p:grpSpPr>
        <p:sp>
          <p:nvSpPr>
            <p:cNvPr id="4131" name="Line 11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132" name="Freeform 12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4337050" y="3846513"/>
            <a:ext cx="4333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1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5111750" y="5235575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1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5" name="Text Box 5"/>
          <p:cNvSpPr txBox="1">
            <a:spLocks noChangeArrowheads="1"/>
          </p:cNvSpPr>
          <p:nvPr/>
        </p:nvSpPr>
        <p:spPr bwMode="auto">
          <a:xfrm>
            <a:off x="5681663" y="5229225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2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cxnSp>
        <p:nvCxnSpPr>
          <p:cNvPr id="67" name="Přímá spojnice se šipkou 66"/>
          <p:cNvCxnSpPr/>
          <p:nvPr/>
        </p:nvCxnSpPr>
        <p:spPr>
          <a:xfrm>
            <a:off x="5272088" y="5710238"/>
            <a:ext cx="59848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>
            <a:off x="5862638" y="3987800"/>
            <a:ext cx="0" cy="117475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32"/>
          <p:cNvGrpSpPr>
            <a:grpSpLocks/>
          </p:cNvGrpSpPr>
          <p:nvPr/>
        </p:nvGrpSpPr>
        <p:grpSpPr bwMode="auto">
          <a:xfrm>
            <a:off x="5681663" y="3127375"/>
            <a:ext cx="1751012" cy="1614488"/>
            <a:chOff x="1344" y="1680"/>
            <a:chExt cx="2227" cy="2016"/>
          </a:xfrm>
        </p:grpSpPr>
        <p:sp>
          <p:nvSpPr>
            <p:cNvPr id="4129" name="Freeform 7"/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130" name="Text Box 8"/>
            <p:cNvSpPr txBox="1">
              <a:spLocks noChangeArrowheads="1"/>
            </p:cNvSpPr>
            <p:nvPr/>
          </p:nvSpPr>
          <p:spPr bwMode="auto">
            <a:xfrm>
              <a:off x="2880" y="3312"/>
              <a:ext cx="691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14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cxnSp>
        <p:nvCxnSpPr>
          <p:cNvPr id="78" name="Přímá spojnice 77"/>
          <p:cNvCxnSpPr/>
          <p:nvPr/>
        </p:nvCxnSpPr>
        <p:spPr>
          <a:xfrm>
            <a:off x="5256213" y="4030663"/>
            <a:ext cx="0" cy="117475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6" name="TextovéPole 78"/>
          <p:cNvSpPr txBox="1">
            <a:spLocks noChangeArrowheads="1"/>
          </p:cNvSpPr>
          <p:nvPr/>
        </p:nvSpPr>
        <p:spPr bwMode="auto">
          <a:xfrm>
            <a:off x="4424158" y="1253966"/>
            <a:ext cx="2517775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lphaLcParenR" startAt="2"/>
            </a:pPr>
            <a:r>
              <a:rPr lang="cs-CZ" altLang="cs-CZ" sz="2200" b="1" dirty="0">
                <a:ea typeface="Consolas" panose="020B0609020204030204" pitchFamily="49" charset="0"/>
                <a:cs typeface="Calibri" panose="020F0502020204030204" pitchFamily="34" charset="0"/>
              </a:rPr>
              <a:t>Ostatní vlivy </a:t>
            </a:r>
            <a:r>
              <a:rPr lang="cs-CZ" altLang="cs-CZ" sz="2200" dirty="0">
                <a:ea typeface="Consolas" panose="020B0609020204030204" pitchFamily="49" charset="0"/>
                <a:cs typeface="Calibri" panose="020F0502020204030204" pitchFamily="34" charset="0"/>
              </a:rPr>
              <a:t>– způsobují posun celé křivky AD</a:t>
            </a:r>
          </a:p>
          <a:p>
            <a:pPr eaLnBrk="1" hangingPunct="1">
              <a:spcBef>
                <a:spcPct val="0"/>
              </a:spcBef>
              <a:buFontTx/>
              <a:buAutoNum type="alphaLcParenR" startAt="2"/>
            </a:pPr>
            <a:endParaRPr lang="cs-CZ" altLang="cs-CZ" sz="16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85" name="Přímá spojnice 84"/>
          <p:cNvCxnSpPr/>
          <p:nvPr/>
        </p:nvCxnSpPr>
        <p:spPr>
          <a:xfrm>
            <a:off x="4638675" y="4048125"/>
            <a:ext cx="58261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>
            <a:off x="5280025" y="4046538"/>
            <a:ext cx="58261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55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44" grpId="0"/>
      <p:bldP spid="45" grpId="0"/>
      <p:bldP spid="47" grpId="0"/>
      <p:bldP spid="48" grpId="0"/>
      <p:bldP spid="54" grpId="0"/>
      <p:bldP spid="55" grpId="0"/>
      <p:bldP spid="63" grpId="0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634082"/>
          </a:xfrm>
          <a:noFill/>
        </p:spPr>
        <p:txBody>
          <a:bodyPr>
            <a:noAutofit/>
          </a:bodyPr>
          <a:lstStyle/>
          <a:p>
            <a:r>
              <a:rPr lang="cs-CZ" altLang="cs-CZ" sz="3400" b="1" u="sng" dirty="0">
                <a:solidFill>
                  <a:schemeClr val="tx1"/>
                </a:solidFill>
              </a:rPr>
              <a:t>Agregátní poptávka (AD) – posuny po křivce AD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075240" cy="49171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b="1" i="1" u="sng" dirty="0"/>
              <a:t>Efekt </a:t>
            </a:r>
            <a:r>
              <a:rPr lang="cs-CZ" altLang="cs-CZ" sz="2800" b="1" i="1" u="sng" dirty="0" smtClean="0"/>
              <a:t>………………………..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(zvýšení P snižuje reálnou hodnotu peněžních zůstatků – finančních aktiv a omezení jejich výdajů)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b="1" i="1" u="sng" dirty="0"/>
              <a:t>Efekt úrokové </a:t>
            </a:r>
            <a:r>
              <a:rPr lang="cs-CZ" altLang="cs-CZ" sz="2800" b="1" i="1" u="sng" dirty="0" smtClean="0"/>
              <a:t>………………. </a:t>
            </a:r>
            <a:r>
              <a:rPr lang="cs-CZ" altLang="cs-CZ" sz="2800" dirty="0"/>
              <a:t>(zvýšení P vede ke zvýšení poptávky po penězích a tím pádem i úrokové míry a snížení spotřebních a investičních výdajů) – odložení na později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b="1" i="1" u="sng" dirty="0"/>
              <a:t>Efekt </a:t>
            </a:r>
            <a:r>
              <a:rPr lang="cs-CZ" altLang="cs-CZ" sz="2800" b="1" i="1" u="sng" dirty="0" smtClean="0"/>
              <a:t>………………………. </a:t>
            </a:r>
            <a:r>
              <a:rPr lang="cs-CZ" altLang="cs-CZ" sz="2800" b="1" i="1" u="sng" dirty="0"/>
              <a:t>obchodu </a:t>
            </a:r>
            <a:r>
              <a:rPr lang="cs-CZ" altLang="cs-CZ" sz="2800" dirty="0"/>
              <a:t>(růst cenové hladiny způsobuje preferenci dovozů a snížení poptávaného množství reálného domácího produktu)</a:t>
            </a:r>
          </a:p>
        </p:txBody>
      </p:sp>
    </p:spTree>
    <p:extLst>
      <p:ext uri="{BB962C8B-B14F-4D97-AF65-F5344CB8AC3E}">
        <p14:creationId xmlns:p14="http://schemas.microsoft.com/office/powerpoint/2010/main" val="220456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5800" y="228600"/>
            <a:ext cx="7558608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Změny polohy křivky AD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638800" y="6172200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 </a:t>
            </a:r>
          </a:p>
        </p:txBody>
      </p:sp>
      <p:grpSp>
        <p:nvGrpSpPr>
          <p:cNvPr id="10272" name="Group 32"/>
          <p:cNvGrpSpPr>
            <a:grpSpLocks/>
          </p:cNvGrpSpPr>
          <p:nvPr/>
        </p:nvGrpSpPr>
        <p:grpSpPr bwMode="auto">
          <a:xfrm>
            <a:off x="2133600" y="2667000"/>
            <a:ext cx="3505200" cy="3109913"/>
            <a:chOff x="1344" y="1680"/>
            <a:chExt cx="2208" cy="1959"/>
          </a:xfrm>
        </p:grpSpPr>
        <p:sp>
          <p:nvSpPr>
            <p:cNvPr id="6173" name="Freeform 7"/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174" name="Text Box 8"/>
            <p:cNvSpPr txBox="1">
              <a:spLocks noChangeArrowheads="1"/>
            </p:cNvSpPr>
            <p:nvPr/>
          </p:nvSpPr>
          <p:spPr bwMode="auto">
            <a:xfrm>
              <a:off x="2880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267200" y="25146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>
                <a:solidFill>
                  <a:srgbClr val="8000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AD</a:t>
            </a:r>
            <a:r>
              <a:rPr lang="cs-CZ" altLang="cs-CZ" b="1">
                <a:solidFill>
                  <a:srgbClr val="800000"/>
                </a:solidFill>
                <a:latin typeface="Tahoma" panose="020B0604030504040204" pitchFamily="34" charset="0"/>
              </a:rPr>
              <a:t>=C+I+G+NX</a:t>
            </a:r>
          </a:p>
        </p:txBody>
      </p:sp>
      <p:grpSp>
        <p:nvGrpSpPr>
          <p:cNvPr id="10250" name="Group 10"/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6171" name="Line 11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172" name="Freeform 12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648200" y="3657600"/>
            <a:ext cx="449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</a:rPr>
              <a:t>Každá z těchto komponent ovlivní polohu křivky AD</a:t>
            </a: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5334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58674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7239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6477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10273" name="Group 33"/>
          <p:cNvGrpSpPr>
            <a:grpSpLocks/>
          </p:cNvGrpSpPr>
          <p:nvPr/>
        </p:nvGrpSpPr>
        <p:grpSpPr bwMode="auto">
          <a:xfrm>
            <a:off x="2819400" y="2590800"/>
            <a:ext cx="3581400" cy="2805113"/>
            <a:chOff x="1776" y="1632"/>
            <a:chExt cx="2256" cy="1767"/>
          </a:xfrm>
        </p:grpSpPr>
        <p:sp>
          <p:nvSpPr>
            <p:cNvPr id="6169" name="Freeform 18"/>
            <p:cNvSpPr>
              <a:spLocks/>
            </p:cNvSpPr>
            <p:nvPr/>
          </p:nvSpPr>
          <p:spPr bwMode="auto">
            <a:xfrm>
              <a:off x="1776" y="1632"/>
              <a:ext cx="1632" cy="1536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304 h 1776"/>
                <a:gd name="T4" fmla="*/ 1632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170" name="Text Box 20"/>
            <p:cNvSpPr txBox="1">
              <a:spLocks noChangeArrowheads="1"/>
            </p:cNvSpPr>
            <p:nvPr/>
          </p:nvSpPr>
          <p:spPr bwMode="auto">
            <a:xfrm>
              <a:off x="3360" y="307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0274" name="Group 34"/>
          <p:cNvGrpSpPr>
            <a:grpSpLocks/>
          </p:cNvGrpSpPr>
          <p:nvPr/>
        </p:nvGrpSpPr>
        <p:grpSpPr bwMode="auto">
          <a:xfrm>
            <a:off x="1600200" y="3124200"/>
            <a:ext cx="3810000" cy="3033713"/>
            <a:chOff x="1008" y="1968"/>
            <a:chExt cx="2400" cy="1911"/>
          </a:xfrm>
        </p:grpSpPr>
        <p:sp>
          <p:nvSpPr>
            <p:cNvPr id="6167" name="Freeform 19"/>
            <p:cNvSpPr>
              <a:spLocks/>
            </p:cNvSpPr>
            <p:nvPr/>
          </p:nvSpPr>
          <p:spPr bwMode="auto">
            <a:xfrm>
              <a:off x="1008" y="1968"/>
              <a:ext cx="1632" cy="1728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986 h 1776"/>
                <a:gd name="T4" fmla="*/ 1632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168" name="Text Box 21"/>
            <p:cNvSpPr txBox="1">
              <a:spLocks noChangeArrowheads="1"/>
            </p:cNvSpPr>
            <p:nvPr/>
          </p:nvSpPr>
          <p:spPr bwMode="auto">
            <a:xfrm>
              <a:off x="2592" y="3552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0262" name="Line 22"/>
          <p:cNvSpPr>
            <a:spLocks noChangeShapeType="1"/>
          </p:cNvSpPr>
          <p:nvPr/>
        </p:nvSpPr>
        <p:spPr bwMode="auto">
          <a:xfrm flipH="1">
            <a:off x="2286000" y="47244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H="1">
            <a:off x="3581400" y="5334000"/>
            <a:ext cx="2286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 flipH="1">
            <a:off x="1752600" y="3352800"/>
            <a:ext cx="3810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V="1">
            <a:off x="3124200" y="45720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 flipV="1">
            <a:off x="2362200" y="33528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 flipV="1">
            <a:off x="4419600" y="50292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70" name="AutoShape 30"/>
          <p:cNvSpPr>
            <a:spLocks noChangeArrowheads="1"/>
          </p:cNvSpPr>
          <p:nvPr/>
        </p:nvSpPr>
        <p:spPr bwMode="auto">
          <a:xfrm>
            <a:off x="6324600" y="4572000"/>
            <a:ext cx="1371600" cy="1371600"/>
          </a:xfrm>
          <a:prstGeom prst="curvedLeftArrow">
            <a:avLst>
              <a:gd name="adj1" fmla="val 20000"/>
              <a:gd name="adj2" fmla="val 40000"/>
              <a:gd name="adj3" fmla="val 33333"/>
            </a:avLst>
          </a:prstGeom>
          <a:solidFill>
            <a:schemeClr val="accent1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647700" y="21859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74971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93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8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3" grpId="0"/>
      <p:bldP spid="10254" grpId="0" animBg="1"/>
      <p:bldP spid="10255" grpId="0" animBg="1"/>
      <p:bldP spid="10256" grpId="0" animBg="1"/>
      <p:bldP spid="10257" grpId="0" animBg="1"/>
      <p:bldP spid="10270" grpId="0" animBg="1"/>
      <p:bldP spid="102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62000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Změny polohy křivky AD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04800" y="1317486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C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=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výdaje </a:t>
            </a:r>
            <a:r>
              <a:rPr lang="cs-CZ" altLang="cs-CZ" b="1" dirty="0" smtClean="0">
                <a:solidFill>
                  <a:srgbClr val="000099"/>
                </a:solidFill>
                <a:latin typeface="Tahoma" panose="020B0604030504040204" pitchFamily="34" charset="0"/>
              </a:rPr>
              <a:t>(…………….) 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domácností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381000" y="2209800"/>
            <a:ext cx="8458200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bohatství spotřebitelů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očekávání spotřebitelů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zadlužení spotřebitelů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daně placené spotřebiteli a transferové platby </a:t>
            </a:r>
          </a:p>
        </p:txBody>
      </p:sp>
    </p:spTree>
    <p:extLst>
      <p:ext uri="{BB962C8B-B14F-4D97-AF65-F5344CB8AC3E}">
        <p14:creationId xmlns:p14="http://schemas.microsoft.com/office/powerpoint/2010/main" val="62437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7543" y="82831"/>
            <a:ext cx="7992889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23528" y="990600"/>
            <a:ext cx="871252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cs-CZ" altLang="cs-CZ" sz="2800" b="1" dirty="0">
                <a:solidFill>
                  <a:srgbClr val="000099"/>
                </a:solidFill>
                <a:latin typeface="Tahoma" panose="020B0604030504040204" pitchFamily="34" charset="0"/>
              </a:rPr>
              <a:t>Příklad 1</a:t>
            </a:r>
            <a:r>
              <a:rPr lang="cs-CZ" altLang="cs-CZ" sz="2800" dirty="0">
                <a:solidFill>
                  <a:srgbClr val="000099"/>
                </a:solidFill>
                <a:latin typeface="Tahoma" panose="020B0604030504040204" pitchFamily="34" charset="0"/>
              </a:rPr>
              <a:t>: pokles míry zdanění </a:t>
            </a:r>
            <a:r>
              <a:rPr lang="cs-CZ" altLang="cs-CZ" sz="2800" dirty="0" smtClean="0">
                <a:solidFill>
                  <a:srgbClr val="000099"/>
                </a:solidFill>
                <a:latin typeface="Tahoma" panose="020B0604030504040204" pitchFamily="34" charset="0"/>
              </a:rPr>
              <a:t>zvyšuje disponibilní </a:t>
            </a:r>
            <a:r>
              <a:rPr lang="cs-CZ" altLang="cs-CZ" sz="2800" dirty="0">
                <a:solidFill>
                  <a:srgbClr val="000099"/>
                </a:solidFill>
                <a:latin typeface="Tahoma" panose="020B0604030504040204" pitchFamily="34" charset="0"/>
              </a:rPr>
              <a:t>důchod, a tím i spotřební </a:t>
            </a:r>
            <a:r>
              <a:rPr lang="cs-CZ" altLang="cs-CZ" sz="2800" dirty="0" smtClean="0">
                <a:solidFill>
                  <a:srgbClr val="000099"/>
                </a:solidFill>
                <a:latin typeface="Tahoma" panose="020B0604030504040204" pitchFamily="34" charset="0"/>
              </a:rPr>
              <a:t>výdaje</a:t>
            </a:r>
            <a:r>
              <a:rPr lang="cs-CZ" altLang="cs-CZ" sz="2800" dirty="0">
                <a:solidFill>
                  <a:srgbClr val="000099"/>
                </a:solidFill>
                <a:latin typeface="Tahoma" panose="020B0604030504040204" pitchFamily="34" charset="0"/>
              </a:rPr>
              <a:t>=&gt;kam se posune křivka AD?</a:t>
            </a:r>
          </a:p>
        </p:txBody>
      </p:sp>
      <p:sp>
        <p:nvSpPr>
          <p:cNvPr id="12295" name="Freeform 7"/>
          <p:cNvSpPr>
            <a:spLocks/>
          </p:cNvSpPr>
          <p:nvPr/>
        </p:nvSpPr>
        <p:spPr bwMode="auto">
          <a:xfrm>
            <a:off x="1752600" y="2819400"/>
            <a:ext cx="2438400" cy="2743200"/>
          </a:xfrm>
          <a:custGeom>
            <a:avLst/>
            <a:gdLst>
              <a:gd name="T0" fmla="*/ 0 w 1632"/>
              <a:gd name="T1" fmla="*/ 0 h 1776"/>
              <a:gd name="T2" fmla="*/ 2147483646 w 1632"/>
              <a:gd name="T3" fmla="*/ 2147483646 h 1776"/>
              <a:gd name="T4" fmla="*/ 2147483646 w 1632"/>
              <a:gd name="T5" fmla="*/ 2147483646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776">
                <a:moveTo>
                  <a:pt x="0" y="0"/>
                </a:moveTo>
                <a:cubicBezTo>
                  <a:pt x="56" y="500"/>
                  <a:pt x="112" y="1000"/>
                  <a:pt x="384" y="1296"/>
                </a:cubicBezTo>
                <a:cubicBezTo>
                  <a:pt x="656" y="1592"/>
                  <a:pt x="1144" y="1684"/>
                  <a:pt x="1632" y="1776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267200" y="52578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solidFill>
                  <a:srgbClr val="800000"/>
                </a:solidFill>
                <a:latin typeface="Times New Roman" panose="02020603050405020304" pitchFamily="18" charset="0"/>
              </a:rPr>
              <a:t>AD</a:t>
            </a:r>
            <a:r>
              <a: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12305" name="Group 17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8205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8206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8207" name="Group 10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8208" name="Line 11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8209" name="Freeform 12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12306" name="Group 18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8203" name="Freeform 13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204" name="Text Box 14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76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123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23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45232" y="112128"/>
            <a:ext cx="6624736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52400" y="838200"/>
            <a:ext cx="8524056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cs-CZ" altLang="cs-CZ" sz="2600" b="1" dirty="0">
                <a:solidFill>
                  <a:srgbClr val="000099"/>
                </a:solidFill>
                <a:latin typeface="Tahoma" panose="020B0604030504040204" pitchFamily="34" charset="0"/>
              </a:rPr>
              <a:t>Příklad 2: </a:t>
            </a:r>
            <a:r>
              <a:rPr lang="cs-CZ" altLang="cs-CZ" sz="2600" dirty="0">
                <a:solidFill>
                  <a:srgbClr val="000099"/>
                </a:solidFill>
                <a:latin typeface="Tahoma" panose="020B0604030504040204" pitchFamily="34" charset="0"/>
              </a:rPr>
              <a:t>spotřebitelé, kteří si v minulosti vypůjčili příliš a mají tedy vysokou míru zadlužení, musejí omezit své spotřební výdaje=&gt;kam se posune křivka AD?</a:t>
            </a:r>
          </a:p>
        </p:txBody>
      </p:sp>
      <p:grpSp>
        <p:nvGrpSpPr>
          <p:cNvPr id="14356" name="Group 20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9233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234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4354" name="Group 18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9228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9229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9230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9231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9232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14355" name="Group 19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9226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227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4352" name="Line 16"/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01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43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43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</TotalTime>
  <Words>1480</Words>
  <Application>Microsoft Office PowerPoint</Application>
  <PresentationFormat>Předvádění na obrazovce (4:3)</PresentationFormat>
  <Paragraphs>290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8" baseType="lpstr">
      <vt:lpstr>Arial</vt:lpstr>
      <vt:lpstr>Calibri</vt:lpstr>
      <vt:lpstr>Consolas</vt:lpstr>
      <vt:lpstr>Segoe UI</vt:lpstr>
      <vt:lpstr>Tahoma</vt:lpstr>
      <vt:lpstr>Times New Roman</vt:lpstr>
      <vt:lpstr>Wingdings</vt:lpstr>
      <vt:lpstr>Wingdings 2</vt:lpstr>
      <vt:lpstr>Arkýř</vt:lpstr>
      <vt:lpstr>Model as-ad</vt:lpstr>
      <vt:lpstr>Model AS-AD</vt:lpstr>
      <vt:lpstr>Agregátní poptávka (AD)</vt:lpstr>
      <vt:lpstr>Prezentace aplikace PowerPoint</vt:lpstr>
      <vt:lpstr>Agregátní poptávka (AD) – posuny po křivce 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Agregátní nabídka (AS)</vt:lpstr>
      <vt:lpstr>Agregátní nabídka  krátkodobá (sras) </vt:lpstr>
      <vt:lpstr>Prezentace aplikace PowerPoint</vt:lpstr>
      <vt:lpstr>Agregátní nabídka (AS) - ………………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Makroekonomická rovnováha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Prezentace aplikace PowerPoint</vt:lpstr>
      <vt:lpstr>Makroekonomická rovnováha</vt:lpstr>
      <vt:lpstr>Makroekonomická rovnováha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124</cp:revision>
  <dcterms:created xsi:type="dcterms:W3CDTF">2015-02-19T14:22:13Z</dcterms:created>
  <dcterms:modified xsi:type="dcterms:W3CDTF">2022-03-13T20:54:28Z</dcterms:modified>
</cp:coreProperties>
</file>