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267" r:id="rId5"/>
    <p:sldId id="262" r:id="rId6"/>
    <p:sldId id="263" r:id="rId7"/>
    <p:sldId id="259" r:id="rId8"/>
    <p:sldId id="269" r:id="rId9"/>
    <p:sldId id="270" r:id="rId10"/>
    <p:sldId id="271" r:id="rId11"/>
    <p:sldId id="272" r:id="rId12"/>
    <p:sldId id="273" r:id="rId13"/>
    <p:sldId id="274" r:id="rId14"/>
    <p:sldId id="268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2" d="100"/>
          <a:sy n="92" d="100"/>
        </p:scale>
        <p:origin x="15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126672097-otazky-vaclava-moravce/221411030500411/" TargetMode="External"/><Relationship Id="rId2" Type="http://schemas.openxmlformats.org/officeDocument/2006/relationships/hyperlink" Target="https://www.ceskatelevize.cz/porady/1126672097-otazky-vaclava-moravce/22141103050032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Fiskální politika</a:t>
            </a:r>
          </a:p>
        </p:txBody>
      </p:sp>
      <p:pic>
        <p:nvPicPr>
          <p:cNvPr id="3" name="Picture 4" descr="urad_vlady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88840"/>
            <a:ext cx="34813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Expanzivní versus restriktivní FP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cs-CZ" sz="2800" b="1" i="1" u="sng" dirty="0"/>
              <a:t>Expanzivní fiskální politika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Vychází z předpokladů …………………………. přístupu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Vláda využívá své nástroje k podpoře AD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Je využívána hlavně v dobách recese, kdy se ekonomice ………………………</a:t>
            </a:r>
          </a:p>
          <a:p>
            <a:pPr marL="365125" indent="0" algn="just">
              <a:lnSpc>
                <a:spcPct val="80000"/>
              </a:lnSpc>
              <a:spcAft>
                <a:spcPts val="600"/>
              </a:spcAft>
              <a:buNone/>
            </a:pPr>
            <a:endParaRPr lang="cs-CZ" sz="2600" dirty="0"/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cs-CZ" sz="26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800" b="1" i="1" u="sng" dirty="0"/>
              <a:t>Restriktivní fiskální politika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Vláda se pomocí nástrojů zaměřuje na pokles AD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Většinou se používá tehdy, kdy se ekonomika začíná ………………………………. (inflační mezera)</a:t>
            </a:r>
          </a:p>
          <a:p>
            <a:pPr marL="365125" indent="0" algn="just">
              <a:lnSpc>
                <a:spcPct val="80000"/>
              </a:lnSpc>
              <a:spcAft>
                <a:spcPts val="600"/>
              </a:spcAft>
              <a:buNone/>
            </a:pPr>
            <a:endParaRPr lang="cs-CZ" sz="26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025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>
                <a:solidFill>
                  <a:schemeClr val="tx1"/>
                </a:solidFill>
              </a:rPr>
              <a:t>Expanzivní Fp 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406650" y="4387851"/>
            <a:ext cx="134937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414713" y="2416175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V="1">
            <a:off x="3113347" y="5572127"/>
            <a:ext cx="309894" cy="85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09194" y="3983831"/>
            <a:ext cx="2413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867024" y="5202239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1" y="5202239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3" y="4572000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1</a:t>
            </a:r>
            <a:endParaRPr lang="cs-CZ" alt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414337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2</a:t>
            </a:r>
            <a:endParaRPr lang="cs-CZ" alt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AS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43313" y="2286000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LRAS</a:t>
            </a:r>
          </a:p>
        </p:txBody>
      </p:sp>
      <p:sp>
        <p:nvSpPr>
          <p:cNvPr id="49" name="Šipka doprava 48"/>
          <p:cNvSpPr/>
          <p:nvPr/>
        </p:nvSpPr>
        <p:spPr>
          <a:xfrm rot="16200000">
            <a:off x="1296828" y="3465671"/>
            <a:ext cx="3095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782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>
                <a:solidFill>
                  <a:schemeClr val="tx1"/>
                </a:solidFill>
              </a:rPr>
              <a:t>Restriktivní fp 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429002" y="3333750"/>
            <a:ext cx="1" cy="173355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091783" y="2407089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H="1">
            <a:off x="3153422" y="5512227"/>
            <a:ext cx="302529" cy="121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H="1" flipV="1">
            <a:off x="3617192" y="3911773"/>
            <a:ext cx="313768" cy="94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1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2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3390401" y="5214937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2823905" y="5214937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502624" y="4130003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209567" y="4503731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2</a:t>
            </a:r>
            <a:endParaRPr lang="cs-CZ" altLang="cs-CZ" b="1" dirty="0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AS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112517" y="2094706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LRAS</a:t>
            </a:r>
          </a:p>
        </p:txBody>
      </p:sp>
      <p:sp>
        <p:nvSpPr>
          <p:cNvPr id="49" name="Šipka doprava 48"/>
          <p:cNvSpPr/>
          <p:nvPr/>
        </p:nvSpPr>
        <p:spPr>
          <a:xfrm rot="16200000" flipH="1" flipV="1">
            <a:off x="1334151" y="3459635"/>
            <a:ext cx="236958" cy="1082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199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odkazy ke shlédnutí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https://www.ceskatelevize.cz/porady/1126672097-otazky-vaclava-moravce/221411030500321/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https://www.ceskatelevize.cz/porady/1126672097-otazky-vaclava-moravce/221411030500411/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83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r>
              <a:rPr lang="cs-CZ" sz="5400" dirty="0"/>
              <a:t>Děkuji za pozornost a přeji hezký den</a:t>
            </a:r>
            <a:br>
              <a:rPr lang="cs-CZ" sz="5400" dirty="0"/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Definice a cíle fiskální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/>
              <a:t>Definice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Vědomé využívání veřejných rozpočtů (především ……………...  …….……………) za účelem dosažení stanovených cílů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u="sng" dirty="0"/>
              <a:t>Nositelem</a:t>
            </a:r>
            <a:r>
              <a:rPr lang="cs-CZ" sz="2800" dirty="0"/>
              <a:t> fiskální politiky je ………….., ministerstva, státní správa a samospráva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/>
              <a:t>Cíle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Vyvážený ……………………..  ………….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Zaměstnanost (nízká nezaměstnanost)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Funkce a nástroje Fiskální politiky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58138" cy="54469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800" b="1" i="1" u="sng" dirty="0"/>
              <a:t>Funkce</a:t>
            </a:r>
            <a:endParaRPr lang="cs-CZ" sz="2800" dirty="0"/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dirty="0"/>
              <a:t>…………………….. </a:t>
            </a:r>
            <a:r>
              <a:rPr lang="cs-CZ" sz="2800" dirty="0"/>
              <a:t>(přerozdělení důchodu, např. od ekonomicky aktivních k ekonomicky neaktivním nebo od bohatých k chudým, v rámci generací - důchody)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dirty="0"/>
              <a:t>……………………..</a:t>
            </a:r>
            <a:r>
              <a:rPr lang="cs-CZ" sz="2800" dirty="0"/>
              <a:t> (zejména skrze státní rozpočet stát alokuje </a:t>
            </a:r>
            <a:r>
              <a:rPr lang="cs-CZ" sz="2800" dirty="0" err="1"/>
              <a:t>fin</a:t>
            </a:r>
            <a:r>
              <a:rPr lang="cs-CZ" sz="2800" dirty="0"/>
              <a:t>. prostředky do potřebných oblastí)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dirty="0"/>
              <a:t>……………………… </a:t>
            </a:r>
            <a:r>
              <a:rPr lang="cs-CZ" sz="2800" dirty="0"/>
              <a:t>(vládní sektor se snaží stabilizovat důsledky výkyvů ekonomické výkonosti v rámci hospodářského cyklu)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/>
          </a:p>
          <a:p>
            <a:pPr algn="just"/>
            <a:r>
              <a:rPr lang="cs-CZ" sz="2800" b="1" i="1" u="sng" dirty="0"/>
              <a:t>Nástroje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/>
              <a:t>Veřejné rozpočty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/>
              <a:t>………………………… stabilizátory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/>
              <a:t>Diskrétní opatření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Rozpočtová soustava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b="1" i="1" u="sng" dirty="0"/>
              <a:t>Veřejné rozpočty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/>
              <a:t>Státní rozpočet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/>
              <a:t>Fondy (státní, národní)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/>
              <a:t>Rozpočty územně-…………………………............ celků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/>
              <a:t>Další (rozpočtové organizace…)</a:t>
            </a:r>
          </a:p>
          <a:p>
            <a:r>
              <a:rPr lang="cs-CZ" sz="2800" b="1" i="1" u="sng" dirty="0"/>
              <a:t>Mimorozpočtové fondy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/>
              <a:t>Státní fond kultury, Státní fond životního prostředí, Fondy související s privatizací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/>
              <a:t>Fondy vládních agentur sloužící k podpoře podnikání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/>
              <a:t>Účelové fondy obcí a krajů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b="1" i="1" u="sng" dirty="0"/>
              <a:t>Rozpočty ostatních veřejnoprávních organizací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Státní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/>
              <a:t>……………………… peněžní fond, který vytvářejí, rozdělují a používají ústřední orgány státní správy</a:t>
            </a:r>
          </a:p>
          <a:p>
            <a:pPr>
              <a:lnSpc>
                <a:spcPct val="90000"/>
              </a:lnSpc>
            </a:pPr>
            <a:r>
              <a:rPr lang="cs-CZ" sz="2800" b="1" i="1" u="sng" dirty="0"/>
              <a:t>SR tvoří</a:t>
            </a:r>
            <a:r>
              <a:rPr lang="cs-CZ" sz="2800" dirty="0"/>
              <a:t> </a:t>
            </a:r>
          </a:p>
          <a:p>
            <a:pPr marL="898525" indent="-352425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/>
              <a:t>příjmová stránka (………….., cla, poplatky, příjmy z prodeje státního majetku apod.)</a:t>
            </a:r>
          </a:p>
          <a:p>
            <a:pPr marL="898525" indent="-352425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výdajová stránka (výdaje na nákup zboží a služeb a transferové platby)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/>
              <a:t>Státní rozpočet se v ČR sestavuje na 1 …………………… rok a má podobu zákona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SR může být vyrovnaný, ………………………., deficitní</a:t>
            </a:r>
          </a:p>
          <a:p>
            <a:pPr>
              <a:buNone/>
            </a:pPr>
            <a:endParaRPr lang="cs-CZ" sz="2800" b="1" dirty="0"/>
          </a:p>
          <a:p>
            <a:endParaRPr lang="cs-CZ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Typy rozpočtových deficitů a jeho krytí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59216" cy="5116654"/>
          </a:xfrm>
        </p:spPr>
        <p:txBody>
          <a:bodyPr>
            <a:normAutofit fontScale="92500" lnSpcReduction="1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/>
              <a:t>…………………</a:t>
            </a:r>
            <a:r>
              <a:rPr lang="cs-CZ" sz="2800" dirty="0"/>
              <a:t> (pasivní, vláda ho nemůže ovlivnit)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/>
              <a:t>Strukturální</a:t>
            </a:r>
            <a:r>
              <a:rPr lang="cs-CZ" sz="2800" dirty="0"/>
              <a:t> (vláda ho ………………. ovlivnit, je způsoben špatnou HP vlády, špatně nastavené příjmy a výdaje)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/>
              <a:t>Skutečný</a:t>
            </a:r>
            <a:r>
              <a:rPr lang="cs-CZ" sz="2800" dirty="0"/>
              <a:t> – je součtem cyklické a …………………….. složky deficitu </a:t>
            </a:r>
            <a:endParaRPr lang="cs-CZ" sz="2800" u="sng" dirty="0"/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b="1" u="sng" dirty="0"/>
              <a:t>Způsoby krytí deficitu SR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/>
              <a:t>Dluhové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/>
              <a:t>……………………….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/>
              <a:t>Přebytkem z minulosti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/>
              <a:t>……………..  ……………………..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/>
              <a:t>Zvyšováním daňové zátěže</a:t>
            </a:r>
          </a:p>
          <a:p>
            <a:pPr marL="352425" indent="-352425">
              <a:spcAft>
                <a:spcPts val="600"/>
              </a:spcAft>
              <a:buNone/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Státní versus veřejný dluh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136904" cy="5688632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u="sng" dirty="0"/>
              <a:t>Státní dluh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Dluh …………………………. vlády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Vnější (půjčky v zahraničí)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Vnitřní (půjčky v …………………….)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dirty="0"/>
              <a:t>Hrubý</a:t>
            </a:r>
            <a:r>
              <a:rPr lang="cs-CZ" sz="2800" dirty="0"/>
              <a:t> (celkový objem závazků státu) x </a:t>
            </a:r>
            <a:r>
              <a:rPr lang="cs-CZ" sz="2800" b="1" i="1" dirty="0"/>
              <a:t>Čistý </a:t>
            </a:r>
            <a:r>
              <a:rPr lang="cs-CZ" sz="2800" dirty="0"/>
              <a:t>(snížený o objem pohledávek státu)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Dluhový poměr (podíl státního dluhu na HDP)</a:t>
            </a:r>
          </a:p>
          <a:p>
            <a:pPr marL="625475" indent="-260350" algn="just">
              <a:buNone/>
            </a:pPr>
            <a:endParaRPr lang="cs-CZ" sz="2800" dirty="0"/>
          </a:p>
          <a:p>
            <a:r>
              <a:rPr lang="cs-CZ" sz="2800" b="1" u="sng" dirty="0"/>
              <a:t>Veřejný dluh</a:t>
            </a:r>
          </a:p>
          <a:p>
            <a:pPr marL="625475" indent="-2603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Souhrn pohledávek ……………………….. ekonomických subjektů (územní samosprávy, mimorozpočtových finančních účelových fondů, státních veřejnoprávních institucí, státních podniků)</a:t>
            </a:r>
          </a:p>
          <a:p>
            <a:endParaRPr lang="cs-CZ" sz="32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Fiskální brzda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Pokud je ekonomika v ……………………., dochází k růstu inflace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Růst inflace způsobí růst ………………………….. mezd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 případě progresivního zdanění se mzdy dostanou do vyššího daňového pásma a dochází k poklesu reálných příjmů, poklesu AD a Y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Ekonomika zpomaluje a HP cyklus se ……………………..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Teoretické přístupy k </a:t>
            </a:r>
            <a:r>
              <a:rPr lang="cs-CZ" sz="3600" b="1" u="sng" dirty="0" err="1">
                <a:solidFill>
                  <a:schemeClr val="tx1"/>
                </a:solidFill>
              </a:rPr>
              <a:t>f</a:t>
            </a:r>
            <a:r>
              <a:rPr lang="cs-CZ" sz="3600" b="1" u="sng">
                <a:solidFill>
                  <a:schemeClr val="tx1"/>
                </a:solidFill>
              </a:rPr>
              <a:t>p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sz="2800" b="1" u="sng" dirty="0"/>
              <a:t>Keynesiánství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………………………….. přístup, přes AD k Y</a:t>
            </a:r>
          </a:p>
          <a:p>
            <a:r>
              <a:rPr lang="cs-CZ" sz="2800" b="1" u="sng" dirty="0"/>
              <a:t>Monetarismus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zpochybňují účinnost FP, viz vytěsňovací efekt, ……………………………. peněžní zásoby</a:t>
            </a:r>
          </a:p>
          <a:p>
            <a:r>
              <a:rPr lang="cs-CZ" sz="2800" b="1" u="sng" dirty="0"/>
              <a:t>Ekonomie strany nabídky</a:t>
            </a:r>
            <a:r>
              <a:rPr lang="cs-CZ" sz="2800" dirty="0"/>
              <a:t>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proti stabilizačnímu pojetí FP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dlouhodobé snížení vládních výdajů a ……………………….. zatížení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570</TotalTime>
  <Words>577</Words>
  <Application>Microsoft Office PowerPoint</Application>
  <PresentationFormat>Předvádění na obrazovce (4:3)</PresentationFormat>
  <Paragraphs>115</Paragraphs>
  <Slides>14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Garamond</vt:lpstr>
      <vt:lpstr>Times New Roman</vt:lpstr>
      <vt:lpstr>Wingdings</vt:lpstr>
      <vt:lpstr>Wingdings 2</vt:lpstr>
      <vt:lpstr>Arkýř</vt:lpstr>
      <vt:lpstr>Fiskální politika</vt:lpstr>
      <vt:lpstr>Definice a cíle fiskální politiky</vt:lpstr>
      <vt:lpstr>Funkce a nástroje Fiskální politiky</vt:lpstr>
      <vt:lpstr>Rozpočtová soustava</vt:lpstr>
      <vt:lpstr>Státní rozpočet</vt:lpstr>
      <vt:lpstr>Typy rozpočtových deficitů a jeho krytí</vt:lpstr>
      <vt:lpstr>Státní versus veřejný dluh</vt:lpstr>
      <vt:lpstr>Fiskální brzda</vt:lpstr>
      <vt:lpstr>Teoretické přístupy k fp</vt:lpstr>
      <vt:lpstr>Expanzivní versus restriktivní FP</vt:lpstr>
      <vt:lpstr>Expanzivní Fp v modelu as-ad</vt:lpstr>
      <vt:lpstr>Restriktivní fp v modelu as-ad</vt:lpstr>
      <vt:lpstr>Zajímavé odkazy ke shlédnutí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Eva Kotlánová</cp:lastModifiedBy>
  <cp:revision>100</cp:revision>
  <dcterms:created xsi:type="dcterms:W3CDTF">2015-02-19T14:22:13Z</dcterms:created>
  <dcterms:modified xsi:type="dcterms:W3CDTF">2022-04-07T13:27:55Z</dcterms:modified>
</cp:coreProperties>
</file>