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64" r:id="rId4"/>
    <p:sldId id="273" r:id="rId5"/>
    <p:sldId id="274" r:id="rId6"/>
    <p:sldId id="267" r:id="rId7"/>
    <p:sldId id="262" r:id="rId8"/>
    <p:sldId id="263" r:id="rId9"/>
    <p:sldId id="259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71" r:id="rId20"/>
    <p:sldId id="268" r:id="rId2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6486" autoAdjust="0"/>
  </p:normalViewPr>
  <p:slideViewPr>
    <p:cSldViewPr>
      <p:cViewPr varScale="1">
        <p:scale>
          <a:sx n="94" d="100"/>
          <a:sy n="94" d="100"/>
        </p:scale>
        <p:origin x="20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287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3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041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60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607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398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036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u="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787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Operace</a:t>
            </a:r>
            <a:r>
              <a:rPr lang="cs-CZ" b="1" u="sng" baseline="0" dirty="0"/>
              <a:t> na volném trhu</a:t>
            </a:r>
          </a:p>
          <a:p>
            <a:r>
              <a:rPr lang="cs-CZ" baseline="0" dirty="0"/>
              <a:t>	- nejčastěji využívané ve vyspělých tržních ekonomikách</a:t>
            </a:r>
          </a:p>
          <a:p>
            <a:r>
              <a:rPr lang="cs-CZ" baseline="0" dirty="0"/>
              <a:t>	- slouží k ovlivňování zásoby peněz v ekonomice</a:t>
            </a:r>
          </a:p>
          <a:p>
            <a:r>
              <a:rPr lang="cs-CZ" baseline="0" dirty="0"/>
              <a:t>	- nákup, prodej CP</a:t>
            </a:r>
          </a:p>
          <a:p>
            <a:r>
              <a:rPr lang="cs-CZ" baseline="0" dirty="0"/>
              <a:t>	- REPO </a:t>
            </a:r>
            <a:r>
              <a:rPr lang="cs-CZ" baseline="0" dirty="0" err="1"/>
              <a:t>op</a:t>
            </a:r>
            <a:r>
              <a:rPr lang="cs-CZ" baseline="0" dirty="0"/>
              <a:t>. – CB převede na KB  určitý objem CP, za což získá peněžní prostředky a zavazuje se tyto CP prodat zpět i s úroky</a:t>
            </a:r>
          </a:p>
          <a:p>
            <a:endParaRPr lang="cs-CZ" baseline="0" dirty="0"/>
          </a:p>
          <a:p>
            <a:r>
              <a:rPr lang="cs-CZ" b="1" u="sng" baseline="0" dirty="0"/>
              <a:t>Diskontní nástroje</a:t>
            </a:r>
          </a:p>
          <a:p>
            <a:r>
              <a:rPr lang="cs-CZ" baseline="0" dirty="0"/>
              <a:t>	– úvěry CB poskytované KB a sazby za tyto úvěry</a:t>
            </a:r>
          </a:p>
          <a:p>
            <a:r>
              <a:rPr lang="cs-CZ" baseline="0" dirty="0"/>
              <a:t>	- diskont – běžná </a:t>
            </a:r>
            <a:r>
              <a:rPr lang="cs-CZ" baseline="0" dirty="0" err="1"/>
              <a:t>půjča</a:t>
            </a:r>
            <a:endParaRPr lang="cs-CZ" baseline="0" dirty="0"/>
          </a:p>
          <a:p>
            <a:r>
              <a:rPr lang="cs-CZ" baseline="0" dirty="0"/>
              <a:t>	- reeskont – úvěr ve výši hodnoty odkoupených eskontovaných směnek snížené o úrok</a:t>
            </a:r>
          </a:p>
          <a:p>
            <a:r>
              <a:rPr lang="cs-CZ" baseline="0" dirty="0"/>
              <a:t>	- lombard- úvěr proti zástavě cenných papírů (je poskytován KB, které mají problémy s likviditou)</a:t>
            </a:r>
          </a:p>
          <a:p>
            <a:endParaRPr lang="cs-CZ" baseline="0" dirty="0"/>
          </a:p>
          <a:p>
            <a:r>
              <a:rPr lang="cs-CZ" b="1" i="1" u="sng" baseline="0" dirty="0"/>
              <a:t>Přímé devizové intervence </a:t>
            </a:r>
            <a:r>
              <a:rPr lang="cs-CZ" baseline="0" dirty="0"/>
              <a:t>-  nákup a prodej zahraniční nebo domácí měny na devizových trzích</a:t>
            </a:r>
          </a:p>
          <a:p>
            <a:endParaRPr lang="cs-CZ" baseline="0" dirty="0"/>
          </a:p>
          <a:p>
            <a:r>
              <a:rPr lang="cs-CZ" b="1" i="1" u="sng" baseline="0" dirty="0"/>
              <a:t>Nepřímé intervence </a:t>
            </a:r>
            <a:r>
              <a:rPr lang="cs-CZ" baseline="0" dirty="0"/>
              <a:t>– změna úrokových sazeb v ekonomice, která povede ke krátkodobému pohybu kapitálu a následně ovlivní kurs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232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080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07.04.2022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.cz/cs/menova-politika/mp-nastroje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3108" y="428604"/>
            <a:ext cx="6172200" cy="1225770"/>
          </a:xfrm>
        </p:spPr>
        <p:txBody>
          <a:bodyPr>
            <a:noAutofit/>
          </a:bodyPr>
          <a:lstStyle/>
          <a:p>
            <a:pPr algn="ctr"/>
            <a:r>
              <a:rPr lang="cs-CZ" sz="6000" dirty="0">
                <a:solidFill>
                  <a:schemeClr val="tx1"/>
                </a:solidFill>
              </a:rPr>
              <a:t>Monetární politika</a:t>
            </a:r>
          </a:p>
        </p:txBody>
      </p:sp>
      <p:pic>
        <p:nvPicPr>
          <p:cNvPr id="4" name="Picture 5" descr="fotogalerie_obr_bud_01b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143116"/>
            <a:ext cx="6511925" cy="437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Typy monetární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787208" cy="5877272"/>
          </a:xfrm>
        </p:spPr>
        <p:txBody>
          <a:bodyPr>
            <a:normAutofit/>
          </a:bodyPr>
          <a:lstStyle/>
          <a:p>
            <a:r>
              <a:rPr lang="cs-CZ" dirty="0"/>
              <a:t>K dosažení cíle MP tedy cenové stability využívá centrální banka tzv. zprostředkující cíle, na které působí svými nástroji (nemůže tedy působit přímo jako např. fiskální politika), nejdříve musí dojít ke změně </a:t>
            </a:r>
            <a:r>
              <a:rPr lang="cs-CZ" dirty="0" err="1"/>
              <a:t>mezicíle</a:t>
            </a:r>
            <a:r>
              <a:rPr lang="cs-CZ" dirty="0"/>
              <a:t> a ta se pak projeví na cenové hladině</a:t>
            </a:r>
          </a:p>
          <a:p>
            <a:r>
              <a:rPr lang="cs-CZ" dirty="0"/>
              <a:t>Toto je také zároveň hlavním „rizikem“, protože závisí na celé řadě věcí, jestli cenová hladina na změnu </a:t>
            </a:r>
            <a:r>
              <a:rPr lang="cs-CZ" dirty="0" err="1"/>
              <a:t>mezicíle</a:t>
            </a:r>
            <a:r>
              <a:rPr lang="cs-CZ" dirty="0"/>
              <a:t> zareaguje</a:t>
            </a:r>
          </a:p>
          <a:p>
            <a:r>
              <a:rPr lang="cs-CZ" u="sng" dirty="0"/>
              <a:t>Mezi zprostředkující cíle řadíme</a:t>
            </a:r>
            <a:r>
              <a:rPr lang="cs-CZ" dirty="0"/>
              <a:t>: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Nabídku ………………..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Úrokovou míru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……………………. kurz</a:t>
            </a:r>
          </a:p>
          <a:p>
            <a:pPr>
              <a:lnSpc>
                <a:spcPct val="90000"/>
              </a:lnSpc>
            </a:pPr>
            <a:r>
              <a:rPr lang="cs-CZ" dirty="0"/>
              <a:t>Právě podle toho, jak centrální banka působí na tyto </a:t>
            </a:r>
            <a:r>
              <a:rPr lang="cs-CZ" dirty="0" err="1"/>
              <a:t>mezicíle</a:t>
            </a:r>
            <a:r>
              <a:rPr lang="cs-CZ" dirty="0"/>
              <a:t>, rozlišujeme </a:t>
            </a:r>
            <a:r>
              <a:rPr lang="cs-CZ" b="1" i="1" dirty="0"/>
              <a:t>expanzivní </a:t>
            </a:r>
            <a:r>
              <a:rPr lang="cs-CZ" dirty="0"/>
              <a:t>a </a:t>
            </a:r>
            <a:r>
              <a:rPr lang="cs-CZ" b="1" i="1" dirty="0"/>
              <a:t>restriktivní</a:t>
            </a:r>
            <a:r>
              <a:rPr lang="cs-CZ" dirty="0"/>
              <a:t> monetární politiku</a:t>
            </a:r>
          </a:p>
        </p:txBody>
      </p:sp>
    </p:spTree>
    <p:extLst>
      <p:ext uri="{BB962C8B-B14F-4D97-AF65-F5344CB8AC3E}">
        <p14:creationId xmlns:p14="http://schemas.microsoft.com/office/powerpoint/2010/main" val="3632174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Typy monetární politiky - expanzivní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787208" cy="5688632"/>
          </a:xfrm>
        </p:spPr>
        <p:txBody>
          <a:bodyPr>
            <a:normAutofit/>
          </a:bodyPr>
          <a:lstStyle/>
          <a:p>
            <a:r>
              <a:rPr lang="cs-CZ" dirty="0"/>
              <a:t>Centrální banka provádí tento typ v době (případě), kdy ekonomika potřebuje tzv. „nakopnout“, tedy v době, kdy se nachází v recesní mezeře (v modelu AS-AD nalevo od potenciálního produktu) a je třeba jí pomoci</a:t>
            </a:r>
          </a:p>
          <a:p>
            <a:pPr>
              <a:spcAft>
                <a:spcPts val="600"/>
              </a:spcAft>
            </a:pPr>
            <a:r>
              <a:rPr lang="cs-CZ" dirty="0"/>
              <a:t>Mezi nástroje, které toto umožní patří: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i="1" u="sng" dirty="0"/>
              <a:t>……………….. základní úrokové sazby </a:t>
            </a:r>
            <a:r>
              <a:rPr lang="cs-CZ" dirty="0"/>
              <a:t>(zvýší nabídku peněz, protože tyto se stávají levnějšími – úvěry jsou pro firmy atraktivnější)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i="1" u="sng" dirty="0"/>
              <a:t>…………………. cenných papírů</a:t>
            </a:r>
            <a:r>
              <a:rPr lang="cs-CZ" dirty="0"/>
              <a:t> v rámci operací na volném trhu (opět dochází ke zvýšení množství peněz v oběhu, úroková sazba klesá)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b="1" i="1" u="sng" dirty="0"/>
              <a:t>Snížení …………..</a:t>
            </a:r>
            <a:r>
              <a:rPr lang="cs-CZ" dirty="0"/>
              <a:t> (příliš se nepoužívá, nicméně má stejný efekt jako dva výše uvedené nástroje)</a:t>
            </a:r>
          </a:p>
          <a:p>
            <a:pPr>
              <a:lnSpc>
                <a:spcPct val="90000"/>
              </a:lnSpc>
            </a:pPr>
            <a:r>
              <a:rPr lang="cs-CZ" dirty="0"/>
              <a:t>Tento typ monetární politiky se v modelu AS-AD projeví posunem křivky AD doprava</a:t>
            </a:r>
          </a:p>
        </p:txBody>
      </p:sp>
    </p:spTree>
    <p:extLst>
      <p:ext uri="{BB962C8B-B14F-4D97-AF65-F5344CB8AC3E}">
        <p14:creationId xmlns:p14="http://schemas.microsoft.com/office/powerpoint/2010/main" val="1857598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1884" y="60216"/>
            <a:ext cx="8229600" cy="1066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cs-CZ" sz="4000" b="1" u="sng" dirty="0">
                <a:solidFill>
                  <a:schemeClr val="tx1"/>
                </a:solidFill>
              </a:rPr>
              <a:t>Expanzivní mp v modelu as-ad</a:t>
            </a:r>
          </a:p>
        </p:txBody>
      </p:sp>
      <p:sp>
        <p:nvSpPr>
          <p:cNvPr id="36" name="Zástupný symbol pro obsah 3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99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2" name="Zástupný symbol pro číslo snímku 36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cs-CZ" altLang="cs-CZ" dirty="0">
              <a:latin typeface="Arial" panose="020B0604020202020204" pitchFamily="34" charset="0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 rot="5400000">
            <a:off x="285750" y="3786188"/>
            <a:ext cx="257175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1571625" y="5072063"/>
            <a:ext cx="28575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2000250" y="2714625"/>
            <a:ext cx="2214563" cy="192881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V="1">
            <a:off x="2143125" y="2714625"/>
            <a:ext cx="1928813" cy="185737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6200000" flipH="1">
            <a:off x="2406650" y="4387851"/>
            <a:ext cx="1349375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10800000">
            <a:off x="1616075" y="3665538"/>
            <a:ext cx="142875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042988" y="2060575"/>
            <a:ext cx="484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Aft>
                <a:spcPts val="600"/>
              </a:spcAft>
            </a:pPr>
            <a:r>
              <a:rPr lang="cs-CZ" altLang="cs-CZ" dirty="0"/>
              <a:t>   </a:t>
            </a:r>
            <a:r>
              <a:rPr lang="cs-CZ" altLang="cs-CZ" b="1" dirty="0"/>
              <a:t>P</a:t>
            </a:r>
            <a:r>
              <a:rPr lang="cs-CZ" altLang="cs-CZ" dirty="0"/>
              <a:t> 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4214813" y="5214938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/>
              <a:t>Y</a:t>
            </a: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2428875" y="2500313"/>
            <a:ext cx="2071688" cy="178593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V="1">
            <a:off x="3414713" y="2416175"/>
            <a:ext cx="7938" cy="267811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Šipka doprava 25"/>
          <p:cNvSpPr/>
          <p:nvPr/>
        </p:nvSpPr>
        <p:spPr>
          <a:xfrm flipV="1">
            <a:off x="3113347" y="5572127"/>
            <a:ext cx="309894" cy="85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8" name="Přímá spojovací čára 27"/>
          <p:cNvCxnSpPr/>
          <p:nvPr/>
        </p:nvCxnSpPr>
        <p:spPr>
          <a:xfrm flipH="1" flipV="1">
            <a:off x="1589088" y="3319243"/>
            <a:ext cx="1833563" cy="1450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Šipka doprava 31"/>
          <p:cNvSpPr/>
          <p:nvPr/>
        </p:nvSpPr>
        <p:spPr>
          <a:xfrm rot="18824584" flipV="1">
            <a:off x="3709194" y="3983831"/>
            <a:ext cx="241300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1000126" y="3096791"/>
            <a:ext cx="428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cs-CZ" altLang="cs-CZ" b="1" dirty="0"/>
              <a:t>P</a:t>
            </a:r>
            <a:r>
              <a:rPr lang="cs-CZ" altLang="cs-CZ" b="1" baseline="-25000" dirty="0"/>
              <a:t>2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1083471" y="3545680"/>
            <a:ext cx="396874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P</a:t>
            </a:r>
            <a:r>
              <a:rPr lang="cs-CZ" altLang="cs-CZ" b="1" baseline="-25000" dirty="0"/>
              <a:t>1</a:t>
            </a:r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2867024" y="5202239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Y</a:t>
            </a:r>
            <a:r>
              <a:rPr lang="cs-CZ" altLang="cs-CZ" b="1" baseline="-25000" dirty="0"/>
              <a:t>1</a:t>
            </a:r>
            <a:endParaRPr lang="cs-CZ" altLang="cs-CZ" b="1" dirty="0"/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3143251" y="5202239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dirty="0"/>
              <a:t>  </a:t>
            </a:r>
            <a:r>
              <a:rPr lang="cs-CZ" altLang="cs-CZ" b="1" dirty="0"/>
              <a:t>Y</a:t>
            </a:r>
            <a:r>
              <a:rPr lang="cs-CZ" altLang="cs-CZ" b="1" baseline="30000" dirty="0"/>
              <a:t>*</a:t>
            </a:r>
            <a:endParaRPr lang="cs-CZ" altLang="cs-CZ" b="1" dirty="0"/>
          </a:p>
        </p:txBody>
      </p:sp>
      <p:sp>
        <p:nvSpPr>
          <p:cNvPr id="40" name="TextovéPole 39"/>
          <p:cNvSpPr txBox="1">
            <a:spLocks noChangeArrowheads="1"/>
          </p:cNvSpPr>
          <p:nvPr/>
        </p:nvSpPr>
        <p:spPr bwMode="auto">
          <a:xfrm>
            <a:off x="4214813" y="4572000"/>
            <a:ext cx="642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/>
              <a:t>AD</a:t>
            </a:r>
            <a:r>
              <a:rPr lang="cs-CZ" altLang="cs-CZ" b="1" baseline="-25000"/>
              <a:t>1</a:t>
            </a:r>
            <a:endParaRPr lang="cs-CZ" altLang="cs-CZ" b="1"/>
          </a:p>
        </p:txBody>
      </p: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4572000" y="4143375"/>
            <a:ext cx="64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/>
              <a:t>AD</a:t>
            </a:r>
            <a:r>
              <a:rPr lang="cs-CZ" altLang="cs-CZ" b="1" baseline="-25000"/>
              <a:t>2</a:t>
            </a:r>
            <a:endParaRPr lang="cs-CZ" altLang="cs-CZ" b="1"/>
          </a:p>
        </p:txBody>
      </p: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4039394" y="2732957"/>
            <a:ext cx="642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AS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3643313" y="2286000"/>
            <a:ext cx="1071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LRAS</a:t>
            </a:r>
          </a:p>
        </p:txBody>
      </p:sp>
      <p:sp>
        <p:nvSpPr>
          <p:cNvPr id="49" name="Šipka doprava 48"/>
          <p:cNvSpPr/>
          <p:nvPr/>
        </p:nvSpPr>
        <p:spPr>
          <a:xfrm rot="16200000">
            <a:off x="1296828" y="3465671"/>
            <a:ext cx="30956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723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706090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Typy monetární politiky - restriktivní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787208" cy="568863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Centrální banka provádí tento typ v době (případě), kdy hrozí, že se ekonomika může „přehřát“, tedy v době, kdy se delší dobu nachází na úrovni potenciálu a dostává se do inflační mezery (v modelu AS-AD napravo od potenciálního produktu)</a:t>
            </a:r>
          </a:p>
          <a:p>
            <a:pPr>
              <a:spcAft>
                <a:spcPts val="600"/>
              </a:spcAft>
            </a:pPr>
            <a:r>
              <a:rPr lang="cs-CZ" dirty="0"/>
              <a:t>Mezi nástroje, které slouží ke „zchlazení“ patří: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i="1" u="sng" dirty="0"/>
              <a:t>……………….. základní úrokové sazby </a:t>
            </a:r>
            <a:r>
              <a:rPr lang="cs-CZ" dirty="0"/>
              <a:t>(sníží nabídku peněz, a tyto se stávají dražšími – úvěry jsou pro firmy drahé a méně dostupné)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i="1" u="sng" dirty="0"/>
              <a:t>………………… cenných papírů</a:t>
            </a:r>
            <a:r>
              <a:rPr lang="cs-CZ" dirty="0"/>
              <a:t> v rámci operací na volném trhu (dochází ke snížení množství peněz v oběhu, úroková sazba roste)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cs-CZ" b="1" i="1" u="sng" dirty="0"/>
              <a:t>………………… PMR</a:t>
            </a:r>
            <a:r>
              <a:rPr lang="cs-CZ" dirty="0"/>
              <a:t> (příliš se nepoužívá, nicméně má stejný efekt jako dva výše uvedené nástroje)</a:t>
            </a:r>
          </a:p>
          <a:p>
            <a:pPr>
              <a:lnSpc>
                <a:spcPct val="90000"/>
              </a:lnSpc>
            </a:pPr>
            <a:r>
              <a:rPr lang="cs-CZ" dirty="0"/>
              <a:t>Tento typ monetární politiky se v modelu AS-AD projeví posunem křivky AD doleva</a:t>
            </a:r>
          </a:p>
        </p:txBody>
      </p:sp>
    </p:spTree>
    <p:extLst>
      <p:ext uri="{BB962C8B-B14F-4D97-AF65-F5344CB8AC3E}">
        <p14:creationId xmlns:p14="http://schemas.microsoft.com/office/powerpoint/2010/main" val="2396268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1884" y="60216"/>
            <a:ext cx="8229600" cy="1066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defRPr/>
            </a:pPr>
            <a:r>
              <a:rPr lang="cs-CZ" sz="4000" b="1" u="sng" dirty="0">
                <a:solidFill>
                  <a:schemeClr val="tx1"/>
                </a:solidFill>
              </a:rPr>
              <a:t>Restriktivní mp v modelu as-ad</a:t>
            </a:r>
          </a:p>
        </p:txBody>
      </p:sp>
      <p:sp>
        <p:nvSpPr>
          <p:cNvPr id="36" name="Zástupný symbol pro obsah 3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99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2" name="Zástupný symbol pro číslo snímku 36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endParaRPr lang="cs-CZ" altLang="cs-CZ" dirty="0">
              <a:latin typeface="Arial" panose="020B0604020202020204" pitchFamily="34" charset="0"/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 rot="5400000">
            <a:off x="285750" y="3786188"/>
            <a:ext cx="257175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1571625" y="5072063"/>
            <a:ext cx="28575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2000250" y="2714625"/>
            <a:ext cx="2214563" cy="192881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V="1">
            <a:off x="2143125" y="2714625"/>
            <a:ext cx="1928813" cy="185737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H="1">
            <a:off x="3429002" y="3333750"/>
            <a:ext cx="1" cy="1733553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10800000">
            <a:off x="1616075" y="3665538"/>
            <a:ext cx="142875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042988" y="2060575"/>
            <a:ext cx="484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spcAft>
                <a:spcPts val="600"/>
              </a:spcAft>
            </a:pPr>
            <a:r>
              <a:rPr lang="cs-CZ" altLang="cs-CZ" dirty="0"/>
              <a:t>   </a:t>
            </a:r>
            <a:r>
              <a:rPr lang="cs-CZ" altLang="cs-CZ" b="1" dirty="0"/>
              <a:t>P</a:t>
            </a:r>
            <a:r>
              <a:rPr lang="cs-CZ" altLang="cs-CZ" dirty="0"/>
              <a:t> 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4214813" y="5214938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/>
              <a:t>Y</a:t>
            </a: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2428875" y="2500313"/>
            <a:ext cx="2071688" cy="178593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V="1">
            <a:off x="3091783" y="2407089"/>
            <a:ext cx="7938" cy="2678113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Šipka doprava 25"/>
          <p:cNvSpPr/>
          <p:nvPr/>
        </p:nvSpPr>
        <p:spPr>
          <a:xfrm flipH="1">
            <a:off x="3153422" y="5512227"/>
            <a:ext cx="302529" cy="121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8" name="Přímá spojovací čára 27"/>
          <p:cNvCxnSpPr/>
          <p:nvPr/>
        </p:nvCxnSpPr>
        <p:spPr>
          <a:xfrm flipH="1" flipV="1">
            <a:off x="1589088" y="3319243"/>
            <a:ext cx="1833563" cy="1450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Šipka doprava 31"/>
          <p:cNvSpPr/>
          <p:nvPr/>
        </p:nvSpPr>
        <p:spPr>
          <a:xfrm rot="18824584" flipH="1" flipV="1">
            <a:off x="3617192" y="3911773"/>
            <a:ext cx="313768" cy="948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" name="TextovéPole 33"/>
          <p:cNvSpPr txBox="1">
            <a:spLocks noChangeArrowheads="1"/>
          </p:cNvSpPr>
          <p:nvPr/>
        </p:nvSpPr>
        <p:spPr bwMode="auto">
          <a:xfrm>
            <a:off x="1000126" y="3096791"/>
            <a:ext cx="4286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cs-CZ" altLang="cs-CZ" b="1" dirty="0"/>
              <a:t>P</a:t>
            </a:r>
            <a:r>
              <a:rPr lang="cs-CZ" altLang="cs-CZ" b="1" baseline="-25000" dirty="0"/>
              <a:t>1</a:t>
            </a:r>
          </a:p>
        </p:txBody>
      </p:sp>
      <p:sp>
        <p:nvSpPr>
          <p:cNvPr id="35" name="TextovéPole 34"/>
          <p:cNvSpPr txBox="1">
            <a:spLocks noChangeArrowheads="1"/>
          </p:cNvSpPr>
          <p:nvPr/>
        </p:nvSpPr>
        <p:spPr bwMode="auto">
          <a:xfrm>
            <a:off x="1083471" y="3545680"/>
            <a:ext cx="3968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P</a:t>
            </a:r>
            <a:r>
              <a:rPr lang="cs-CZ" altLang="cs-CZ" b="1" baseline="-25000" dirty="0"/>
              <a:t>2</a:t>
            </a:r>
          </a:p>
        </p:txBody>
      </p:sp>
      <p:sp>
        <p:nvSpPr>
          <p:cNvPr id="38" name="TextovéPole 37"/>
          <p:cNvSpPr txBox="1">
            <a:spLocks noChangeArrowheads="1"/>
          </p:cNvSpPr>
          <p:nvPr/>
        </p:nvSpPr>
        <p:spPr bwMode="auto">
          <a:xfrm>
            <a:off x="3390401" y="5214937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Y</a:t>
            </a:r>
            <a:r>
              <a:rPr lang="cs-CZ" altLang="cs-CZ" b="1" baseline="-25000" dirty="0"/>
              <a:t>1</a:t>
            </a:r>
            <a:endParaRPr lang="cs-CZ" altLang="cs-CZ" b="1" dirty="0"/>
          </a:p>
        </p:txBody>
      </p:sp>
      <p:sp>
        <p:nvSpPr>
          <p:cNvPr id="39" name="TextovéPole 38"/>
          <p:cNvSpPr txBox="1">
            <a:spLocks noChangeArrowheads="1"/>
          </p:cNvSpPr>
          <p:nvPr/>
        </p:nvSpPr>
        <p:spPr bwMode="auto">
          <a:xfrm>
            <a:off x="2823905" y="5214937"/>
            <a:ext cx="571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dirty="0"/>
              <a:t>  </a:t>
            </a:r>
            <a:r>
              <a:rPr lang="cs-CZ" altLang="cs-CZ" b="1" dirty="0"/>
              <a:t>Y</a:t>
            </a:r>
            <a:r>
              <a:rPr lang="cs-CZ" altLang="cs-CZ" b="1" baseline="30000" dirty="0"/>
              <a:t>*</a:t>
            </a:r>
            <a:endParaRPr lang="cs-CZ" altLang="cs-CZ" b="1" dirty="0"/>
          </a:p>
        </p:txBody>
      </p:sp>
      <p:sp>
        <p:nvSpPr>
          <p:cNvPr id="40" name="TextovéPole 39"/>
          <p:cNvSpPr txBox="1">
            <a:spLocks noChangeArrowheads="1"/>
          </p:cNvSpPr>
          <p:nvPr/>
        </p:nvSpPr>
        <p:spPr bwMode="auto">
          <a:xfrm>
            <a:off x="4502624" y="4130003"/>
            <a:ext cx="642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AD</a:t>
            </a:r>
            <a:r>
              <a:rPr lang="cs-CZ" altLang="cs-CZ" b="1" baseline="-25000" dirty="0"/>
              <a:t>1</a:t>
            </a:r>
            <a:endParaRPr lang="cs-CZ" altLang="cs-CZ" b="1" dirty="0"/>
          </a:p>
        </p:txBody>
      </p:sp>
      <p:sp>
        <p:nvSpPr>
          <p:cNvPr id="41" name="TextovéPole 40"/>
          <p:cNvSpPr txBox="1">
            <a:spLocks noChangeArrowheads="1"/>
          </p:cNvSpPr>
          <p:nvPr/>
        </p:nvSpPr>
        <p:spPr bwMode="auto">
          <a:xfrm>
            <a:off x="4209567" y="4503731"/>
            <a:ext cx="64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AD</a:t>
            </a:r>
            <a:r>
              <a:rPr lang="cs-CZ" altLang="cs-CZ" b="1" baseline="-25000" dirty="0"/>
              <a:t>2</a:t>
            </a:r>
            <a:endParaRPr lang="cs-CZ" altLang="cs-CZ" b="1" dirty="0"/>
          </a:p>
        </p:txBody>
      </p:sp>
      <p:sp>
        <p:nvSpPr>
          <p:cNvPr id="42" name="TextovéPole 41"/>
          <p:cNvSpPr txBox="1">
            <a:spLocks noChangeArrowheads="1"/>
          </p:cNvSpPr>
          <p:nvPr/>
        </p:nvSpPr>
        <p:spPr bwMode="auto">
          <a:xfrm>
            <a:off x="4039394" y="2732957"/>
            <a:ext cx="642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AS</a:t>
            </a:r>
          </a:p>
        </p:txBody>
      </p:sp>
      <p:sp>
        <p:nvSpPr>
          <p:cNvPr id="43" name="TextovéPole 42"/>
          <p:cNvSpPr txBox="1">
            <a:spLocks noChangeArrowheads="1"/>
          </p:cNvSpPr>
          <p:nvPr/>
        </p:nvSpPr>
        <p:spPr bwMode="auto">
          <a:xfrm>
            <a:off x="3112517" y="2094706"/>
            <a:ext cx="1071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cs-CZ" altLang="cs-CZ" b="1" dirty="0"/>
              <a:t>LRAS</a:t>
            </a:r>
          </a:p>
        </p:txBody>
      </p:sp>
      <p:sp>
        <p:nvSpPr>
          <p:cNvPr id="49" name="Šipka doprava 48"/>
          <p:cNvSpPr/>
          <p:nvPr/>
        </p:nvSpPr>
        <p:spPr>
          <a:xfrm rot="16200000" flipH="1" flipV="1">
            <a:off x="1334151" y="3459635"/>
            <a:ext cx="236958" cy="1082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376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Přístupy k monetární politice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836713"/>
            <a:ext cx="8208912" cy="602128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Seznámíme se se </a:t>
            </a:r>
            <a:r>
              <a:rPr lang="cs-CZ" b="1" i="1" dirty="0"/>
              <a:t>dvěma základními přístupy</a:t>
            </a:r>
            <a:r>
              <a:rPr lang="cs-CZ" dirty="0"/>
              <a:t>: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Keynesiánským přístupem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Monetaristickým přístupem</a:t>
            </a:r>
          </a:p>
          <a:p>
            <a:pPr marL="457200" indent="-457200">
              <a:lnSpc>
                <a:spcPct val="90000"/>
              </a:lnSpc>
              <a:buSzPct val="120000"/>
              <a:buFont typeface="+mj-lt"/>
              <a:buAutoNum type="arabicPeriod"/>
            </a:pPr>
            <a:r>
              <a:rPr lang="cs-CZ" b="1" i="1" u="sng" dirty="0"/>
              <a:t>……………………………. přístup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Vychází z tzv. keynesiánských předpokladů (ekonomika je pod svým potenciálem (recesní mezera) a je třeba státních zásahů, protože tržní mechanismus selhává a ekonomika není schopna se sama regulovat)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Ke snížení recesní mezery jsou využívány …………… sazby jako </a:t>
            </a:r>
            <a:r>
              <a:rPr lang="cs-CZ" dirty="0" err="1"/>
              <a:t>mezicíl</a:t>
            </a:r>
            <a:r>
              <a:rPr lang="cs-CZ" dirty="0"/>
              <a:t>, kdy za pomoci zvýšení nabídky peněz v ekonomice dochází k jejich poklesu, což má za následek vyšší investiční aktivitu firem, investice jsou součástí AD, pokud roste AD, roste produkt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Jak již ale bylo řečeno je zde několik problémů:</a:t>
            </a:r>
          </a:p>
          <a:p>
            <a:pPr marL="1254125" indent="-36036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20000"/>
              <a:buAutoNum type="alphaLcParenR"/>
            </a:pPr>
            <a:r>
              <a:rPr lang="cs-CZ" dirty="0"/>
              <a:t>Citlivost poptávky po ………………… na úrokovou míru</a:t>
            </a:r>
          </a:p>
          <a:p>
            <a:pPr marL="1254125" indent="-36036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20000"/>
              <a:buAutoNum type="alphaLcParenR"/>
            </a:pPr>
            <a:r>
              <a:rPr lang="cs-CZ" dirty="0"/>
              <a:t>Citlivost ………………… výdajů na změnu úrokové míry</a:t>
            </a:r>
          </a:p>
          <a:p>
            <a:pPr marL="1254125" indent="-36036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20000"/>
              <a:buAutoNum type="alphaLcParenR"/>
            </a:pPr>
            <a:r>
              <a:rPr lang="cs-CZ" dirty="0"/>
              <a:t>Časová zpoždění</a:t>
            </a:r>
          </a:p>
        </p:txBody>
      </p:sp>
    </p:spTree>
    <p:extLst>
      <p:ext uri="{BB962C8B-B14F-4D97-AF65-F5344CB8AC3E}">
        <p14:creationId xmlns:p14="http://schemas.microsoft.com/office/powerpoint/2010/main" val="4124660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Přístupy k monetární politice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836713"/>
            <a:ext cx="8208912" cy="602128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SzPct val="120000"/>
              <a:buFont typeface="+mj-lt"/>
              <a:buAutoNum type="arabicPeriod" startAt="2"/>
            </a:pPr>
            <a:r>
              <a:rPr lang="cs-CZ" b="1" i="1" u="sng" dirty="0"/>
              <a:t>…………………………….. přístup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Dle monetaristů je ekonomika schopna se regulovat sama a jakékoliv zásahy do ekonomiky jsou nežádoucí, protože způsobují tzv. vládní selhání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Proto také pochybují o vlivu ……………… politiky na reálný produkt a zaměstnanost, které dle jejich názoru dlouhodobě směřují ke svému potenciálu a přirozené míře nezaměstnanosti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Podle nich ……………….. peníze vliv na reálné veličiny = neutralita peněz, a úroková míra nemůže mít takový vliv, jaký ji přisuzují </a:t>
            </a:r>
            <a:r>
              <a:rPr lang="cs-CZ" dirty="0" err="1"/>
              <a:t>keynesiánci</a:t>
            </a:r>
            <a:endParaRPr lang="cs-CZ" dirty="0"/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Vycházejí z kvantitativní rovnice peněz …………………………..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Aby byla zachována rovnováha a ……………… cenové hladiny, je třeba, a by množství peněz rostlo přiměřeně k reálnému produktu ekonomiky</a:t>
            </a:r>
          </a:p>
        </p:txBody>
      </p:sp>
    </p:spTree>
    <p:extLst>
      <p:ext uri="{BB962C8B-B14F-4D97-AF65-F5344CB8AC3E}">
        <p14:creationId xmlns:p14="http://schemas.microsoft.com/office/powerpoint/2010/main" val="398742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Přístupy k monetární politice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196751"/>
            <a:ext cx="7704856" cy="5661249"/>
          </a:xfrm>
        </p:spPr>
        <p:txBody>
          <a:bodyPr>
            <a:normAutofit/>
          </a:bodyPr>
          <a:lstStyle/>
          <a:p>
            <a:r>
              <a:rPr lang="cs-CZ" dirty="0"/>
              <a:t>Jelikož ekonomika není černobílá, kombinují se v současnosti oba přístupy</a:t>
            </a:r>
          </a:p>
          <a:p>
            <a:r>
              <a:rPr lang="cs-CZ" dirty="0"/>
              <a:t>V době, kdy ekonomika čelí tlaku na růst inflace se využívá možnost kontroly nabídky peněz</a:t>
            </a:r>
          </a:p>
          <a:p>
            <a:r>
              <a:rPr lang="cs-CZ" dirty="0"/>
              <a:t>Naopak v době recese se využívají keynesiánská doporučení a dochází ke snižování úrokové sazby</a:t>
            </a:r>
          </a:p>
          <a:p>
            <a:pPr marL="893762" indent="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2000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6994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Omezení monetární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836713"/>
            <a:ext cx="7776864" cy="540059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Vzhledem k tomu, že monetární politiky působí nejdříve na </a:t>
            </a:r>
            <a:r>
              <a:rPr lang="cs-CZ" dirty="0" err="1"/>
              <a:t>mezicíle</a:t>
            </a:r>
            <a:r>
              <a:rPr lang="cs-CZ" dirty="0"/>
              <a:t>, může docházet ke ………………………. nebo eliminaci účinků monetární politiky, mohou zde působit:</a:t>
            </a:r>
          </a:p>
          <a:p>
            <a:pPr marL="801688" indent="-341313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Optimistická x ……………………. očekávání ekonomických subjektů </a:t>
            </a:r>
          </a:p>
          <a:p>
            <a:pPr marL="801688" indent="-341313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Investice mohou být financovány z …………………. zdrojů firem</a:t>
            </a:r>
          </a:p>
          <a:p>
            <a:pPr marL="801688" indent="-341313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Expanzivní MP, která vede ke ……………….. domácí úrokové sazby může vyvolat odliv kapitálu ze země (tzv. záporný úrokový diferenciál)</a:t>
            </a:r>
          </a:p>
          <a:p>
            <a:pPr marL="801688" indent="-341313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Vliv měnového kurzu, pokud ekonomika operuje v systému plovoucích kurzů</a:t>
            </a:r>
          </a:p>
          <a:p>
            <a:pPr marL="801688" indent="-341313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Časová zpoždění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cs-CZ" dirty="0"/>
          </a:p>
          <a:p>
            <a:pPr marL="893762" indent="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2000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205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r>
              <a:rPr lang="cs-CZ" sz="3200" b="1" u="sng" dirty="0">
                <a:solidFill>
                  <a:schemeClr val="tx1"/>
                </a:solidFill>
              </a:rPr>
              <a:t>Inflační </a:t>
            </a:r>
            <a:r>
              <a:rPr lang="cs-CZ" sz="3200" b="1" u="sng" dirty="0" err="1">
                <a:solidFill>
                  <a:schemeClr val="tx1"/>
                </a:solidFill>
              </a:rPr>
              <a:t>cílování</a:t>
            </a:r>
            <a:endParaRPr lang="cs-CZ" sz="32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7901014" cy="5884706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Nejedná se o TM, ale spíše o ………………….. boje s inflací a měnově politický režim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Vznik cca v 90. letech 20. století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Důvody pro zavedení v ČR</a:t>
            </a:r>
          </a:p>
          <a:p>
            <a:pPr marL="712788" indent="-273050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265113" algn="l"/>
              </a:tabLst>
            </a:pPr>
            <a:r>
              <a:rPr lang="cs-CZ" sz="2800" dirty="0"/>
              <a:t>přechod od ……………………… k plovoucímu kurzu = ztráta kotvy v ekonomice, od které se odvíjí očekávání </a:t>
            </a:r>
            <a:r>
              <a:rPr lang="cs-CZ" sz="2800" dirty="0" err="1"/>
              <a:t>ek</a:t>
            </a:r>
            <a:r>
              <a:rPr lang="cs-CZ" sz="2800" dirty="0"/>
              <a:t>. Subjektů</a:t>
            </a:r>
          </a:p>
          <a:p>
            <a:pPr marL="712788" indent="-273050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265113" algn="l"/>
              </a:tabLst>
            </a:pPr>
            <a:r>
              <a:rPr lang="cs-CZ" sz="2800" dirty="0"/>
              <a:t>selhání dosud používaných transmisních mechanismů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Jedná se o veřejné oznámení kvantitativního inflačního cíle spolu se závazkem CB ho dosáhnout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V praxi se mimo celkové inflace sleduje tzv. …………………. inflace = očištěná o vlivy, které nejsou pro přímou kontrolou CB (regulované ceny, nepřímé daně apod.)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Mechanismus cílování inflace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Výhodou cílování inflace je, že CB působí výrazně na inflační očekávání a tím i na skutečnou inflaci.</a:t>
            </a:r>
          </a:p>
          <a:p>
            <a:pPr>
              <a:spcAft>
                <a:spcPts val="600"/>
              </a:spcAft>
            </a:pPr>
            <a:r>
              <a:rPr lang="cs-CZ" sz="2800"/>
              <a:t>……………………., </a:t>
            </a:r>
            <a:r>
              <a:rPr lang="cs-CZ" sz="2800" dirty="0"/>
              <a:t>že politiku CB nelze sledovat na jasných </a:t>
            </a:r>
            <a:r>
              <a:rPr lang="cs-CZ" sz="2800" dirty="0" err="1"/>
              <a:t>mezicílech</a:t>
            </a:r>
            <a:endParaRPr lang="cs-CZ" sz="2800" dirty="0"/>
          </a:p>
          <a:p>
            <a:pPr>
              <a:spcAft>
                <a:spcPts val="600"/>
              </a:spcAft>
            </a:pPr>
            <a:endParaRPr lang="cs-CZ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792088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Definice a cíle monetární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715200" cy="5133184"/>
          </a:xfrm>
        </p:spPr>
        <p:txBody>
          <a:bodyPr>
            <a:normAutofit/>
          </a:bodyPr>
          <a:lstStyle/>
          <a:p>
            <a:pPr marL="273050" indent="-273050" algn="just">
              <a:spcAft>
                <a:spcPts val="600"/>
              </a:spcAft>
            </a:pPr>
            <a:r>
              <a:rPr lang="cs-CZ" sz="2800" b="1" i="1" u="sng" dirty="0"/>
              <a:t>Definice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Proces, ve kterém se tvůrce MP snaží za pomoci svých nástrojů dosáhnout předem stanovených cílů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u="sng" dirty="0"/>
              <a:t>Nositelem</a:t>
            </a:r>
            <a:r>
              <a:rPr lang="cs-CZ" sz="2800" dirty="0"/>
              <a:t> monetární politiky je …………………… banka</a:t>
            </a:r>
          </a:p>
          <a:p>
            <a:pPr algn="just">
              <a:spcAft>
                <a:spcPts val="600"/>
              </a:spcAft>
            </a:pPr>
            <a:r>
              <a:rPr lang="cs-CZ" sz="2800" b="1" i="1" u="sng" dirty="0"/>
              <a:t>Cíle (2 hlavní skupiny)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Reálné cíle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Nominální cíle</a:t>
            </a:r>
          </a:p>
          <a:p>
            <a:pPr marL="801688" indent="-341313" algn="just">
              <a:spcAft>
                <a:spcPts val="600"/>
              </a:spcAft>
              <a:buNone/>
            </a:pPr>
            <a:endParaRPr lang="cs-CZ" sz="2800" dirty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/>
          </a:p>
          <a:p>
            <a:pPr algn="ctr">
              <a:buNone/>
            </a:pPr>
            <a:endParaRPr lang="cs-CZ" sz="5400" dirty="0"/>
          </a:p>
          <a:p>
            <a:pPr algn="ctr">
              <a:buNone/>
            </a:pPr>
            <a:r>
              <a:rPr lang="cs-CZ" sz="5400" dirty="0"/>
              <a:t>Děkuji za pozornost a přeji hezký den</a:t>
            </a:r>
            <a:br>
              <a:rPr lang="cs-CZ" sz="5400" dirty="0"/>
            </a:br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Cíle monetární politiky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857232"/>
            <a:ext cx="7758138" cy="588413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600" dirty="0"/>
              <a:t>Stabilní …………………….. hladina</a:t>
            </a:r>
          </a:p>
          <a:p>
            <a:pPr algn="just"/>
            <a:r>
              <a:rPr lang="cs-CZ" sz="2600" dirty="0"/>
              <a:t>Vysoká zaměstnanost (obvykle na úrovni přirozené míry nezaměstnanosti – …………, Švýcarsko)</a:t>
            </a:r>
          </a:p>
          <a:p>
            <a:pPr algn="just"/>
            <a:r>
              <a:rPr lang="cs-CZ" sz="2600" dirty="0"/>
              <a:t>Hospodářský růst</a:t>
            </a:r>
          </a:p>
          <a:p>
            <a:pPr algn="just"/>
            <a:r>
              <a:rPr lang="cs-CZ" sz="2600" dirty="0"/>
              <a:t>Rovnováha platební bilance, stabilní měnový kurs, stabilní úrokové sazby apod</a:t>
            </a:r>
            <a:r>
              <a:rPr lang="cs-CZ" sz="2600" i="1" dirty="0"/>
              <a:t>.</a:t>
            </a:r>
          </a:p>
          <a:p>
            <a:pPr algn="just"/>
            <a:r>
              <a:rPr lang="cs-CZ" sz="2800" b="1" i="1" u="sng" dirty="0"/>
              <a:t>Cíle MP v ČR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/>
              <a:t>Jsou uvedeny v ………………… i v zákoně o České národní bance (zákon č. 6/1993 Sb.)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i="1" dirty="0"/>
              <a:t>„Hlavním cílem ČNB je péče o cenovou stabilitu. Pokud tím není dotčen její hlavní cíl, ČNB podporuje obecnou hospodářskou politiku vlády vedoucí k udržitelnému hospodářskému růstu.“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/>
              <a:t>Cenová stabilita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/>
              <a:t>Sekundárně – podpora obecné HP vlády </a:t>
            </a:r>
          </a:p>
          <a:p>
            <a:pPr marL="801688" indent="-341313" algn="just">
              <a:buNone/>
            </a:pPr>
            <a:endParaRPr lang="cs-CZ" sz="2800" dirty="0"/>
          </a:p>
          <a:p>
            <a:pPr marL="801688" indent="-341313" algn="just">
              <a:buFont typeface="Wingdings" pitchFamily="2" charset="2"/>
              <a:buChar char="Ø"/>
            </a:pPr>
            <a:endParaRPr lang="cs-CZ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Základní funkce centrální banky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116654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Emise ……………………… peněz</a:t>
            </a:r>
          </a:p>
          <a:p>
            <a:r>
              <a:rPr lang="cs-CZ" sz="2800" dirty="0"/>
              <a:t>Devizová činnost</a:t>
            </a:r>
          </a:p>
          <a:p>
            <a:r>
              <a:rPr lang="cs-CZ" sz="2800" dirty="0"/>
              <a:t>Regulace a dohled nad fungováním …………………. systému</a:t>
            </a:r>
          </a:p>
          <a:p>
            <a:r>
              <a:rPr lang="cs-CZ" sz="2800" dirty="0"/>
              <a:t>Banka bank (poskytuje služby pro ……….. a zároveň je reguluje a dohlíží na ně)</a:t>
            </a:r>
          </a:p>
          <a:p>
            <a:r>
              <a:rPr lang="cs-CZ" sz="2800" dirty="0"/>
              <a:t>Banka ………………….. (CB vede účty a provádí některou agendu pro vládu)</a:t>
            </a:r>
          </a:p>
          <a:p>
            <a:r>
              <a:rPr lang="cs-CZ" sz="2800" dirty="0"/>
              <a:t>Zastupování státu v mezinárodních organizacích (MMF, EBRD, Evropská centrální banka apod.)</a:t>
            </a:r>
          </a:p>
          <a:p>
            <a:r>
              <a:rPr lang="cs-CZ" sz="2800" dirty="0"/>
              <a:t>Provádění ………………………… politiky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Bankovní rada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931224" cy="54006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Nejvyšší řídící orgán ……………</a:t>
            </a:r>
          </a:p>
          <a:p>
            <a:pPr algn="just"/>
            <a:r>
              <a:rPr lang="cs-CZ" dirty="0"/>
              <a:t>Určuje měnovou politiku a nástroje pro její uskutečňování a rozhoduje o zásadních měnově politických opatřeních České národní banky a opatřeních v oblasti dohledu nad finančním trhem</a:t>
            </a:r>
          </a:p>
          <a:p>
            <a:pPr algn="just"/>
            <a:r>
              <a:rPr lang="cs-CZ" u="sng" dirty="0"/>
              <a:t>Složení: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Guvernér</a:t>
            </a:r>
            <a:r>
              <a:rPr lang="cs-CZ" dirty="0"/>
              <a:t>: Jiří Rusnok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Viceguvernéři</a:t>
            </a:r>
            <a:r>
              <a:rPr lang="cs-CZ" dirty="0"/>
              <a:t>: Marek Mora, Tomáš </a:t>
            </a:r>
            <a:r>
              <a:rPr lang="cs-CZ" dirty="0" err="1"/>
              <a:t>Nidetzký</a:t>
            </a:r>
            <a:endParaRPr lang="cs-CZ" dirty="0"/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Členové:</a:t>
            </a:r>
            <a:r>
              <a:rPr lang="cs-CZ" dirty="0"/>
              <a:t> Vojtěch Benda, Oldřich Dědek, Tomáš Holub, Aleš Michl</a:t>
            </a:r>
          </a:p>
          <a:p>
            <a:pPr>
              <a:spcAft>
                <a:spcPts val="600"/>
              </a:spcAft>
            </a:pPr>
            <a:r>
              <a:rPr lang="cs-CZ" u="sng" dirty="0"/>
              <a:t>Poradní orgány bankovní rady</a:t>
            </a:r>
            <a:r>
              <a:rPr lang="cs-CZ" dirty="0"/>
              <a:t>: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………………………. komise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dirty="0"/>
              <a:t>Výbor pro finanční trh</a:t>
            </a:r>
          </a:p>
        </p:txBody>
      </p:sp>
    </p:spTree>
    <p:extLst>
      <p:ext uri="{BB962C8B-B14F-4D97-AF65-F5344CB8AC3E}">
        <p14:creationId xmlns:p14="http://schemas.microsoft.com/office/powerpoint/2010/main" val="1220530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 fontScale="90000"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Nezávislost centrální banky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931224" cy="5669252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Nezávislostí CB se rozumí její nezávislost na ………………   ……………….   ……………………. (zejména výkonné) moci</a:t>
            </a:r>
          </a:p>
          <a:p>
            <a:pPr>
              <a:spcAft>
                <a:spcPts val="600"/>
              </a:spcAft>
            </a:pPr>
            <a:r>
              <a:rPr lang="cs-CZ" sz="2800" b="1" i="1" u="sng" dirty="0"/>
              <a:t>Nezávislost</a:t>
            </a:r>
          </a:p>
          <a:p>
            <a:pPr marL="914400" lvl="1" indent="-454025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u="sng" dirty="0"/>
              <a:t>…………………..</a:t>
            </a:r>
            <a:r>
              <a:rPr lang="cs-CZ" sz="2800" dirty="0"/>
              <a:t> (ustanovení guvernéra a bankovní rady - Guvernér a bankovní rada jsou jmenováni prezidentem na více než 5 let (6let)), nepovinná účast zástupce vlády v bankovní radě, vláda neschvaluje záměry CB ohledně MP, existuje zákon, který upravuje případný konflikt mezi CB a vládou)</a:t>
            </a:r>
          </a:p>
          <a:p>
            <a:pPr marL="914400" lvl="1" indent="-454025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u="sng" dirty="0"/>
              <a:t>Ekonomická</a:t>
            </a:r>
            <a:r>
              <a:rPr lang="cs-CZ" sz="2800" dirty="0"/>
              <a:t> (možnost přímého úvěrování vlády, pouze dočasná a v omezené výši, CB se nepodílí na primárním trhu veřejného dluhu, diskontní sazbu určuje CB)</a:t>
            </a:r>
          </a:p>
          <a:p>
            <a:pPr marL="274320" lvl="1">
              <a:spcBef>
                <a:spcPts val="600"/>
              </a:spcBef>
              <a:spcAft>
                <a:spcPts val="600"/>
              </a:spcAft>
              <a:buSzPct val="70000"/>
              <a:buFont typeface="Wingdings"/>
              <a:buChar char=""/>
            </a:pPr>
            <a:r>
              <a:rPr lang="cs-CZ" sz="2800" dirty="0"/>
              <a:t>ČNB vysoce …………………………</a:t>
            </a:r>
          </a:p>
          <a:p>
            <a:pPr>
              <a:spcAft>
                <a:spcPts val="600"/>
              </a:spcAft>
            </a:pPr>
            <a:endParaRPr lang="cs-CZ" sz="2800" dirty="0"/>
          </a:p>
          <a:p>
            <a:pPr marL="274320" lvl="1">
              <a:spcBef>
                <a:spcPts val="600"/>
              </a:spcBef>
              <a:spcAft>
                <a:spcPts val="600"/>
              </a:spcAft>
              <a:buSzPct val="70000"/>
              <a:buNone/>
            </a:pPr>
            <a:endParaRPr lang="cs-CZ" sz="2800" b="1" i="1" u="sng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Nástroje monetární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136904" cy="573325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3000" dirty="0"/>
              <a:t>Můžeme je rozdělit z hlediska:</a:t>
            </a:r>
          </a:p>
          <a:p>
            <a:pPr marL="914400" lvl="1" indent="-454025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3000" i="1" u="sng" dirty="0"/>
              <a:t>………………………</a:t>
            </a:r>
            <a:r>
              <a:rPr lang="cs-CZ" sz="3000" dirty="0"/>
              <a:t> (četnost použití, rychlost použití)</a:t>
            </a:r>
          </a:p>
          <a:p>
            <a:pPr marL="914400" lvl="1" indent="-454025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3000" i="1" u="sng" dirty="0"/>
              <a:t>Dopadu na bankovní systém </a:t>
            </a:r>
          </a:p>
          <a:p>
            <a:pPr marL="1435100" lvl="1" indent="-446088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cs-CZ" sz="3000" b="1" dirty="0"/>
              <a:t>Přímé </a:t>
            </a:r>
            <a:r>
              <a:rPr lang="cs-CZ" sz="3000" dirty="0"/>
              <a:t>– selektivní, adresné, nedají se obejít, nejsou tržně konformní, můžou narušovat tržní prostředí</a:t>
            </a:r>
          </a:p>
          <a:p>
            <a:pPr marL="1435100" lvl="1" indent="1169988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3000" dirty="0"/>
              <a:t>Přímé nástroje používala ČNB převážně v 1. polovině 90. let minulého století, kdy se u nás v rámci tržní ekonomiky tvořil dvoustupňový bankovní systém, dnes se již používají pouze ojediněle</a:t>
            </a:r>
          </a:p>
          <a:p>
            <a:pPr marL="1435100" lvl="1" indent="-446088">
              <a:lnSpc>
                <a:spcPct val="9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cs-CZ" sz="3000" b="1" dirty="0"/>
              <a:t>……………….. </a:t>
            </a:r>
            <a:r>
              <a:rPr lang="cs-CZ" sz="3000" dirty="0"/>
              <a:t>– obecné, neadresné, jejich používání je v souladu s tržním přístupem k ekonomice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796908"/>
          </a:xfrm>
        </p:spPr>
        <p:txBody>
          <a:bodyPr>
            <a:norm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Přímé nástroje MP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859216" cy="5116654"/>
          </a:xfrm>
        </p:spPr>
        <p:txBody>
          <a:bodyPr>
            <a:normAutofit fontScale="92500" lnSpcReduction="10000"/>
          </a:bodyPr>
          <a:lstStyle/>
          <a:p>
            <a:pPr marL="352425" indent="-352425">
              <a:spcAft>
                <a:spcPts val="600"/>
              </a:spcAft>
              <a:defRPr/>
            </a:pPr>
            <a:r>
              <a:rPr lang="cs-CZ" sz="3000" dirty="0"/>
              <a:t>Pravidla ……………….. (např. kapitálová přiměřenost, struktura aktiv a pasiv pro KB)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dirty="0"/>
              <a:t>…………………. limity (stanovení max. úrokových sazeb z úvěrů a min. sazeb z vkladů)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dirty="0"/>
              <a:t>Úvěrové limity (absolutní KB – K, relativní CB – KB)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dirty="0"/>
              <a:t>Povinné ……………… (vklady státních fondů, pojišťoven, atd.)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b="1" i="1" dirty="0"/>
              <a:t>Doporučení</a:t>
            </a:r>
            <a:r>
              <a:rPr lang="cs-CZ" sz="3000" dirty="0"/>
              <a:t> (ústně učiněné přání CB, jak by se měla KB chovat), </a:t>
            </a:r>
            <a:r>
              <a:rPr lang="cs-CZ" sz="3000" b="1" i="1" dirty="0"/>
              <a:t>výzvy</a:t>
            </a:r>
            <a:r>
              <a:rPr lang="cs-CZ" sz="3000" dirty="0"/>
              <a:t> (jsou důraznější, ale stále pouze ústní), </a:t>
            </a:r>
            <a:r>
              <a:rPr lang="cs-CZ" sz="3000" b="1" i="1" dirty="0"/>
              <a:t>gentlemanské dohody </a:t>
            </a:r>
            <a:r>
              <a:rPr lang="cs-CZ" sz="3000" dirty="0"/>
              <a:t>(písemná a závazná forma)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634082"/>
          </a:xfrm>
        </p:spPr>
        <p:txBody>
          <a:bodyPr>
            <a:noAutofit/>
          </a:bodyPr>
          <a:lstStyle/>
          <a:p>
            <a:r>
              <a:rPr lang="cs-CZ" sz="4000" b="1" u="sng" dirty="0">
                <a:solidFill>
                  <a:schemeClr val="tx1"/>
                </a:solidFill>
              </a:rPr>
              <a:t>Nepřímé nástroje MP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08720"/>
            <a:ext cx="8136904" cy="5565232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/>
              <a:t>Operace na volném trhu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/>
              <a:t>…………………… operace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err="1"/>
              <a:t>Repo</a:t>
            </a:r>
            <a:r>
              <a:rPr lang="cs-CZ" sz="2600" dirty="0"/>
              <a:t> operace (restriktivní MP) a reverzní </a:t>
            </a:r>
            <a:r>
              <a:rPr lang="cs-CZ" sz="2600" dirty="0" err="1"/>
              <a:t>repooperace</a:t>
            </a:r>
            <a:r>
              <a:rPr lang="cs-CZ" sz="2600" dirty="0"/>
              <a:t> (expanzivní MP) a další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Diskontní nástroje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/>
              <a:t>2T </a:t>
            </a:r>
            <a:r>
              <a:rPr lang="cs-CZ" sz="2600" dirty="0" err="1"/>
              <a:t>Reposazba</a:t>
            </a:r>
            <a:r>
              <a:rPr lang="cs-CZ" sz="2600" dirty="0"/>
              <a:t>   …………..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/>
              <a:t>Diskontní sazba ………….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/>
              <a:t>Lombardní sazba ……………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Povinné minimální rezervy (2%)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Kurzové intervence (přímé, nepřímé)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Více na </a:t>
            </a:r>
            <a:r>
              <a:rPr lang="cs-CZ" sz="2800" dirty="0">
                <a:hlinkClick r:id="rId3"/>
              </a:rPr>
              <a:t>https://www.cnb.cz/cs/menova-politika/mp-nastroje/</a:t>
            </a:r>
            <a:endParaRPr lang="cs-CZ" sz="2800" dirty="0"/>
          </a:p>
          <a:p>
            <a:pPr>
              <a:spcAft>
                <a:spcPts val="600"/>
              </a:spcAft>
            </a:pPr>
            <a:endParaRPr lang="cs-CZ" sz="2800" dirty="0"/>
          </a:p>
          <a:p>
            <a:endParaRPr lang="cs-CZ" sz="3200" dirty="0"/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804</TotalTime>
  <Words>1654</Words>
  <Application>Microsoft Office PowerPoint</Application>
  <PresentationFormat>Předvádění na obrazovce (4:3)</PresentationFormat>
  <Paragraphs>177</Paragraphs>
  <Slides>20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Garamond</vt:lpstr>
      <vt:lpstr>Times New Roman</vt:lpstr>
      <vt:lpstr>Wingdings</vt:lpstr>
      <vt:lpstr>Wingdings 2</vt:lpstr>
      <vt:lpstr>Arkýř</vt:lpstr>
      <vt:lpstr>Monetární politika</vt:lpstr>
      <vt:lpstr>Definice a cíle monetární politiky</vt:lpstr>
      <vt:lpstr>Cíle monetární politiky</vt:lpstr>
      <vt:lpstr>Základní funkce centrální banky</vt:lpstr>
      <vt:lpstr>Bankovní rada</vt:lpstr>
      <vt:lpstr>Nezávislost centrální banky</vt:lpstr>
      <vt:lpstr>Nástroje monetární politiky</vt:lpstr>
      <vt:lpstr>Přímé nástroje MP</vt:lpstr>
      <vt:lpstr>Nepřímé nástroje MP</vt:lpstr>
      <vt:lpstr>Typy monetární politiky</vt:lpstr>
      <vt:lpstr>Typy monetární politiky - expanzivní</vt:lpstr>
      <vt:lpstr>Expanzivní mp v modelu as-ad</vt:lpstr>
      <vt:lpstr>Typy monetární politiky - restriktivní</vt:lpstr>
      <vt:lpstr>Restriktivní mp v modelu as-ad</vt:lpstr>
      <vt:lpstr>Přístupy k monetární politice</vt:lpstr>
      <vt:lpstr>Přístupy k monetární politice</vt:lpstr>
      <vt:lpstr>Přístupy k monetární politice</vt:lpstr>
      <vt:lpstr>Omezení monetární politiky</vt:lpstr>
      <vt:lpstr>Inflační cílování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Eva Kotlánová</cp:lastModifiedBy>
  <cp:revision>172</cp:revision>
  <dcterms:created xsi:type="dcterms:W3CDTF">2015-02-19T14:22:13Z</dcterms:created>
  <dcterms:modified xsi:type="dcterms:W3CDTF">2022-04-07T13:39:49Z</dcterms:modified>
</cp:coreProperties>
</file>