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4" r:id="rId4"/>
    <p:sldId id="284" r:id="rId5"/>
    <p:sldId id="273" r:id="rId6"/>
    <p:sldId id="274" r:id="rId7"/>
    <p:sldId id="285" r:id="rId8"/>
    <p:sldId id="267" r:id="rId9"/>
    <p:sldId id="262" r:id="rId10"/>
    <p:sldId id="263" r:id="rId11"/>
    <p:sldId id="259" r:id="rId12"/>
    <p:sldId id="275" r:id="rId13"/>
    <p:sldId id="276" r:id="rId14"/>
    <p:sldId id="278" r:id="rId15"/>
    <p:sldId id="280" r:id="rId16"/>
    <p:sldId id="282" r:id="rId17"/>
    <p:sldId id="283" r:id="rId18"/>
    <p:sldId id="286" r:id="rId19"/>
    <p:sldId id="287" r:id="rId20"/>
    <p:sldId id="268" r:id="rId2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86486" autoAdjust="0"/>
  </p:normalViewPr>
  <p:slideViewPr>
    <p:cSldViewPr>
      <p:cViewPr varScale="1">
        <p:scale>
          <a:sx n="93" d="100"/>
          <a:sy n="93" d="100"/>
        </p:scale>
        <p:origin x="14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287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03.05.2022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3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0416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739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60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365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607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398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036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787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232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810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03.05.2022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03.05.2022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03.05.2022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03.05.2022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03.05.2022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03.05.2022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03.05.2022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03.05.2022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03.05.2022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132856"/>
            <a:ext cx="6172200" cy="2737938"/>
          </a:xfrm>
        </p:spPr>
        <p:txBody>
          <a:bodyPr>
            <a:noAutofit/>
          </a:bodyPr>
          <a:lstStyle/>
          <a:p>
            <a:pPr algn="ctr"/>
            <a:r>
              <a:rPr lang="cs-CZ" sz="6000" dirty="0">
                <a:solidFill>
                  <a:schemeClr val="tx1"/>
                </a:solidFill>
              </a:rPr>
              <a:t>v</a:t>
            </a:r>
            <a:r>
              <a:rPr lang="cs-CZ" sz="6000" dirty="0" smtClean="0">
                <a:solidFill>
                  <a:schemeClr val="tx1"/>
                </a:solidFill>
              </a:rPr>
              <a:t>zájemné ekonomické vztahy zemí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79690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Členění kapitálu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931224" cy="5544616"/>
          </a:xfrm>
        </p:spPr>
        <p:txBody>
          <a:bodyPr>
            <a:normAutofit fontScale="85000" lnSpcReduction="20000"/>
          </a:bodyPr>
          <a:lstStyle/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Podle formy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Přímé zahraniční investice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 smtClean="0"/>
              <a:t>…………………………. </a:t>
            </a:r>
            <a:r>
              <a:rPr lang="cs-CZ" sz="2800" i="1" dirty="0"/>
              <a:t>investice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Ostatní investice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rezervy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Podle zúčastněných </a:t>
            </a:r>
            <a:r>
              <a:rPr lang="cs-CZ" sz="3000" dirty="0" smtClean="0"/>
              <a:t>……………………. </a:t>
            </a:r>
            <a:r>
              <a:rPr lang="cs-CZ" sz="3000" i="1" dirty="0" smtClean="0"/>
              <a:t>(CB, vlády, komerční subjekty)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Podle </a:t>
            </a:r>
            <a:r>
              <a:rPr lang="cs-CZ" sz="3000" dirty="0" smtClean="0"/>
              <a:t>…………………………….. </a:t>
            </a:r>
            <a:r>
              <a:rPr lang="cs-CZ" sz="3000" i="1" dirty="0" smtClean="0"/>
              <a:t>(soukromý, veřejný, kapitál mezinárodních organizací)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Podle charakteru </a:t>
            </a:r>
            <a:r>
              <a:rPr lang="cs-CZ" sz="3000" dirty="0" smtClean="0"/>
              <a:t>……………….. </a:t>
            </a:r>
            <a:r>
              <a:rPr lang="cs-CZ" sz="3000" i="1" dirty="0" smtClean="0"/>
              <a:t>(zápůjční, podnikatelský)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Podle </a:t>
            </a:r>
            <a:r>
              <a:rPr lang="cs-CZ" sz="3000" dirty="0" smtClean="0"/>
              <a:t>…………… </a:t>
            </a:r>
            <a:r>
              <a:rPr lang="cs-CZ" sz="3000" i="1" dirty="0" smtClean="0"/>
              <a:t>(krátkodobý, střednědobý, dlouhodobý)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Úrokový diferenciál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Stupeň likvidity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Riziko s aktivem spojené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63408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Vnější obchodní politika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8136904" cy="5565232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Jejím cílem je správně </a:t>
            </a:r>
            <a:r>
              <a:rPr lang="cs-CZ" sz="2600" dirty="0" smtClean="0"/>
              <a:t>……………. </a:t>
            </a:r>
            <a:r>
              <a:rPr lang="cs-CZ" sz="2600" dirty="0" smtClean="0"/>
              <a:t>toky zboží do země (import) a ze země (export)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Jak velká míra zásahů je přípustná?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protekcionismus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…………………. </a:t>
            </a:r>
            <a:r>
              <a:rPr lang="cs-CZ" sz="2600" dirty="0" smtClean="0"/>
              <a:t>obchod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Nástroje VOP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b="1" i="1" dirty="0"/>
              <a:t>Smluvní nástroje</a:t>
            </a:r>
            <a:r>
              <a:rPr lang="cs-CZ" sz="2600" dirty="0"/>
              <a:t> (smlouvy, dohody)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b="1" i="1" dirty="0"/>
              <a:t>Autonomní nástroje</a:t>
            </a:r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 smtClean="0"/>
              <a:t>…………</a:t>
            </a:r>
            <a:endParaRPr lang="cs-CZ" sz="2600" dirty="0"/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 smtClean="0"/>
              <a:t>Kvóty</a:t>
            </a:r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 smtClean="0"/>
              <a:t>Ostatní </a:t>
            </a:r>
            <a:r>
              <a:rPr lang="cs-CZ" sz="2600" dirty="0"/>
              <a:t>mimocelní bariéry (dovozní depozita, hygienické a technické </a:t>
            </a:r>
            <a:r>
              <a:rPr lang="cs-CZ" sz="2600" dirty="0" smtClean="0"/>
              <a:t>normy)</a:t>
            </a:r>
            <a:endParaRPr lang="cs-CZ" sz="2600" dirty="0"/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 smtClean="0"/>
              <a:t>…………………………………… </a:t>
            </a:r>
            <a:r>
              <a:rPr lang="cs-CZ" sz="2600" dirty="0"/>
              <a:t>opatření</a:t>
            </a:r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Proexportní politika</a:t>
            </a:r>
          </a:p>
          <a:p>
            <a:pPr>
              <a:spcAft>
                <a:spcPts val="600"/>
              </a:spcAft>
            </a:pPr>
            <a:endParaRPr lang="cs-CZ" sz="2800" dirty="0" smtClean="0"/>
          </a:p>
          <a:p>
            <a:endParaRPr lang="cs-CZ" sz="3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Důvody liberalizace světové ekonomiky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87208" cy="587727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cs-CZ" sz="2600" dirty="0" smtClean="0"/>
              <a:t>Přílišný protekcionismus je příliš </a:t>
            </a:r>
            <a:r>
              <a:rPr lang="cs-CZ" sz="2600" dirty="0" smtClean="0"/>
              <a:t>nákladný </a:t>
            </a:r>
            <a:r>
              <a:rPr lang="cs-CZ" sz="2600" dirty="0" smtClean="0"/>
              <a:t>pro všechny aktéry MO:</a:t>
            </a:r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Vyšší náklady </a:t>
            </a:r>
            <a:r>
              <a:rPr lang="cs-CZ" sz="2600" dirty="0" smtClean="0"/>
              <a:t>……………………… </a:t>
            </a:r>
            <a:r>
              <a:rPr lang="cs-CZ" sz="2600" dirty="0" smtClean="0"/>
              <a:t>výrobců</a:t>
            </a:r>
            <a:endParaRPr lang="cs-CZ" sz="2600" dirty="0"/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Zavádění cel vede k odvetným clům (USA x Čína)</a:t>
            </a:r>
            <a:endParaRPr lang="cs-CZ" sz="2600" dirty="0"/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Účinek cel je pouze krátkodobý a z dlouhodobého hlediska může mít negativní dopad na </a:t>
            </a:r>
            <a:r>
              <a:rPr lang="cs-CZ" sz="2600" dirty="0" smtClean="0"/>
              <a:t>…………………………………… </a:t>
            </a:r>
            <a:r>
              <a:rPr lang="cs-CZ" sz="2600" dirty="0" smtClean="0"/>
              <a:t>domácích výrobců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600" dirty="0" smtClean="0"/>
              <a:t>Od poloviny 50. let 20. stol. </a:t>
            </a:r>
            <a:r>
              <a:rPr lang="cs-CZ" sz="2600" dirty="0" smtClean="0"/>
              <a:t>začínají </a:t>
            </a:r>
            <a:r>
              <a:rPr lang="cs-CZ" sz="2600" dirty="0" smtClean="0"/>
              <a:t>v jednotlivých regionech světa vznikat regionální integrační seskupení, kdy jejich cílem je odstranění překážek MO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600" dirty="0" smtClean="0"/>
              <a:t>Ekonomická integrace může mít několik stupňů (fází)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63217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Stupně ekonomické integrace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87208" cy="568863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Pásmo volného obchodu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Celní unie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Společný trh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Primární  hospodářská unie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Rozvinutá hospodářská unie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Formativní hospodářská a měnová unie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Hospodářská a měnová unie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Politická unie</a:t>
            </a:r>
          </a:p>
          <a:p>
            <a:pPr>
              <a:spcAft>
                <a:spcPts val="600"/>
              </a:spcAft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5759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Kurzová politika centrální banky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87208" cy="5688632"/>
          </a:xfrm>
        </p:spPr>
        <p:txBody>
          <a:bodyPr>
            <a:normAutofit/>
          </a:bodyPr>
          <a:lstStyle/>
          <a:p>
            <a:r>
              <a:rPr lang="cs-CZ" sz="2600" dirty="0" smtClean="0"/>
              <a:t>V rámci mezinárodního obchodu je třeba disponovat také zahraniční </a:t>
            </a:r>
            <a:r>
              <a:rPr lang="cs-CZ" sz="2600" dirty="0" smtClean="0"/>
              <a:t>………………, </a:t>
            </a:r>
            <a:r>
              <a:rPr lang="cs-CZ" sz="2600" dirty="0" smtClean="0"/>
              <a:t>kterou budeme platit našim obchodním partnerům 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K vyjádření poměru mezi domácí a zahraniční měnou slouží </a:t>
            </a:r>
            <a:r>
              <a:rPr lang="cs-CZ" sz="2600" dirty="0" smtClean="0"/>
              <a:t>………………………………….</a:t>
            </a:r>
            <a:endParaRPr lang="cs-CZ" sz="2600" dirty="0" smtClean="0"/>
          </a:p>
          <a:p>
            <a:pPr>
              <a:spcAft>
                <a:spcPts val="600"/>
              </a:spcAft>
            </a:pPr>
            <a:r>
              <a:rPr lang="cs-CZ" sz="2600" dirty="0" smtClean="0"/>
              <a:t>Měnový kurz představuje směnný poměr dvou měn, kdy cena jedné měny je vyjádřena v jiné měně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Může být stabilní nebo kolísat (fluktuovat), což může významně ovlivnit vývoj domácí ekonomiky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Velký vliv na měnový kurz má právě </a:t>
            </a:r>
            <a:r>
              <a:rPr lang="cs-CZ" sz="2600" dirty="0" smtClean="0"/>
              <a:t>…………………… </a:t>
            </a:r>
            <a:r>
              <a:rPr lang="cs-CZ" sz="2600" dirty="0" smtClean="0"/>
              <a:t>banka a způsob jejího zapojení do regulace měnového kurzu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39626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Měnový kurz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3"/>
            <a:ext cx="8208912" cy="6021288"/>
          </a:xfrm>
        </p:spPr>
        <p:txBody>
          <a:bodyPr>
            <a:normAutofit/>
          </a:bodyPr>
          <a:lstStyle/>
          <a:p>
            <a:r>
              <a:rPr lang="cs-CZ" dirty="0" smtClean="0"/>
              <a:t>Vzniká na </a:t>
            </a:r>
            <a:r>
              <a:rPr lang="cs-CZ" dirty="0" smtClean="0"/>
              <a:t>………………… </a:t>
            </a:r>
            <a:r>
              <a:rPr lang="cs-CZ" dirty="0" smtClean="0"/>
              <a:t>trhu, je tedy výsledkem střetu nabídky a poptávky po dané měně</a:t>
            </a:r>
          </a:p>
          <a:p>
            <a:r>
              <a:rPr lang="cs-CZ" dirty="0" smtClean="0"/>
              <a:t>Rozlišujeme:</a:t>
            </a:r>
          </a:p>
          <a:p>
            <a:pPr marL="54133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u="sng" dirty="0" smtClean="0"/>
              <a:t>…………………….. </a:t>
            </a:r>
            <a:r>
              <a:rPr lang="cs-CZ" b="1" u="sng" dirty="0" smtClean="0"/>
              <a:t>měnový kurz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Prosté vyjádření ceny jedné měny v jednotkách cizí měny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Můžeme ho vyjádřit:</a:t>
            </a:r>
          </a:p>
          <a:p>
            <a:pPr marL="125888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 smtClean="0"/>
              <a:t>Přímým kótováním (25 CZK/1 EUR)</a:t>
            </a:r>
          </a:p>
          <a:p>
            <a:pPr marL="125888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 smtClean="0"/>
              <a:t>Nepřímým kótováním 1 CZK/0,04 EUR)</a:t>
            </a:r>
          </a:p>
          <a:p>
            <a:pPr marL="125888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 smtClean="0"/>
              <a:t>Většinou se používá přímý zápis</a:t>
            </a:r>
            <a:endParaRPr lang="cs-CZ" dirty="0"/>
          </a:p>
          <a:p>
            <a:pPr marL="54133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u="sng" dirty="0" smtClean="0"/>
              <a:t>……………………. </a:t>
            </a:r>
            <a:r>
              <a:rPr lang="cs-CZ" b="1" u="sng" dirty="0" smtClean="0"/>
              <a:t>měnový kurz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Poměr, </a:t>
            </a:r>
            <a:r>
              <a:rPr lang="cs-CZ" dirty="0"/>
              <a:t>v jakém se směňují statky jedné země za statky druhé </a:t>
            </a:r>
            <a:r>
              <a:rPr lang="cs-CZ" dirty="0" smtClean="0"/>
              <a:t>země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Udává kupní sílu dané měny, protože zohledňuje cenovou hladinu v domácí a zahraniční ekonomice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V praxi se většinou pracuje s </a:t>
            </a:r>
            <a:r>
              <a:rPr lang="cs-CZ" dirty="0" smtClean="0"/>
              <a:t>……………………. </a:t>
            </a:r>
            <a:r>
              <a:rPr lang="cs-CZ" dirty="0"/>
              <a:t>měnovým kurzem.</a:t>
            </a:r>
          </a:p>
        </p:txBody>
      </p:sp>
    </p:spTree>
    <p:extLst>
      <p:ext uri="{BB962C8B-B14F-4D97-AF65-F5344CB8AC3E}">
        <p14:creationId xmlns:p14="http://schemas.microsoft.com/office/powerpoint/2010/main" val="412466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Měnový kurz a zásahy měnové autority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08721"/>
            <a:ext cx="8064896" cy="604867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Ve většině zemí je měnovou autoritou centrální banka</a:t>
            </a:r>
          </a:p>
          <a:p>
            <a:r>
              <a:rPr lang="cs-CZ" dirty="0" smtClean="0"/>
              <a:t>Podle míry jejího zásahu (intervence) do vývoje měnového kurzu rozlišujeme tyto režimy měnových kurzů:</a:t>
            </a:r>
          </a:p>
          <a:p>
            <a:pPr marL="54133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u="sng" dirty="0"/>
              <a:t>Režim </a:t>
            </a:r>
            <a:r>
              <a:rPr lang="cs-CZ" b="1" u="sng" dirty="0" smtClean="0"/>
              <a:t>……………………. </a:t>
            </a:r>
            <a:r>
              <a:rPr lang="cs-CZ" b="1" u="sng" dirty="0"/>
              <a:t>kurzu (</a:t>
            </a:r>
            <a:r>
              <a:rPr lang="cs-CZ" b="1" u="sng" dirty="0" err="1"/>
              <a:t>floating</a:t>
            </a:r>
            <a:r>
              <a:rPr lang="cs-CZ" b="1" u="sng" dirty="0" smtClean="0"/>
              <a:t>)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Centrální banka nezasahuje do procesu utváření měnového kurzu a tento vzniká střetem nabídky a poptávky po měně na devizovém trhu </a:t>
            </a:r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b="1" i="1" dirty="0"/>
              <a:t>Čistý </a:t>
            </a:r>
            <a:r>
              <a:rPr lang="cs-CZ" b="1" i="1" dirty="0" err="1"/>
              <a:t>floating</a:t>
            </a:r>
            <a:endParaRPr lang="cs-CZ" b="1" i="1" dirty="0"/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b="1" i="1" dirty="0"/>
              <a:t>Řízený </a:t>
            </a:r>
            <a:r>
              <a:rPr lang="cs-CZ" b="1" i="1" dirty="0" err="1"/>
              <a:t>floating</a:t>
            </a:r>
            <a:endParaRPr lang="cs-CZ" b="1" i="1" dirty="0"/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Pak hovoříme o tzv. </a:t>
            </a:r>
            <a:r>
              <a:rPr lang="cs-CZ" u="sng" dirty="0" err="1" smtClean="0"/>
              <a:t>apreciaci</a:t>
            </a:r>
            <a:r>
              <a:rPr lang="cs-CZ" dirty="0" smtClean="0"/>
              <a:t> </a:t>
            </a:r>
            <a:r>
              <a:rPr lang="cs-CZ" dirty="0" smtClean="0"/>
              <a:t>(……………………..) </a:t>
            </a:r>
            <a:r>
              <a:rPr lang="cs-CZ" dirty="0" smtClean="0"/>
              <a:t>nebo </a:t>
            </a:r>
            <a:r>
              <a:rPr lang="cs-CZ" u="sng" dirty="0" smtClean="0"/>
              <a:t>depreciaci</a:t>
            </a:r>
            <a:r>
              <a:rPr lang="cs-CZ" dirty="0" smtClean="0"/>
              <a:t> </a:t>
            </a:r>
            <a:r>
              <a:rPr lang="cs-CZ" dirty="0" smtClean="0"/>
              <a:t>(………………………………..) </a:t>
            </a:r>
            <a:r>
              <a:rPr lang="cs-CZ" dirty="0" smtClean="0"/>
              <a:t>měnového kurzu</a:t>
            </a:r>
            <a:endParaRPr lang="cs-CZ" dirty="0"/>
          </a:p>
          <a:p>
            <a:pPr marL="54133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u="sng" dirty="0"/>
              <a:t>Režim </a:t>
            </a:r>
            <a:r>
              <a:rPr lang="cs-CZ" b="1" u="sng" dirty="0" smtClean="0"/>
              <a:t>……………………. </a:t>
            </a:r>
            <a:r>
              <a:rPr lang="cs-CZ" b="1" u="sng" dirty="0"/>
              <a:t>kurzu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/>
              <a:t>Hodnota nominálního kurzu není dána trhem, ale je stanovena centrální </a:t>
            </a:r>
            <a:r>
              <a:rPr lang="cs-CZ" dirty="0" smtClean="0"/>
              <a:t>bankou (měnová parita), </a:t>
            </a:r>
            <a:r>
              <a:rPr lang="cs-CZ" dirty="0"/>
              <a:t>která se oficiálně zavazuje stanovený kurz dodržet, k čemuž využívá devizové </a:t>
            </a:r>
            <a:r>
              <a:rPr lang="cs-CZ" dirty="0" smtClean="0"/>
              <a:t>intervence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Zde rozlišujeme </a:t>
            </a:r>
            <a:r>
              <a:rPr lang="cs-CZ" u="sng" dirty="0" smtClean="0"/>
              <a:t>……………………..</a:t>
            </a:r>
            <a:r>
              <a:rPr lang="cs-CZ" dirty="0" smtClean="0"/>
              <a:t> </a:t>
            </a:r>
            <a:r>
              <a:rPr lang="cs-CZ" dirty="0" smtClean="0"/>
              <a:t>(zhodnocení) a </a:t>
            </a:r>
            <a:r>
              <a:rPr lang="cs-CZ" u="sng" dirty="0" smtClean="0"/>
              <a:t>………………………</a:t>
            </a:r>
            <a:r>
              <a:rPr lang="cs-CZ" dirty="0" smtClean="0"/>
              <a:t> </a:t>
            </a:r>
            <a:r>
              <a:rPr lang="cs-CZ" dirty="0" smtClean="0"/>
              <a:t>(znehodnocení) měnového kurzu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69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064896" cy="1080120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Faktory ovlivňující vývoj měnového kurzu (parity)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7776864" cy="48245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b="1" i="1" dirty="0" smtClean="0"/>
              <a:t>………………….. </a:t>
            </a:r>
            <a:r>
              <a:rPr lang="cs-CZ" sz="2800" b="1" i="1" dirty="0" smtClean="0"/>
              <a:t>diferenciál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Rozdíl mezi domácí a zahraniční úrokovou sazbou</a:t>
            </a:r>
          </a:p>
          <a:p>
            <a:pPr>
              <a:spcAft>
                <a:spcPts val="600"/>
              </a:spcAft>
            </a:pPr>
            <a:r>
              <a:rPr lang="cs-CZ" sz="2800" b="1" i="1" dirty="0" smtClean="0"/>
              <a:t>…………………. </a:t>
            </a:r>
            <a:r>
              <a:rPr lang="cs-CZ" sz="2800" b="1" i="1" dirty="0" smtClean="0"/>
              <a:t>diferenciál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Rozdíl v míře inflace v domácí a zahraniční ekonomice</a:t>
            </a:r>
          </a:p>
          <a:p>
            <a:pPr>
              <a:spcAft>
                <a:spcPts val="600"/>
              </a:spcAft>
            </a:pPr>
            <a:r>
              <a:rPr lang="cs-CZ" sz="2800" b="1" i="1" dirty="0" smtClean="0"/>
              <a:t>Ekonomický </a:t>
            </a:r>
            <a:r>
              <a:rPr lang="cs-CZ" sz="2800" b="1" i="1" dirty="0" smtClean="0"/>
              <a:t>………………. </a:t>
            </a:r>
            <a:r>
              <a:rPr lang="cs-CZ" sz="2800" b="1" i="1" dirty="0" smtClean="0"/>
              <a:t>dané země</a:t>
            </a:r>
          </a:p>
          <a:p>
            <a:pPr>
              <a:spcAft>
                <a:spcPts val="600"/>
              </a:spcAft>
            </a:pPr>
            <a:r>
              <a:rPr lang="cs-CZ" sz="2800" b="1" i="1" dirty="0" smtClean="0"/>
              <a:t>Stabilita politického prostředí</a:t>
            </a:r>
          </a:p>
          <a:p>
            <a:pPr marL="893762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2000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20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Platební bilance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Statistický </a:t>
            </a:r>
            <a:r>
              <a:rPr lang="cs-CZ" sz="2800" dirty="0" smtClean="0"/>
              <a:t>…………. </a:t>
            </a:r>
            <a:r>
              <a:rPr lang="cs-CZ" sz="2800" dirty="0" smtClean="0"/>
              <a:t>záznam sestavený na principu podvojného účetnictví, který sumarizuje veškeré ekonomické </a:t>
            </a:r>
            <a:r>
              <a:rPr lang="cs-CZ" sz="2800" dirty="0" smtClean="0"/>
              <a:t>…………………. </a:t>
            </a:r>
            <a:r>
              <a:rPr lang="cs-CZ" sz="2800" dirty="0" smtClean="0"/>
              <a:t>mezi subjekty domácí země a zahraničím za určité časové období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Celkově musí být </a:t>
            </a:r>
            <a:r>
              <a:rPr lang="cs-CZ" sz="2800" dirty="0" smtClean="0"/>
              <a:t>……………….., </a:t>
            </a:r>
            <a:r>
              <a:rPr lang="cs-CZ" sz="2800" dirty="0" smtClean="0"/>
              <a:t>ale jednotlivé účty mohou být v nerovnováze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Můžeme ji členit 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1" u="sng" dirty="0" smtClean="0"/>
              <a:t>vertikálně</a:t>
            </a:r>
            <a:r>
              <a:rPr lang="cs-CZ" sz="2800" dirty="0" smtClean="0"/>
              <a:t> (kreditní a debetní položky)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1" u="sng" dirty="0" smtClean="0"/>
              <a:t>horizontálně</a:t>
            </a:r>
            <a:r>
              <a:rPr lang="cs-CZ" sz="2800" dirty="0" smtClean="0"/>
              <a:t> (jednotlivé účty)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8085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Struktura platební bilance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 lnSpcReduction="10000"/>
          </a:bodyPr>
          <a:lstStyle/>
          <a:p>
            <a:r>
              <a:rPr lang="cs-CZ" sz="2600" b="1" dirty="0" smtClean="0"/>
              <a:t>Běžný účet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Obchodní bilance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Bilance služeb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Bilance výnosů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Běžné převody</a:t>
            </a:r>
          </a:p>
          <a:p>
            <a:r>
              <a:rPr lang="cs-CZ" sz="2600" b="1" dirty="0" smtClean="0"/>
              <a:t>Kapitálový účet</a:t>
            </a:r>
          </a:p>
          <a:p>
            <a:r>
              <a:rPr lang="cs-CZ" sz="2600" b="1" dirty="0" smtClean="0"/>
              <a:t>Finanční účet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Přímé investice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Portfoliové investice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smtClean="0"/>
              <a:t>Finanční deriváty</a:t>
            </a:r>
            <a:endParaRPr lang="cs-CZ" sz="2600" dirty="0" smtClean="0"/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Ostatní investice</a:t>
            </a:r>
          </a:p>
          <a:p>
            <a:r>
              <a:rPr lang="cs-CZ" sz="2600" b="1" dirty="0" smtClean="0"/>
              <a:t>Chyby, kurzové rozdíly</a:t>
            </a:r>
          </a:p>
          <a:p>
            <a:r>
              <a:rPr lang="cs-CZ" sz="2600" b="1" dirty="0" smtClean="0"/>
              <a:t>Devizové rezervy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97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79208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Vzájemné ekonomické vztahy zemí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>
            <a:normAutofit/>
          </a:bodyPr>
          <a:lstStyle/>
          <a:p>
            <a:pPr marL="273050" indent="-273050" algn="just">
              <a:spcAft>
                <a:spcPts val="600"/>
              </a:spcAft>
            </a:pPr>
            <a:r>
              <a:rPr lang="cs-CZ" sz="2800" b="1" i="1" u="sng" dirty="0" smtClean="0"/>
              <a:t>V rámci těchto vztahů se budeme zabývat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Mezinárodním obchodem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Otevřeností ekonomik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Mezinárodním pohybem kapitálu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Stupni integrace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Kurzovou politikou centrální banky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Platební bilancí</a:t>
            </a:r>
          </a:p>
          <a:p>
            <a:pPr marL="801688" indent="-341313" algn="just">
              <a:spcAft>
                <a:spcPts val="600"/>
              </a:spcAft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Mezinárodní obchod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124744"/>
            <a:ext cx="7758138" cy="5616624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600" dirty="0" smtClean="0"/>
              <a:t>Proces typický pro lidstvo od jeho samotného počátku</a:t>
            </a:r>
          </a:p>
          <a:p>
            <a:pPr algn="just"/>
            <a:r>
              <a:rPr lang="cs-CZ" sz="2600" dirty="0" smtClean="0"/>
              <a:t>Mezi hlavní </a:t>
            </a:r>
            <a:r>
              <a:rPr lang="cs-CZ" sz="2600" dirty="0" smtClean="0"/>
              <a:t>………….. </a:t>
            </a:r>
            <a:r>
              <a:rPr lang="cs-CZ" sz="2600" dirty="0" smtClean="0"/>
              <a:t>mezinárodního obchodu patří: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b="1" i="1" u="sng" dirty="0" smtClean="0"/>
              <a:t>Rozdíly ve vybavenosti jednotlivých zemí </a:t>
            </a:r>
            <a:r>
              <a:rPr lang="cs-CZ" sz="2600" b="1" i="1" u="sng" dirty="0" smtClean="0"/>
              <a:t>………………. </a:t>
            </a:r>
            <a:r>
              <a:rPr lang="cs-CZ" sz="2600" b="1" i="1" u="sng" dirty="0" smtClean="0"/>
              <a:t>faktory</a:t>
            </a:r>
            <a:r>
              <a:rPr lang="cs-CZ" sz="2600" dirty="0" smtClean="0"/>
              <a:t> (práce, přírodní zdroje, kapitál, technologie)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b="1" i="1" u="sng" dirty="0" smtClean="0"/>
              <a:t>Klimatické podmínky</a:t>
            </a:r>
            <a:r>
              <a:rPr lang="cs-CZ" sz="2600" dirty="0" smtClean="0"/>
              <a:t> – faktor </a:t>
            </a:r>
            <a:r>
              <a:rPr lang="cs-CZ" sz="2600" dirty="0" smtClean="0"/>
              <a:t>……………. </a:t>
            </a:r>
            <a:r>
              <a:rPr lang="cs-CZ" sz="2600" dirty="0" smtClean="0"/>
              <a:t>hlavně pro zemědělství 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Výše uvedené důvody lze dále ještě </a:t>
            </a:r>
            <a:r>
              <a:rPr lang="cs-CZ" sz="2600" dirty="0" smtClean="0"/>
              <a:t>dělit, u jednotlivých výrobních faktorů např. rozlišujeme jejich množství, </a:t>
            </a:r>
            <a:r>
              <a:rPr lang="cs-CZ" sz="2600" dirty="0" smtClean="0"/>
              <a:t>……………………, </a:t>
            </a:r>
            <a:r>
              <a:rPr lang="cs-CZ" sz="2600" dirty="0" smtClean="0"/>
              <a:t>nákladovost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Na základě vybavenosti a klimatických podmínek, které spolu souvisí se jednotlivé země </a:t>
            </a:r>
            <a:r>
              <a:rPr lang="cs-CZ" sz="2600" dirty="0" smtClean="0"/>
              <a:t>………………….. </a:t>
            </a:r>
            <a:r>
              <a:rPr lang="cs-CZ" sz="2600" dirty="0" smtClean="0"/>
              <a:t>na výrobu různých komodit</a:t>
            </a:r>
            <a:endParaRPr lang="cs-CZ" sz="2600" dirty="0"/>
          </a:p>
          <a:p>
            <a:pPr marL="460375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2800" dirty="0" smtClean="0"/>
          </a:p>
          <a:p>
            <a:pPr marL="801688" indent="-341313" algn="just">
              <a:buFont typeface="Wingdings" pitchFamily="2" charset="2"/>
              <a:buChar char="Ø"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Mezinárodní obchod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796884"/>
            <a:ext cx="7935214" cy="5944484"/>
          </a:xfrm>
        </p:spPr>
        <p:txBody>
          <a:bodyPr>
            <a:noAutofit/>
          </a:bodyPr>
          <a:lstStyle/>
          <a:p>
            <a:pPr algn="just"/>
            <a:r>
              <a:rPr lang="cs-CZ" sz="2200" dirty="0" smtClean="0"/>
              <a:t>Uvedeme si dvě základní teorie, které se snažily vysvětlit příčiny a důsledky mezinárodní obchodu, obě pocházejí z období klasické ekonomie</a:t>
            </a:r>
            <a:endParaRPr lang="cs-CZ" sz="2200" dirty="0"/>
          </a:p>
          <a:p>
            <a:pPr marL="717550" indent="-363538" algn="just">
              <a:buSzPct val="120000"/>
              <a:buAutoNum type="arabicPeriod"/>
            </a:pPr>
            <a:r>
              <a:rPr lang="cs-CZ" sz="2200" b="1" i="1" u="sng" dirty="0" smtClean="0"/>
              <a:t>Teorie </a:t>
            </a:r>
            <a:r>
              <a:rPr lang="cs-CZ" sz="2200" b="1" i="1" u="sng" dirty="0" smtClean="0"/>
              <a:t>……………………… </a:t>
            </a:r>
            <a:r>
              <a:rPr lang="cs-CZ" sz="2200" b="1" i="1" u="sng" dirty="0" smtClean="0"/>
              <a:t>výhod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sz="2200" dirty="0"/>
              <a:t>Autorem je A. Smith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200" dirty="0"/>
              <a:t>Země se bude specializovat na výrobu a vývoz takové komodity, u které má ve srovnání s ostatními zeměmi nejnižší náklady. Statky, u kterých tuto výhodu </a:t>
            </a:r>
            <a:r>
              <a:rPr lang="cs-CZ" sz="2200" dirty="0" smtClean="0"/>
              <a:t>…………………, </a:t>
            </a:r>
            <a:r>
              <a:rPr lang="cs-CZ" sz="2200" dirty="0"/>
              <a:t>by měla dovážet ze zahraničí. </a:t>
            </a:r>
          </a:p>
          <a:p>
            <a:pPr marL="868362" indent="-514350" algn="just">
              <a:buSzPct val="120000"/>
              <a:buFont typeface="+mj-lt"/>
              <a:buAutoNum type="arabicPeriod" startAt="2"/>
            </a:pPr>
            <a:r>
              <a:rPr lang="cs-CZ" sz="2200" b="1" i="1" u="sng" dirty="0"/>
              <a:t>Teorie </a:t>
            </a:r>
            <a:r>
              <a:rPr lang="cs-CZ" sz="2200" b="1" i="1" u="sng" dirty="0" smtClean="0"/>
              <a:t>…………………………. </a:t>
            </a:r>
            <a:r>
              <a:rPr lang="cs-CZ" sz="2200" b="1" i="1" u="sng" dirty="0"/>
              <a:t>výhod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sz="2200" dirty="0" smtClean="0"/>
              <a:t>Autorem D. Ricardo 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sz="2200" dirty="0"/>
              <a:t>Pokud země nemá žádnou </a:t>
            </a:r>
            <a:r>
              <a:rPr lang="cs-CZ" sz="2200" dirty="0" smtClean="0"/>
              <a:t>………………… </a:t>
            </a:r>
            <a:r>
              <a:rPr lang="cs-CZ" sz="2200" dirty="0"/>
              <a:t>výhodu, bude se specializovat na výrobu takového statku, které může vyrábět s relativně nižšími náklady (kde je relativně </a:t>
            </a:r>
            <a:r>
              <a:rPr lang="cs-CZ" sz="2200" dirty="0" smtClean="0"/>
              <a:t>efektivnější než </a:t>
            </a:r>
            <a:r>
              <a:rPr lang="cs-CZ" sz="2200" dirty="0"/>
              <a:t>jiné země), a naopak dováží ty statky, které vyrábí s relativně </a:t>
            </a:r>
            <a:r>
              <a:rPr lang="cs-CZ" sz="2200" dirty="0" smtClean="0"/>
              <a:t>………………… </a:t>
            </a:r>
            <a:r>
              <a:rPr lang="cs-CZ" sz="2200" dirty="0"/>
              <a:t>náklady (kde </a:t>
            </a:r>
            <a:r>
              <a:rPr lang="cs-CZ" sz="2200" dirty="0" smtClean="0"/>
              <a:t>je relativně </a:t>
            </a:r>
            <a:r>
              <a:rPr lang="cs-CZ" sz="2200" dirty="0"/>
              <a:t>méně efektivní než jiné země).</a:t>
            </a:r>
          </a:p>
        </p:txBody>
      </p:sp>
    </p:spTree>
    <p:extLst>
      <p:ext uri="{BB962C8B-B14F-4D97-AF65-F5344CB8AC3E}">
        <p14:creationId xmlns:p14="http://schemas.microsoft.com/office/powerpoint/2010/main" val="55592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Faktory specializace národních ekonomik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787208" cy="533267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Rozdíly v </a:t>
            </a:r>
            <a:r>
              <a:rPr lang="cs-CZ" sz="2800" dirty="0" smtClean="0"/>
              <a:t>……………….. </a:t>
            </a:r>
            <a:r>
              <a:rPr lang="cs-CZ" sz="2800" dirty="0" smtClean="0"/>
              <a:t>nákladech na práci, které jsou obsaženy v teorii absolutních výhod</a:t>
            </a:r>
          </a:p>
          <a:p>
            <a:r>
              <a:rPr lang="cs-CZ" sz="2800" dirty="0"/>
              <a:t>Rozdíly v </a:t>
            </a:r>
            <a:r>
              <a:rPr lang="cs-CZ" sz="2800" dirty="0" smtClean="0"/>
              <a:t>…………………….. </a:t>
            </a:r>
            <a:r>
              <a:rPr lang="cs-CZ" sz="2800" dirty="0"/>
              <a:t>nákladech na práci, které jsou obsaženy v teorii </a:t>
            </a:r>
            <a:r>
              <a:rPr lang="cs-CZ" sz="2800" dirty="0" smtClean="0"/>
              <a:t>komparativních </a:t>
            </a:r>
            <a:r>
              <a:rPr lang="cs-CZ" sz="2800" dirty="0"/>
              <a:t>výhod</a:t>
            </a:r>
          </a:p>
          <a:p>
            <a:r>
              <a:rPr lang="cs-CZ" sz="2800" dirty="0" smtClean="0"/>
              <a:t>Rozdíly ve vybavenosti zemí jednotlivými VF</a:t>
            </a:r>
          </a:p>
          <a:p>
            <a:r>
              <a:rPr lang="cs-CZ" sz="2800" dirty="0" smtClean="0"/>
              <a:t>Rozdíly technologické</a:t>
            </a:r>
          </a:p>
          <a:p>
            <a:r>
              <a:rPr lang="cs-CZ" sz="2800" dirty="0" smtClean="0"/>
              <a:t>Rozdíly v technické vyspělosti výrobku</a:t>
            </a:r>
          </a:p>
          <a:p>
            <a:r>
              <a:rPr lang="cs-CZ" sz="2800" dirty="0" smtClean="0"/>
              <a:t>Rozdíly v úrovni lidského </a:t>
            </a:r>
            <a:r>
              <a:rPr lang="cs-CZ" sz="2800" dirty="0" smtClean="0"/>
              <a:t>…………………, </a:t>
            </a:r>
            <a:r>
              <a:rPr lang="cs-CZ" sz="2800" dirty="0" smtClean="0"/>
              <a:t>které plynou z komparativních výhod při zapojení do mezinárodní dělby práce</a:t>
            </a:r>
          </a:p>
          <a:p>
            <a:r>
              <a:rPr lang="cs-CZ" sz="2800" dirty="0" smtClean="0"/>
              <a:t>………………………….. </a:t>
            </a:r>
            <a:r>
              <a:rPr lang="cs-CZ" sz="2800" dirty="0" smtClean="0"/>
              <a:t>faktory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778098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Faktory útlumu mezinárodního obchodu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7283152" cy="5040560"/>
          </a:xfrm>
        </p:spPr>
        <p:txBody>
          <a:bodyPr>
            <a:normAutofit/>
          </a:bodyPr>
          <a:lstStyle/>
          <a:p>
            <a:r>
              <a:rPr lang="cs-CZ" dirty="0" smtClean="0"/>
              <a:t>……………………………….. </a:t>
            </a:r>
            <a:r>
              <a:rPr lang="cs-CZ" dirty="0" smtClean="0"/>
              <a:t>opatření</a:t>
            </a:r>
          </a:p>
          <a:p>
            <a:r>
              <a:rPr lang="cs-CZ" dirty="0" smtClean="0"/>
              <a:t>Dopravní náklady</a:t>
            </a:r>
          </a:p>
          <a:p>
            <a:r>
              <a:rPr lang="cs-CZ" dirty="0" smtClean="0"/>
              <a:t>Deformace cen v podobě např. </a:t>
            </a:r>
            <a:r>
              <a:rPr lang="cs-CZ" dirty="0" smtClean="0"/>
              <a:t>……………… </a:t>
            </a:r>
            <a:r>
              <a:rPr lang="cs-CZ" dirty="0" smtClean="0"/>
              <a:t>výrobcům</a:t>
            </a:r>
          </a:p>
          <a:p>
            <a:r>
              <a:rPr lang="cs-CZ" dirty="0" smtClean="0"/>
              <a:t>Nepříznivá </a:t>
            </a:r>
            <a:r>
              <a:rPr lang="cs-CZ" dirty="0" smtClean="0"/>
              <a:t>………………………… </a:t>
            </a:r>
            <a:r>
              <a:rPr lang="cs-CZ" dirty="0" smtClean="0"/>
              <a:t>situace v zemi (embarga)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2053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117904" cy="720080"/>
          </a:xfrm>
        </p:spPr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Otevřenost ekonomiky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800" dirty="0" smtClean="0"/>
              <a:t>Vyjadřuje míru </a:t>
            </a:r>
            <a:r>
              <a:rPr lang="cs-CZ" sz="2800" dirty="0" smtClean="0"/>
              <a:t>………… </a:t>
            </a:r>
            <a:r>
              <a:rPr lang="cs-CZ" sz="2800" dirty="0" smtClean="0"/>
              <a:t>země do mezinárodního obchodu, mezinárodních ekonomických vztahů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Obecně lze říci, že velké země jsou </a:t>
            </a:r>
            <a:r>
              <a:rPr lang="cs-CZ" sz="2800" dirty="0" smtClean="0"/>
              <a:t>……………….., </a:t>
            </a:r>
            <a:r>
              <a:rPr lang="cs-CZ" sz="2800" dirty="0" smtClean="0"/>
              <a:t>a proto mají menší potřebu zapojení, zatímco menší ekonomiky mají na zapojení zájem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Intenzitu zapojení do mezinárodního obchodu vyjadřuje „</a:t>
            </a:r>
            <a:r>
              <a:rPr lang="cs-CZ" sz="2800" b="1" i="1" dirty="0" smtClean="0"/>
              <a:t>míra </a:t>
            </a:r>
            <a:r>
              <a:rPr lang="cs-CZ" sz="2800" b="1" i="1" dirty="0" smtClean="0"/>
              <a:t>…………………….. </a:t>
            </a:r>
            <a:r>
              <a:rPr lang="cs-CZ" sz="2800" b="1" i="1" dirty="0" smtClean="0"/>
              <a:t>ekonomiky</a:t>
            </a:r>
            <a:r>
              <a:rPr lang="cs-CZ" sz="2800" dirty="0" smtClean="0"/>
              <a:t>“, která je  nejčastěji vyjádřena jako podíl exportu (vývozu) na HDP nebo jako podíl součtu exportu a importu na HDP.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49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Mezinárodní pohyb kapitálu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931224" cy="566925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600" dirty="0" smtClean="0"/>
              <a:t>Představuje změnu pohledávek a </a:t>
            </a:r>
            <a:r>
              <a:rPr lang="cs-CZ" sz="2600" dirty="0" smtClean="0"/>
              <a:t>………………………. </a:t>
            </a:r>
            <a:r>
              <a:rPr lang="cs-CZ" sz="2600" dirty="0" smtClean="0"/>
              <a:t>dané ekonomiky a jejich residentů vůči zahraničí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Jedná se o pohyb peněžních fondů nebo cenných papírů, o poskytování nebo splácení </a:t>
            </a:r>
            <a:r>
              <a:rPr lang="cs-CZ" sz="2600" dirty="0" smtClean="0"/>
              <a:t>……………, </a:t>
            </a:r>
            <a:r>
              <a:rPr lang="cs-CZ" sz="2600" dirty="0" smtClean="0"/>
              <a:t>úvěrů mezi subjekty z </a:t>
            </a:r>
            <a:r>
              <a:rPr lang="cs-CZ" sz="2600" dirty="0" smtClean="0"/>
              <a:t>………………………. </a:t>
            </a:r>
            <a:r>
              <a:rPr lang="cs-CZ" sz="2600" dirty="0" smtClean="0"/>
              <a:t>ekonomik</a:t>
            </a:r>
          </a:p>
          <a:p>
            <a:pPr>
              <a:spcAft>
                <a:spcPts val="600"/>
              </a:spcAft>
            </a:pPr>
            <a:r>
              <a:rPr lang="cs-CZ" sz="2600" u="sng" dirty="0" smtClean="0"/>
              <a:t>Hlavními důvody mezinárodního pohybu kapitálu jsou: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</a:pPr>
            <a:r>
              <a:rPr lang="cs-CZ" sz="2600" dirty="0"/>
              <a:t>Platby za </a:t>
            </a:r>
            <a:r>
              <a:rPr lang="cs-CZ" sz="2600" dirty="0" smtClean="0"/>
              <a:t>…………… </a:t>
            </a:r>
            <a:r>
              <a:rPr lang="cs-CZ" sz="2600" dirty="0" smtClean="0"/>
              <a:t>v rámci mezinárodního obchodu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</a:pPr>
            <a:r>
              <a:rPr lang="cs-CZ" sz="2600" dirty="0" smtClean="0"/>
              <a:t>Platby za služby výrobních </a:t>
            </a:r>
            <a:r>
              <a:rPr lang="cs-CZ" sz="2600" dirty="0" smtClean="0"/>
              <a:t>…………….. </a:t>
            </a:r>
            <a:r>
              <a:rPr lang="cs-CZ" sz="2600" dirty="0" smtClean="0"/>
              <a:t>(úroky, dividendy)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</a:pPr>
            <a:r>
              <a:rPr lang="cs-CZ" sz="2600" dirty="0" smtClean="0"/>
              <a:t>Držení </a:t>
            </a:r>
            <a:r>
              <a:rPr lang="cs-CZ" sz="2600" dirty="0" err="1" smtClean="0"/>
              <a:t>fin</a:t>
            </a:r>
            <a:r>
              <a:rPr lang="cs-CZ" sz="2600" dirty="0" smtClean="0"/>
              <a:t>. aktiv jako jedné formy bohatství a snaha o jejich zhodnocení buď formou cenných papírů a půjček nebo formou zakládání podniků nebo jejich koupě v zahraničí </a:t>
            </a:r>
            <a:endParaRPr lang="cs-CZ" sz="26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136904" cy="1066130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Motivy mezinárodního pohybu kapitálu ve smyslu investice za účelem zhodnocení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136904" cy="4437112"/>
          </a:xfrm>
        </p:spPr>
        <p:txBody>
          <a:bodyPr>
            <a:normAutofit/>
          </a:bodyPr>
          <a:lstStyle/>
          <a:p>
            <a:pPr marL="452438" indent="-363538">
              <a:lnSpc>
                <a:spcPct val="90000"/>
              </a:lnSpc>
              <a:spcAft>
                <a:spcPts val="600"/>
              </a:spcAft>
            </a:pPr>
            <a:r>
              <a:rPr lang="cs-CZ" sz="3000" dirty="0" smtClean="0"/>
              <a:t>Dosahování vyšších </a:t>
            </a:r>
            <a:r>
              <a:rPr lang="cs-CZ" sz="3000" dirty="0" smtClean="0"/>
              <a:t>……………..</a:t>
            </a:r>
            <a:endParaRPr lang="cs-CZ" sz="3000" dirty="0" smtClean="0"/>
          </a:p>
          <a:p>
            <a:pPr marL="452438" indent="-363538">
              <a:lnSpc>
                <a:spcPct val="90000"/>
              </a:lnSpc>
              <a:spcAft>
                <a:spcPts val="600"/>
              </a:spcAft>
            </a:pPr>
            <a:r>
              <a:rPr lang="cs-CZ" sz="3000" dirty="0" smtClean="0"/>
              <a:t>Preferenční postavení </a:t>
            </a:r>
            <a:r>
              <a:rPr lang="cs-CZ" sz="3000" dirty="0" smtClean="0"/>
              <a:t>…………………… </a:t>
            </a:r>
            <a:r>
              <a:rPr lang="cs-CZ" sz="3000" dirty="0" smtClean="0"/>
              <a:t>států</a:t>
            </a:r>
          </a:p>
          <a:p>
            <a:pPr marL="452438" indent="-363538">
              <a:lnSpc>
                <a:spcPct val="90000"/>
              </a:lnSpc>
              <a:spcAft>
                <a:spcPts val="600"/>
              </a:spcAft>
            </a:pPr>
            <a:r>
              <a:rPr lang="cs-CZ" sz="3000" dirty="0" smtClean="0"/>
              <a:t>Zvětšování možností </a:t>
            </a:r>
            <a:r>
              <a:rPr lang="cs-CZ" sz="3000" dirty="0" smtClean="0"/>
              <a:t>…………………… </a:t>
            </a:r>
            <a:r>
              <a:rPr lang="cs-CZ" sz="3000" dirty="0" smtClean="0"/>
              <a:t>produkce</a:t>
            </a:r>
          </a:p>
          <a:p>
            <a:pPr marL="452438" indent="-363538">
              <a:lnSpc>
                <a:spcPct val="90000"/>
              </a:lnSpc>
              <a:spcAft>
                <a:spcPts val="600"/>
              </a:spcAft>
            </a:pPr>
            <a:r>
              <a:rPr lang="cs-CZ" sz="3000" dirty="0" smtClean="0"/>
              <a:t>Překonávání překážek MO v podobě protekcionistických opatření</a:t>
            </a:r>
          </a:p>
          <a:p>
            <a:pPr marL="452438" indent="-363538">
              <a:lnSpc>
                <a:spcPct val="90000"/>
              </a:lnSpc>
              <a:spcAft>
                <a:spcPts val="600"/>
              </a:spcAft>
            </a:pPr>
            <a:r>
              <a:rPr lang="cs-CZ" sz="3000" dirty="0" smtClean="0"/>
              <a:t>Výhodnější podmínky k podnikání v zahraničí </a:t>
            </a:r>
            <a:r>
              <a:rPr lang="cs-CZ" i="1" dirty="0" smtClean="0"/>
              <a:t>(daňové zvýhodnění, investiční pobídky, dotace na vytvoření pracovního místa, apod.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932</TotalTime>
  <Words>1184</Words>
  <Application>Microsoft Office PowerPoint</Application>
  <PresentationFormat>Předvádění na obrazovce (4:3)</PresentationFormat>
  <Paragraphs>166</Paragraphs>
  <Slides>20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Calibri</vt:lpstr>
      <vt:lpstr>Times New Roman</vt:lpstr>
      <vt:lpstr>Wingdings</vt:lpstr>
      <vt:lpstr>Wingdings 2</vt:lpstr>
      <vt:lpstr>Arkýř</vt:lpstr>
      <vt:lpstr>vzájemné ekonomické vztahy zemí</vt:lpstr>
      <vt:lpstr>Vzájemné ekonomické vztahy zemí</vt:lpstr>
      <vt:lpstr>Mezinárodní obchod</vt:lpstr>
      <vt:lpstr>Mezinárodní obchod</vt:lpstr>
      <vt:lpstr>Faktory specializace národních ekonomik</vt:lpstr>
      <vt:lpstr>Faktory útlumu mezinárodního obchodu</vt:lpstr>
      <vt:lpstr>Otevřenost ekonomiky</vt:lpstr>
      <vt:lpstr>Mezinárodní pohyb kapitálu</vt:lpstr>
      <vt:lpstr>Motivy mezinárodního pohybu kapitálu ve smyslu investice za účelem zhodnocení</vt:lpstr>
      <vt:lpstr>Členění kapitálu</vt:lpstr>
      <vt:lpstr>Vnější obchodní politika</vt:lpstr>
      <vt:lpstr>Důvody liberalizace světové ekonomiky</vt:lpstr>
      <vt:lpstr>Stupně ekonomické integrace</vt:lpstr>
      <vt:lpstr>Kurzová politika centrální banky</vt:lpstr>
      <vt:lpstr>Měnový kurz</vt:lpstr>
      <vt:lpstr>Měnový kurz a zásahy měnové autority</vt:lpstr>
      <vt:lpstr>Faktory ovlivňující vývoj měnového kurzu (parity)</vt:lpstr>
      <vt:lpstr>Platební bilance</vt:lpstr>
      <vt:lpstr>Struktura platební bilance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IK</cp:lastModifiedBy>
  <cp:revision>223</cp:revision>
  <dcterms:created xsi:type="dcterms:W3CDTF">2015-02-19T14:22:13Z</dcterms:created>
  <dcterms:modified xsi:type="dcterms:W3CDTF">2022-05-03T18:02:06Z</dcterms:modified>
</cp:coreProperties>
</file>