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79" r:id="rId4"/>
    <p:sldId id="292" r:id="rId5"/>
    <p:sldId id="293" r:id="rId6"/>
    <p:sldId id="294" r:id="rId7"/>
    <p:sldId id="283" r:id="rId8"/>
    <p:sldId id="281" r:id="rId9"/>
    <p:sldId id="296" r:id="rId10"/>
    <p:sldId id="295" r:id="rId1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768" autoAdjust="0"/>
  </p:normalViewPr>
  <p:slideViewPr>
    <p:cSldViewPr>
      <p:cViewPr varScale="1">
        <p:scale>
          <a:sx n="91" d="100"/>
          <a:sy n="91" d="100"/>
        </p:scale>
        <p:origin x="150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22.02.2022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372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846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192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340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2303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0308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0306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7000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5794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883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22.02.2022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22.02.2022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22.02.2022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22.02.2022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22.02.2022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22.02.2022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22.02.2022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22.02.2022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22.02.2022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22.02.2022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22.02.2022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22.02.2022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ajdova@opf.slu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62200" y="228600"/>
            <a:ext cx="6172200" cy="5638800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cs-CZ" sz="6000" dirty="0" smtClean="0">
                <a:solidFill>
                  <a:schemeClr val="tx1"/>
                </a:solidFill>
              </a:rPr>
              <a:t>Vnější ekonomické prostředí  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4000" dirty="0" smtClean="0">
                <a:solidFill>
                  <a:schemeClr val="tx1"/>
                </a:solidFill>
              </a:rPr>
              <a:t>(BPVEP)</a:t>
            </a:r>
            <a:r>
              <a:rPr lang="cs-CZ" sz="6000" dirty="0" smtClean="0">
                <a:solidFill>
                  <a:schemeClr val="tx1"/>
                </a:solidFill>
              </a:rPr>
              <a:t>         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3600" b="0" dirty="0">
                <a:solidFill>
                  <a:schemeClr val="tx1"/>
                </a:solidFill>
              </a:rPr>
              <a:t>L</a:t>
            </a:r>
            <a:r>
              <a:rPr lang="cs-CZ" sz="3600" b="0" dirty="0" smtClean="0">
                <a:solidFill>
                  <a:schemeClr val="tx1"/>
                </a:solidFill>
              </a:rPr>
              <a:t>S 2021/2022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82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Zajištění výuky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1268760"/>
            <a:ext cx="8286808" cy="5436840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600"/>
              </a:spcAft>
              <a:buNone/>
            </a:pPr>
            <a:r>
              <a:rPr lang="cs-CZ" sz="3200" b="1" i="1" dirty="0" smtClean="0"/>
              <a:t>GARANT PŘEDMĚTU: </a:t>
            </a:r>
          </a:p>
          <a:p>
            <a:pPr marL="901700" indent="-2730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3200" dirty="0" smtClean="0"/>
              <a:t>Doc. Mgr. Ing. Michal Tvrdoň, Ph.D.</a:t>
            </a:r>
          </a:p>
          <a:p>
            <a:pPr>
              <a:buNone/>
            </a:pPr>
            <a:r>
              <a:rPr lang="cs-CZ" sz="3200" b="1" i="1" dirty="0" smtClean="0"/>
              <a:t>PŘEDNÁŠKY:</a:t>
            </a:r>
          </a:p>
          <a:p>
            <a:pPr marL="893763" indent="-273050">
              <a:buFont typeface="Arial" panose="020B0604020202020204" pitchFamily="34" charset="0"/>
              <a:buChar char="•"/>
            </a:pPr>
            <a:r>
              <a:rPr lang="cs-CZ" sz="3200" dirty="0" smtClean="0"/>
              <a:t>Ing. Eva Kotlánová, Ph.D.</a:t>
            </a:r>
            <a:endParaRPr lang="cs-CZ" sz="3200" dirty="0"/>
          </a:p>
          <a:p>
            <a:pPr marL="0" indent="0">
              <a:buNone/>
            </a:pPr>
            <a:endParaRPr lang="cs-CZ" sz="3200" b="1" i="1" dirty="0" smtClean="0"/>
          </a:p>
          <a:p>
            <a:pPr>
              <a:buNone/>
            </a:pPr>
            <a:r>
              <a:rPr lang="cs-CZ" sz="3200" b="1" i="1" dirty="0" smtClean="0"/>
              <a:t>SEMINÁŘE</a:t>
            </a:r>
          </a:p>
          <a:p>
            <a:pPr marL="901700" indent="-2730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200" dirty="0" smtClean="0"/>
              <a:t>Ing. Karin Gajdová, Ph.D.</a:t>
            </a:r>
          </a:p>
          <a:p>
            <a:pPr marL="628650" indent="0">
              <a:spcBef>
                <a:spcPts val="0"/>
              </a:spcBef>
              <a:buNone/>
            </a:pPr>
            <a:r>
              <a:rPr lang="cs-CZ" sz="3200" dirty="0"/>
              <a:t>	</a:t>
            </a:r>
            <a:r>
              <a:rPr lang="cs-CZ" sz="2800" dirty="0" smtClean="0"/>
              <a:t>katedra ekonomie a veřejné správy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sz="2800" dirty="0" smtClean="0"/>
              <a:t>		kancelář A234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sz="2800" dirty="0" smtClean="0"/>
              <a:t>		</a:t>
            </a:r>
            <a:r>
              <a:rPr lang="cs-CZ" sz="2800" dirty="0" smtClean="0">
                <a:hlinkClick r:id="rId3"/>
              </a:rPr>
              <a:t>gajdova@opf.slu.cz</a:t>
            </a:r>
            <a:endParaRPr lang="cs-CZ" sz="2800" dirty="0" smtClean="0"/>
          </a:p>
          <a:p>
            <a:pPr lvl="0">
              <a:spcBef>
                <a:spcPts val="0"/>
              </a:spcBef>
              <a:buClr>
                <a:srgbClr val="4F81BD"/>
              </a:buClr>
              <a:buNone/>
            </a:pPr>
            <a:r>
              <a:rPr lang="cs-CZ" sz="2800" dirty="0" smtClean="0"/>
              <a:t>	</a:t>
            </a:r>
            <a:r>
              <a:rPr lang="cs-CZ" sz="2800" dirty="0"/>
              <a:t>	</a:t>
            </a:r>
            <a:endParaRPr lang="cs-CZ" sz="2800" dirty="0" smtClean="0"/>
          </a:p>
          <a:p>
            <a:pPr lvl="0">
              <a:spcBef>
                <a:spcPts val="0"/>
              </a:spcBef>
              <a:buClr>
                <a:srgbClr val="4F81BD"/>
              </a:buClr>
              <a:buNone/>
            </a:pPr>
            <a:r>
              <a:rPr lang="cs-CZ" sz="2800" dirty="0"/>
              <a:t>	</a:t>
            </a:r>
            <a:r>
              <a:rPr lang="cs-CZ" sz="2800" dirty="0" smtClean="0"/>
              <a:t>	</a:t>
            </a:r>
            <a:r>
              <a:rPr lang="cs-CZ" sz="2800" dirty="0" err="1" smtClean="0"/>
              <a:t>Konz</a:t>
            </a:r>
            <a:r>
              <a:rPr lang="cs-CZ" sz="2800" dirty="0" smtClean="0"/>
              <a:t>. h.:  viz systém is.slu.cz</a:t>
            </a:r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 smtClean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3200" b="1" dirty="0" smtClean="0"/>
              <a:t>Vyučující ostatních seminářů</a:t>
            </a:r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3200" dirty="0" smtClean="0"/>
              <a:t>Ing. Eva Kotlánová, Ph.D.</a:t>
            </a:r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3200" dirty="0" smtClean="0"/>
              <a:t>Dr. Ing. Ingrid Majerová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19256" cy="4949952"/>
          </a:xfrm>
        </p:spPr>
        <p:txBody>
          <a:bodyPr>
            <a:normAutofit/>
          </a:bodyPr>
          <a:lstStyle/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 smtClean="0"/>
              <a:t>letní </a:t>
            </a:r>
            <a:r>
              <a:rPr lang="cs-CZ" sz="2800" dirty="0"/>
              <a:t>semestr </a:t>
            </a:r>
            <a:r>
              <a:rPr lang="cs-CZ" sz="2800" dirty="0" smtClean="0"/>
              <a:t>2021/2022</a:t>
            </a:r>
            <a:endParaRPr lang="cs-CZ" sz="2800" dirty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1. ročník </a:t>
            </a:r>
            <a:r>
              <a:rPr lang="cs-CZ" sz="2800" dirty="0" smtClean="0"/>
              <a:t>bakalářského prezenčního </a:t>
            </a:r>
            <a:r>
              <a:rPr lang="cs-CZ" sz="2800" dirty="0"/>
              <a:t>studia </a:t>
            </a:r>
            <a:r>
              <a:rPr lang="cs-CZ" sz="2800" dirty="0" smtClean="0"/>
              <a:t>rozsah </a:t>
            </a:r>
            <a:r>
              <a:rPr lang="cs-CZ" sz="2800" dirty="0"/>
              <a:t>předmětu:  2 + </a:t>
            </a:r>
            <a:r>
              <a:rPr lang="cs-CZ" sz="2800" dirty="0" smtClean="0"/>
              <a:t>2 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 smtClean="0"/>
              <a:t>počet </a:t>
            </a:r>
            <a:r>
              <a:rPr lang="cs-CZ" sz="2800" dirty="0"/>
              <a:t>kreditů: 5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b="1" dirty="0">
                <a:solidFill>
                  <a:srgbClr val="FF0000"/>
                </a:solidFill>
              </a:rPr>
              <a:t>ukončení: </a:t>
            </a:r>
            <a:r>
              <a:rPr lang="cs-CZ" sz="2800" b="1" dirty="0" smtClean="0">
                <a:solidFill>
                  <a:srgbClr val="FF0000"/>
                </a:solidFill>
              </a:rPr>
              <a:t>zkouška (+ průběžný test)</a:t>
            </a:r>
            <a:endParaRPr lang="cs-CZ" sz="2800" b="1" dirty="0">
              <a:solidFill>
                <a:srgbClr val="FF0000"/>
              </a:solidFill>
            </a:endParaRP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b="1" u="sng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792162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>
                <a:solidFill>
                  <a:schemeClr val="tx1"/>
                </a:solidFill>
              </a:rPr>
              <a:t>p</a:t>
            </a:r>
            <a:r>
              <a:rPr lang="cs-CZ" sz="3600" b="1" u="sng" dirty="0" smtClean="0">
                <a:solidFill>
                  <a:schemeClr val="tx1"/>
                </a:solidFill>
              </a:rPr>
              <a:t>odmínky semináře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44562"/>
            <a:ext cx="8153400" cy="5761038"/>
          </a:xfrm>
        </p:spPr>
        <p:txBody>
          <a:bodyPr>
            <a:normAutofit fontScale="92500"/>
          </a:bodyPr>
          <a:lstStyle/>
          <a:p>
            <a:pPr algn="just">
              <a:spcAft>
                <a:spcPts val="600"/>
              </a:spcAft>
            </a:pPr>
            <a:r>
              <a:rPr lang="cs-CZ" sz="2600" dirty="0" smtClean="0"/>
              <a:t>Povinná účast min. 60%</a:t>
            </a:r>
          </a:p>
          <a:p>
            <a:pPr algn="just">
              <a:spcAft>
                <a:spcPts val="600"/>
              </a:spcAft>
            </a:pPr>
            <a:r>
              <a:rPr lang="cs-CZ" sz="2600" dirty="0"/>
              <a:t>Body za </a:t>
            </a:r>
            <a:r>
              <a:rPr lang="cs-CZ" sz="2600" dirty="0" smtClean="0"/>
              <a:t>aktivitu v seminářích </a:t>
            </a:r>
            <a:r>
              <a:rPr lang="cs-CZ" sz="2600" b="1" dirty="0" smtClean="0"/>
              <a:t>max.</a:t>
            </a:r>
            <a:r>
              <a:rPr lang="cs-CZ" sz="2600" dirty="0" smtClean="0"/>
              <a:t> </a:t>
            </a:r>
            <a:r>
              <a:rPr lang="cs-CZ" sz="2600" b="1" dirty="0" smtClean="0"/>
              <a:t>12 bodů</a:t>
            </a:r>
            <a:endParaRPr lang="cs-CZ" sz="2600" b="1" dirty="0"/>
          </a:p>
          <a:p>
            <a:pPr algn="just">
              <a:spcAft>
                <a:spcPts val="600"/>
              </a:spcAft>
            </a:pPr>
            <a:r>
              <a:rPr lang="cs-CZ" sz="2600" b="1" u="sng" dirty="0" smtClean="0"/>
              <a:t>2 průběžné testy 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 smtClean="0"/>
              <a:t>Budou probíhat online v prostředí IS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 smtClean="0"/>
              <a:t>příklady</a:t>
            </a:r>
            <a:r>
              <a:rPr lang="cs-CZ" sz="2600" dirty="0"/>
              <a:t>, teorie, grafy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b="1" dirty="0" smtClean="0"/>
              <a:t>každý za 14 bodů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Termíny průběžných testů </a:t>
            </a:r>
            <a:r>
              <a:rPr lang="cs-CZ" sz="2600" b="1" dirty="0" smtClean="0"/>
              <a:t>v týdnu od 28.3. a od 9.5., </a:t>
            </a:r>
            <a:r>
              <a:rPr lang="cs-CZ" sz="2600" dirty="0" smtClean="0"/>
              <a:t>přesný </a:t>
            </a:r>
            <a:r>
              <a:rPr lang="cs-CZ" sz="2600" dirty="0"/>
              <a:t>termín bude sdělen formou hromadného </a:t>
            </a:r>
            <a:r>
              <a:rPr lang="cs-CZ" sz="2600" dirty="0" smtClean="0"/>
              <a:t>mailu</a:t>
            </a:r>
            <a:endParaRPr lang="cs-CZ" sz="2600" dirty="0"/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 smtClean="0"/>
              <a:t>průběžný test je nepovinný, v případě nemoci je možné stanovit náhradní termín, omluvenku je třeba doložit lékařským potvrzením, případné </a:t>
            </a:r>
            <a:r>
              <a:rPr lang="cs-CZ" sz="2600" dirty="0"/>
              <a:t>lékařské omluvenky předložit (zaslat </a:t>
            </a:r>
            <a:r>
              <a:rPr lang="cs-CZ" sz="2600" dirty="0" err="1"/>
              <a:t>scan</a:t>
            </a:r>
            <a:r>
              <a:rPr lang="cs-CZ" sz="2600" dirty="0"/>
              <a:t>) do 5 pracovních </a:t>
            </a:r>
            <a:r>
              <a:rPr lang="cs-CZ" sz="2600" dirty="0" smtClean="0"/>
              <a:t>dnů</a:t>
            </a:r>
          </a:p>
          <a:p>
            <a:pPr marL="0" indent="0" algn="just">
              <a:spcAft>
                <a:spcPts val="600"/>
              </a:spcAft>
              <a:buNone/>
            </a:pPr>
            <a:endParaRPr lang="cs-CZ" sz="2600" dirty="0"/>
          </a:p>
          <a:p>
            <a:pPr marL="992188" indent="-271463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2600" dirty="0" smtClean="0"/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159652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792162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Doporučená výbava na semináře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71152" y="1354428"/>
            <a:ext cx="8153400" cy="4512972"/>
          </a:xfrm>
        </p:spPr>
        <p:txBody>
          <a:bodyPr>
            <a:normAutofit/>
          </a:bodyPr>
          <a:lstStyle/>
          <a:p>
            <a:pPr lvl="0" algn="just">
              <a:spcAft>
                <a:spcPts val="600"/>
              </a:spcAft>
            </a:pPr>
            <a:r>
              <a:rPr lang="cs-CZ" sz="2600" b="1" dirty="0" smtClean="0"/>
              <a:t>Znalost tématu v rozsahu, který byl probrán na přednášce</a:t>
            </a:r>
          </a:p>
          <a:p>
            <a:pPr lvl="0" algn="just"/>
            <a:r>
              <a:rPr lang="cs-CZ" sz="2600" b="1" dirty="0" smtClean="0"/>
              <a:t>Kalkulačka</a:t>
            </a:r>
            <a:r>
              <a:rPr lang="cs-CZ" sz="2600" dirty="0"/>
              <a:t>, se kterou umí student pracovat, případně takové znalosti základních matematických operací, jejichž využití povede ke zdárnému vyřešení </a:t>
            </a:r>
            <a:r>
              <a:rPr lang="cs-CZ" sz="2600" dirty="0" smtClean="0"/>
              <a:t>příkladů</a:t>
            </a:r>
          </a:p>
          <a:p>
            <a:pPr marL="0" lvl="0" indent="0" algn="just">
              <a:buNone/>
            </a:pPr>
            <a:endParaRPr lang="cs-CZ" sz="2600" dirty="0"/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Barevné pastelky (fixy, propisky), pravítko</a:t>
            </a:r>
          </a:p>
          <a:p>
            <a:pPr marL="0" indent="0" algn="just">
              <a:spcAft>
                <a:spcPts val="600"/>
              </a:spcAft>
              <a:buNone/>
            </a:pPr>
            <a:endParaRPr lang="cs-CZ" sz="2600" dirty="0" smtClean="0"/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Zadání seminářů, které bude průběžně vkládáno do IS SU</a:t>
            </a:r>
            <a:endParaRPr lang="cs-CZ" sz="2600" dirty="0"/>
          </a:p>
          <a:p>
            <a:pPr algn="just">
              <a:spcAft>
                <a:spcPts val="600"/>
              </a:spcAft>
            </a:pPr>
            <a:endParaRPr lang="cs-CZ" sz="2600" dirty="0"/>
          </a:p>
          <a:p>
            <a:pPr marL="992188" indent="-271463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2600" dirty="0" smtClean="0"/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255573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cs-CZ" dirty="0" smtClean="0"/>
              <a:t>Orientační harmonogram seminářů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81251405"/>
              </p:ext>
            </p:extLst>
          </p:nvPr>
        </p:nvGraphicFramePr>
        <p:xfrm>
          <a:off x="457200" y="819807"/>
          <a:ext cx="8153400" cy="5199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7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302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1439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486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Týden od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415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 21. 2.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V</a:t>
                      </a:r>
                      <a:r>
                        <a:rPr lang="cs-CZ" sz="1400" baseline="0" dirty="0" smtClean="0">
                          <a:effectLst/>
                        </a:rPr>
                        <a:t> PRVNÍM TÝDNU ODPADAJÍ SEMINÁŘE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Úvodní informace,</a:t>
                      </a:r>
                      <a:r>
                        <a:rPr lang="cs-CZ" sz="1400" baseline="0" dirty="0" smtClean="0">
                          <a:effectLst/>
                        </a:rPr>
                        <a:t> </a:t>
                      </a:r>
                      <a:r>
                        <a:rPr lang="cs-CZ" sz="1400" dirty="0" smtClean="0">
                          <a:effectLst/>
                        </a:rPr>
                        <a:t>Měření HDP, indexy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Měření HDP, indexy, Cenové indexy, inflace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308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Cenové indexy, inflace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21. 3.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V TOMTO TÝDNU NEBUDOU SEMINÁŘE ING. KARIN GAJDOVÉ, PH.D., (ČERPÁNÍ</a:t>
                      </a:r>
                      <a:r>
                        <a:rPr lang="cs-CZ" sz="1400" baseline="0" dirty="0" smtClean="0">
                          <a:effectLst/>
                        </a:rPr>
                        <a:t> DOVOLENÉ), ALE BUDE NÁHRADA (bližší informace o náhradě dostanete prostřednictvím emailu)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Trh práce a nezaměstnanost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 AS-AD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  </a:t>
                      </a:r>
                      <a:r>
                        <a:rPr lang="cs-CZ" sz="1400" dirty="0" smtClean="0">
                          <a:effectLst/>
                        </a:rPr>
                        <a:t>4. 4.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SEMINÁŘE ING. KARIN GAJDOVÉ</a:t>
                      </a:r>
                      <a:r>
                        <a:rPr lang="cs-CZ" sz="14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PH.D. ODPADAJÍ V TOMTO TÝDNU – zahraniční služební cesta</a:t>
                      </a:r>
                      <a:endParaRPr lang="cs-CZ" sz="14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Fiskální politika 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Monetární politika 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Vnější hospodářská politika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Ekonomická</a:t>
                      </a:r>
                      <a:r>
                        <a:rPr lang="cs-CZ" sz="1400" baseline="0" dirty="0" smtClean="0"/>
                        <a:t> integrace</a:t>
                      </a:r>
                      <a:endParaRPr lang="cs-CZ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Evropská</a:t>
                      </a:r>
                      <a:r>
                        <a:rPr lang="cs-CZ" sz="1400" b="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unie</a:t>
                      </a:r>
                      <a:endParaRPr lang="cs-CZ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2843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Náhradní průběžný test pro omluvené studenty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6" name="Nadpis 1"/>
          <p:cNvSpPr txBox="1">
            <a:spLocks/>
          </p:cNvSpPr>
          <p:nvPr/>
        </p:nvSpPr>
        <p:spPr>
          <a:xfrm>
            <a:off x="381000" y="6172200"/>
            <a:ext cx="7467600" cy="5635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Změna programu vyhrazena!!!!!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2689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Podmínky absolvování předmětu a hodnocení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001000" cy="5486400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600"/>
              </a:spcAft>
            </a:pPr>
            <a:r>
              <a:rPr lang="cs-CZ" sz="2600" dirty="0" smtClean="0"/>
              <a:t>Podmínkou připuštění studenta ke zkoušce je splnění podmínek semináře</a:t>
            </a:r>
            <a:endParaRPr lang="cs-CZ" sz="2600" b="1" dirty="0" smtClean="0"/>
          </a:p>
          <a:p>
            <a:pPr algn="just">
              <a:spcAft>
                <a:spcPts val="600"/>
              </a:spcAft>
            </a:pPr>
            <a:r>
              <a:rPr lang="cs-CZ" sz="2600" b="1" dirty="0" smtClean="0"/>
              <a:t>Celkově </a:t>
            </a:r>
            <a:r>
              <a:rPr lang="cs-CZ" sz="2600" dirty="0" smtClean="0"/>
              <a:t>lze v předmětu získat </a:t>
            </a:r>
            <a:r>
              <a:rPr lang="cs-CZ" sz="2600" b="1" dirty="0" smtClean="0"/>
              <a:t>100 bodů</a:t>
            </a:r>
            <a:r>
              <a:rPr lang="cs-CZ" sz="2600" dirty="0" smtClean="0"/>
              <a:t>: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12 bodů </a:t>
            </a:r>
            <a:r>
              <a:rPr lang="cs-CZ" sz="2600" dirty="0" smtClean="0"/>
              <a:t>– aktivita na semináři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smtClean="0"/>
              <a:t>28 </a:t>
            </a:r>
            <a:r>
              <a:rPr lang="cs-CZ" sz="2600" b="1" dirty="0" smtClean="0"/>
              <a:t>bodů </a:t>
            </a:r>
            <a:r>
              <a:rPr lang="cs-CZ" sz="2600" dirty="0"/>
              <a:t>–</a:t>
            </a:r>
            <a:r>
              <a:rPr lang="cs-CZ" sz="2600" b="1" dirty="0" smtClean="0"/>
              <a:t> </a:t>
            </a:r>
            <a:r>
              <a:rPr lang="cs-CZ" sz="2600" dirty="0" smtClean="0"/>
              <a:t> 2 průběžné testy (</a:t>
            </a:r>
            <a:r>
              <a:rPr lang="cs-CZ" sz="2600" smtClean="0"/>
              <a:t>á 14 </a:t>
            </a:r>
            <a:r>
              <a:rPr lang="cs-CZ" sz="2600" dirty="0" smtClean="0"/>
              <a:t>bodů)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60 bodů </a:t>
            </a:r>
            <a:r>
              <a:rPr lang="cs-CZ" sz="2600" dirty="0" smtClean="0"/>
              <a:t>– kombinovaná zkouška (teorie)</a:t>
            </a:r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 smtClean="0"/>
          </a:p>
          <a:p>
            <a:pPr algn="just">
              <a:spcAft>
                <a:spcPts val="600"/>
              </a:spcAft>
            </a:pPr>
            <a:r>
              <a:rPr lang="cs-CZ" sz="2600" b="1" dirty="0" smtClean="0">
                <a:solidFill>
                  <a:srgbClr val="FF0000"/>
                </a:solidFill>
              </a:rPr>
              <a:t>Závěrečná klasifikace</a:t>
            </a:r>
            <a:endParaRPr lang="cs-CZ" sz="2600" b="1" dirty="0">
              <a:solidFill>
                <a:srgbClr val="FF0000"/>
              </a:solidFill>
            </a:endParaRP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100 – </a:t>
            </a:r>
            <a:r>
              <a:rPr lang="cs-CZ" sz="2600" b="1" dirty="0" smtClean="0"/>
              <a:t>93 </a:t>
            </a:r>
            <a:r>
              <a:rPr lang="cs-CZ" sz="2600" b="1" dirty="0"/>
              <a:t>: A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92 </a:t>
            </a:r>
            <a:r>
              <a:rPr lang="cs-CZ" sz="2600" b="1" dirty="0"/>
              <a:t>– </a:t>
            </a:r>
            <a:r>
              <a:rPr lang="cs-CZ" sz="2600" b="1" dirty="0" smtClean="0"/>
              <a:t>85 </a:t>
            </a:r>
            <a:r>
              <a:rPr lang="cs-CZ" sz="2600" b="1" dirty="0"/>
              <a:t>: B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84 </a:t>
            </a:r>
            <a:r>
              <a:rPr lang="cs-CZ" sz="2600" b="1" dirty="0"/>
              <a:t>– </a:t>
            </a:r>
            <a:r>
              <a:rPr lang="cs-CZ" sz="2600" b="1" dirty="0" smtClean="0"/>
              <a:t>77 </a:t>
            </a:r>
            <a:r>
              <a:rPr lang="cs-CZ" sz="2600" b="1" dirty="0"/>
              <a:t>: C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76 </a:t>
            </a:r>
            <a:r>
              <a:rPr lang="cs-CZ" sz="2600" b="1" dirty="0"/>
              <a:t>– </a:t>
            </a:r>
            <a:r>
              <a:rPr lang="cs-CZ" sz="2600" b="1" dirty="0" smtClean="0"/>
              <a:t>69 </a:t>
            </a:r>
            <a:r>
              <a:rPr lang="cs-CZ" sz="2600" b="1" dirty="0"/>
              <a:t>: D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68 </a:t>
            </a:r>
            <a:r>
              <a:rPr lang="cs-CZ" sz="2600" b="1" dirty="0"/>
              <a:t>– 60 : E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59 </a:t>
            </a:r>
            <a:r>
              <a:rPr lang="cs-CZ" sz="2600" b="1" dirty="0"/>
              <a:t>– </a:t>
            </a:r>
            <a:r>
              <a:rPr lang="cs-CZ" sz="2600" b="1" dirty="0" smtClean="0"/>
              <a:t>  0 </a:t>
            </a:r>
            <a:r>
              <a:rPr lang="cs-CZ" sz="2600" b="1" dirty="0"/>
              <a:t>: F</a:t>
            </a:r>
          </a:p>
        </p:txBody>
      </p:sp>
    </p:spTree>
    <p:extLst>
      <p:ext uri="{BB962C8B-B14F-4D97-AF65-F5344CB8AC3E}">
        <p14:creationId xmlns:p14="http://schemas.microsoft.com/office/powerpoint/2010/main" val="223266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3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Základní literatura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0280"/>
            <a:ext cx="8219256" cy="2604864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TVRDOŇ, M., 2019. Vnější ekonomické prostředí. Opora ve formátu </a:t>
            </a:r>
            <a:r>
              <a:rPr lang="cs-CZ" sz="2800" dirty="0" err="1" smtClean="0"/>
              <a:t>pdf</a:t>
            </a:r>
            <a:r>
              <a:rPr lang="cs-CZ" sz="2800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JUREČKA</a:t>
            </a:r>
            <a:r>
              <a:rPr lang="cs-CZ" sz="2800" dirty="0"/>
              <a:t>, V. a KOLEKTIV, 2017. </a:t>
            </a:r>
            <a:r>
              <a:rPr lang="cs-CZ" sz="2800" i="1" dirty="0"/>
              <a:t>Makroekonomie</a:t>
            </a:r>
            <a:r>
              <a:rPr lang="cs-CZ" sz="2800" dirty="0"/>
              <a:t>. Praha: </a:t>
            </a:r>
            <a:r>
              <a:rPr lang="cs-CZ" sz="2800" dirty="0" err="1"/>
              <a:t>Grada</a:t>
            </a:r>
            <a:r>
              <a:rPr lang="cs-CZ" sz="2800" dirty="0"/>
              <a:t> </a:t>
            </a:r>
            <a:r>
              <a:rPr lang="cs-CZ" sz="2800" dirty="0" err="1"/>
              <a:t>Publishing</a:t>
            </a:r>
            <a:r>
              <a:rPr lang="cs-CZ" sz="2800" dirty="0"/>
              <a:t>, a.s. ISBN 978-80-271-0251-8.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PELLEŠOVÁ, P., 2014. </a:t>
            </a:r>
            <a:r>
              <a:rPr lang="cs-CZ" sz="2800" i="1" dirty="0" smtClean="0"/>
              <a:t>Obecná ekonomie II</a:t>
            </a:r>
            <a:r>
              <a:rPr lang="cs-CZ" sz="2800" dirty="0" smtClean="0"/>
              <a:t>. Karviná: SU OPF. ISBN 978-80-7248-959-6.</a:t>
            </a:r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3372007"/>
            <a:ext cx="7467600" cy="77809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doporučená literatura</a:t>
            </a:r>
            <a:endParaRPr lang="cs-CZ" sz="40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4122201"/>
            <a:ext cx="8219256" cy="275726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sz="2800" dirty="0" smtClean="0"/>
              <a:t>LINDAUER, J., 2012. </a:t>
            </a:r>
            <a:r>
              <a:rPr lang="cs-CZ" sz="2800" i="1" dirty="0" err="1" smtClean="0"/>
              <a:t>Macroeconomics</a:t>
            </a:r>
            <a:r>
              <a:rPr lang="cs-CZ" sz="2800" dirty="0" smtClean="0"/>
              <a:t>. </a:t>
            </a:r>
            <a:r>
              <a:rPr lang="cs-CZ" sz="2800" dirty="0" err="1" smtClean="0"/>
              <a:t>Bloomington</a:t>
            </a:r>
            <a:r>
              <a:rPr lang="cs-CZ" sz="2800" dirty="0" smtClean="0"/>
              <a:t>: </a:t>
            </a:r>
            <a:r>
              <a:rPr lang="cs-CZ" sz="2800" dirty="0" err="1" smtClean="0"/>
              <a:t>Claremont-Howard</a:t>
            </a:r>
            <a:r>
              <a:rPr lang="cs-CZ" sz="2800" dirty="0" smtClean="0"/>
              <a:t>. ISBN 978-1475962406.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MANKIW, N. G., 2009. </a:t>
            </a:r>
            <a:r>
              <a:rPr lang="cs-CZ" sz="2800" i="1" dirty="0" smtClean="0"/>
              <a:t>Zásady ekonomie</a:t>
            </a:r>
            <a:r>
              <a:rPr lang="cs-CZ" sz="2800" dirty="0" smtClean="0"/>
              <a:t>. Praha: </a:t>
            </a:r>
            <a:r>
              <a:rPr lang="cs-CZ" sz="2800" dirty="0" err="1"/>
              <a:t>G</a:t>
            </a:r>
            <a:r>
              <a:rPr lang="cs-CZ" sz="2800" dirty="0" err="1" smtClean="0"/>
              <a:t>rada</a:t>
            </a:r>
            <a:r>
              <a:rPr lang="cs-CZ" sz="2800" dirty="0" smtClean="0"/>
              <a:t>. ISBN 978-80-7169-897-3.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TVRDOŇ, M., 2014. </a:t>
            </a:r>
            <a:r>
              <a:rPr lang="cs-CZ" sz="2800" i="1" dirty="0" smtClean="0"/>
              <a:t>Evropská unie</a:t>
            </a:r>
            <a:r>
              <a:rPr lang="cs-CZ" sz="2800" dirty="0"/>
              <a:t>. Karviná: SU OPF. ISBN </a:t>
            </a:r>
            <a:r>
              <a:rPr lang="cs-CZ" sz="2800" dirty="0" smtClean="0"/>
              <a:t>978-80-7510-080-1.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upozornění, rady,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Tisknout si (nebo mít k dispozici v el. podobě) přípravy na semináře</a:t>
            </a:r>
          </a:p>
          <a:p>
            <a:r>
              <a:rPr lang="cs-CZ" dirty="0" smtClean="0"/>
              <a:t>Účast na seminářích má být AKTIVNÍ – je nutné komunikovat s kantorem (reagovat na otázky, počítat, psát si poznámky, vnímat)</a:t>
            </a:r>
          </a:p>
          <a:p>
            <a:r>
              <a:rPr lang="cs-CZ" dirty="0" smtClean="0"/>
              <a:t>V případě nemoci omlouvat se bezprostředně v době neúčasti na semináři (po nemoci, v době nemoci když to zdravotní stav dovolí) emailem. Nebudou přijímány omluvy po konci výukové části semestru!!!</a:t>
            </a:r>
          </a:p>
          <a:p>
            <a:r>
              <a:rPr lang="cs-CZ" dirty="0" smtClean="0"/>
              <a:t>Případné náhrady výuky (viz např. za výuku v týdnu od 21.3.) s velkou pravděpodobností proběhnou online (problém s volnými místnostmi)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54172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814</TotalTime>
  <Words>634</Words>
  <Application>Microsoft Office PowerPoint</Application>
  <PresentationFormat>Předvádění na obrazovce (4:3)</PresentationFormat>
  <Paragraphs>114</Paragraphs>
  <Slides>10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Wingdings 2</vt:lpstr>
      <vt:lpstr>Arkýř</vt:lpstr>
      <vt:lpstr>Vnější ekonomické prostředí   (BPVEP)           LS 2021/2022</vt:lpstr>
      <vt:lpstr>Zajištění výuky</vt:lpstr>
      <vt:lpstr>Charakteristika předmětu</vt:lpstr>
      <vt:lpstr>podmínky semináře</vt:lpstr>
      <vt:lpstr>Doporučená výbava na semináře</vt:lpstr>
      <vt:lpstr>Orientační harmonogram seminářů </vt:lpstr>
      <vt:lpstr>Podmínky absolvování předmětu a hodnocení</vt:lpstr>
      <vt:lpstr>Základní literatura</vt:lpstr>
      <vt:lpstr>Doplňující upozornění, rady, informace</vt:lpstr>
      <vt:lpstr>Prezentace aplikace PowerPoint</vt:lpstr>
    </vt:vector>
  </TitlesOfParts>
  <Company>OPF SU Karvina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Gajdova</cp:lastModifiedBy>
  <cp:revision>182</cp:revision>
  <cp:lastPrinted>2020-02-24T07:43:52Z</cp:lastPrinted>
  <dcterms:created xsi:type="dcterms:W3CDTF">2015-02-19T14:22:13Z</dcterms:created>
  <dcterms:modified xsi:type="dcterms:W3CDTF">2022-02-22T13:09:59Z</dcterms:modified>
</cp:coreProperties>
</file>