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79" r:id="rId4"/>
    <p:sldId id="292" r:id="rId5"/>
    <p:sldId id="293" r:id="rId6"/>
    <p:sldId id="294" r:id="rId7"/>
    <p:sldId id="283" r:id="rId8"/>
    <p:sldId id="281" r:id="rId9"/>
    <p:sldId id="295" r:id="rId10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768" autoAdjust="0"/>
  </p:normalViewPr>
  <p:slideViewPr>
    <p:cSldViewPr>
      <p:cViewPr varScale="1">
        <p:scale>
          <a:sx n="93" d="100"/>
          <a:sy n="93" d="100"/>
        </p:scale>
        <p:origin x="151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72A98-CB2F-44F4-AF25-2156C3275E64}" type="datetimeFigureOut">
              <a:rPr lang="cs-CZ" smtClean="0"/>
              <a:pPr/>
              <a:t>16.02.2022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515D28-ACCA-46CC-8747-1CED280115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1372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98460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None/>
            </a:pPr>
            <a:endParaRPr lang="cs-CZ" b="1" baseline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41928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53409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02303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80308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50306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77000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25794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6883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16.02.2022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16.02.2022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16.02.2022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16.02.2022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16.02.2022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16.02.2022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16.02.2022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16.02.2022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16.02.2022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16.02.2022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16.02.2022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31402A5-CF29-4560-8312-1343C2C28A1C}" type="datetimeFigureOut">
              <a:rPr lang="cs-CZ" smtClean="0"/>
              <a:pPr/>
              <a:t>16.02.2022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kotlanova@opf.slu.cz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362200" y="228600"/>
            <a:ext cx="6172200" cy="5638800"/>
          </a:xfrm>
        </p:spPr>
        <p:txBody>
          <a:bodyPr>
            <a:noAutofit/>
          </a:bodyPr>
          <a:lstStyle/>
          <a:p>
            <a:pPr algn="ctr">
              <a:spcAft>
                <a:spcPts val="600"/>
              </a:spcAft>
            </a:pPr>
            <a:r>
              <a:rPr lang="cs-CZ" sz="6000" dirty="0">
                <a:solidFill>
                  <a:schemeClr val="tx1"/>
                </a:solidFill>
              </a:rPr>
              <a:t>Vnější ekonomické prostředí  </a:t>
            </a:r>
            <a:br>
              <a:rPr lang="cs-CZ" sz="6000" dirty="0">
                <a:solidFill>
                  <a:schemeClr val="tx1"/>
                </a:solidFill>
              </a:rPr>
            </a:br>
            <a:r>
              <a:rPr lang="cs-CZ" sz="4000" dirty="0">
                <a:solidFill>
                  <a:schemeClr val="tx1"/>
                </a:solidFill>
              </a:rPr>
              <a:t>(BPVEP)</a:t>
            </a:r>
            <a:r>
              <a:rPr lang="cs-CZ" sz="6000" dirty="0">
                <a:solidFill>
                  <a:schemeClr val="tx1"/>
                </a:solidFill>
              </a:rPr>
              <a:t>         </a:t>
            </a:r>
            <a:br>
              <a:rPr lang="cs-CZ" sz="6000" dirty="0">
                <a:solidFill>
                  <a:schemeClr val="tx1"/>
                </a:solidFill>
              </a:rPr>
            </a:br>
            <a:br>
              <a:rPr lang="cs-CZ" sz="6000" dirty="0">
                <a:solidFill>
                  <a:schemeClr val="tx1"/>
                </a:solidFill>
              </a:rPr>
            </a:br>
            <a:r>
              <a:rPr lang="cs-CZ" sz="3600" b="0" dirty="0">
                <a:solidFill>
                  <a:schemeClr val="tx1"/>
                </a:solidFill>
              </a:rPr>
              <a:t>LS 2021/2022</a:t>
            </a:r>
            <a:endParaRPr lang="cs-CZ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r>
              <a:rPr lang="cs-CZ" sz="4800" b="1" u="sng" dirty="0">
                <a:solidFill>
                  <a:schemeClr val="tx1"/>
                </a:solidFill>
              </a:rPr>
              <a:t>Zajištění výuky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57158" y="1268760"/>
            <a:ext cx="8286808" cy="543684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None/>
            </a:pPr>
            <a:r>
              <a:rPr lang="cs-CZ" sz="3200" b="1" i="1" dirty="0"/>
              <a:t>GARANT PŘEDMĚTU: </a:t>
            </a:r>
          </a:p>
          <a:p>
            <a:pPr marL="901700" indent="-2730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cs-CZ" sz="3200" dirty="0"/>
              <a:t>Doc. Mgr. Ing. Michal Tvrdoň, Ph.D.</a:t>
            </a:r>
          </a:p>
          <a:p>
            <a:pPr>
              <a:buNone/>
            </a:pPr>
            <a:r>
              <a:rPr lang="cs-CZ" sz="3200" b="1" i="1" dirty="0"/>
              <a:t>PŘEDNÁŠKY</a:t>
            </a:r>
            <a:r>
              <a:rPr lang="cs-CZ" sz="3200" dirty="0"/>
              <a:t> a </a:t>
            </a:r>
            <a:r>
              <a:rPr lang="cs-CZ" sz="3200" b="1" i="1" dirty="0"/>
              <a:t>SEMINÁŘE</a:t>
            </a:r>
          </a:p>
          <a:p>
            <a:pPr marL="901700" indent="-2730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3200" dirty="0"/>
              <a:t>Ing. Eva Kotlánová, Ph.D.</a:t>
            </a:r>
          </a:p>
          <a:p>
            <a:pPr marL="628650" indent="0">
              <a:spcBef>
                <a:spcPts val="0"/>
              </a:spcBef>
              <a:buNone/>
            </a:pPr>
            <a:r>
              <a:rPr lang="cs-CZ" sz="3200" dirty="0"/>
              <a:t>	</a:t>
            </a:r>
            <a:r>
              <a:rPr lang="cs-CZ" sz="2800" dirty="0"/>
              <a:t>katedra ekonomie a veřejné správy</a:t>
            </a:r>
          </a:p>
          <a:p>
            <a:pPr marL="273050" indent="-273050">
              <a:spcBef>
                <a:spcPts val="0"/>
              </a:spcBef>
              <a:buNone/>
            </a:pPr>
            <a:r>
              <a:rPr lang="cs-CZ" sz="2800" dirty="0"/>
              <a:t>		kancelář A234</a:t>
            </a:r>
          </a:p>
          <a:p>
            <a:pPr marL="273050" indent="-273050">
              <a:spcBef>
                <a:spcPts val="0"/>
              </a:spcBef>
              <a:buNone/>
            </a:pPr>
            <a:r>
              <a:rPr lang="cs-CZ" sz="2800" dirty="0"/>
              <a:t>		</a:t>
            </a:r>
            <a:r>
              <a:rPr lang="cs-CZ" sz="2800" dirty="0">
                <a:hlinkClick r:id="rId3"/>
              </a:rPr>
              <a:t>kotlanova@opf.slu.cz</a:t>
            </a:r>
            <a:endParaRPr lang="cs-CZ" sz="2800" dirty="0"/>
          </a:p>
          <a:p>
            <a:pPr lvl="0">
              <a:spcBef>
                <a:spcPts val="0"/>
              </a:spcBef>
              <a:buClr>
                <a:srgbClr val="4F81BD"/>
              </a:buClr>
              <a:buNone/>
            </a:pPr>
            <a:r>
              <a:rPr lang="cs-CZ" sz="2800" dirty="0"/>
              <a:t>		</a:t>
            </a:r>
            <a:r>
              <a:rPr lang="cs-CZ" sz="2800" u="sng" dirty="0" err="1"/>
              <a:t>Konz</a:t>
            </a:r>
            <a:r>
              <a:rPr lang="cs-CZ" sz="2800" u="sng" dirty="0"/>
              <a:t>. h.</a:t>
            </a:r>
            <a:r>
              <a:rPr lang="cs-CZ" sz="2800" dirty="0"/>
              <a:t>:  </a:t>
            </a:r>
          </a:p>
          <a:p>
            <a:pPr marL="901700" lvl="0" indent="-2730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3200" dirty="0"/>
              <a:t>Dr. Ing. Ingrid Majerová (</a:t>
            </a:r>
            <a:r>
              <a:rPr lang="cs-CZ" sz="3200" dirty="0" err="1"/>
              <a:t>info</a:t>
            </a:r>
            <a:r>
              <a:rPr lang="cs-CZ" sz="3200" dirty="0"/>
              <a:t> viz semináře)</a:t>
            </a:r>
          </a:p>
          <a:p>
            <a:pPr marL="901700" indent="-2730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3200" dirty="0"/>
              <a:t>Ing. Karin Gajdová, Ph.D. (</a:t>
            </a:r>
            <a:r>
              <a:rPr lang="cs-CZ" sz="3200" dirty="0" err="1"/>
              <a:t>info</a:t>
            </a:r>
            <a:r>
              <a:rPr lang="cs-CZ" sz="3200" dirty="0"/>
              <a:t> viz semináře)</a:t>
            </a:r>
          </a:p>
          <a:p>
            <a:pPr marL="514350" indent="-514350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pPr algn="ctr"/>
            <a:r>
              <a:rPr lang="cs-CZ" sz="3600" b="1" u="sng" dirty="0">
                <a:solidFill>
                  <a:schemeClr val="tx1"/>
                </a:solidFill>
              </a:rPr>
              <a:t>Charakteristika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19256" cy="4949952"/>
          </a:xfrm>
        </p:spPr>
        <p:txBody>
          <a:bodyPr>
            <a:normAutofit/>
          </a:bodyPr>
          <a:lstStyle/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dirty="0"/>
              <a:t>letní semestr 2021/2022</a:t>
            </a:r>
          </a:p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dirty="0"/>
              <a:t>1. ročník bakalářského prezenčního studia rozsah předmětu:  2 + 2 </a:t>
            </a:r>
          </a:p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dirty="0"/>
              <a:t>počet kreditů: 5</a:t>
            </a:r>
          </a:p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b="1" dirty="0">
                <a:solidFill>
                  <a:srgbClr val="FF0000"/>
                </a:solidFill>
              </a:rPr>
              <a:t>ukončení: zkouška (+ průběžné testy)</a:t>
            </a:r>
          </a:p>
          <a:p>
            <a:pPr marL="801688" indent="-341313" algn="just">
              <a:buFont typeface="Wingdings" pitchFamily="2" charset="2"/>
              <a:buChar char="Ø"/>
            </a:pPr>
            <a:endParaRPr lang="cs-CZ" sz="2800" b="1" u="sng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001000" cy="792162"/>
          </a:xfrm>
        </p:spPr>
        <p:txBody>
          <a:bodyPr>
            <a:normAutofit/>
          </a:bodyPr>
          <a:lstStyle/>
          <a:p>
            <a:pPr algn="ctr"/>
            <a:r>
              <a:rPr lang="cs-CZ" sz="3600" b="1" u="sng" dirty="0">
                <a:solidFill>
                  <a:schemeClr val="tx1"/>
                </a:solidFill>
              </a:rPr>
              <a:t>podmínky semináře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44562"/>
            <a:ext cx="8153400" cy="5761038"/>
          </a:xfrm>
        </p:spPr>
        <p:txBody>
          <a:bodyPr>
            <a:normAutofit fontScale="92500"/>
          </a:bodyPr>
          <a:lstStyle/>
          <a:p>
            <a:pPr algn="just">
              <a:spcAft>
                <a:spcPts val="600"/>
              </a:spcAft>
            </a:pPr>
            <a:r>
              <a:rPr lang="cs-CZ" sz="2600" dirty="0"/>
              <a:t>Povinná účast min. 60 %</a:t>
            </a:r>
          </a:p>
          <a:p>
            <a:pPr algn="just">
              <a:spcAft>
                <a:spcPts val="600"/>
              </a:spcAft>
            </a:pPr>
            <a:r>
              <a:rPr lang="cs-CZ" sz="2600" dirty="0"/>
              <a:t>Body za aktivitu v seminářích </a:t>
            </a:r>
            <a:r>
              <a:rPr lang="cs-CZ" sz="2600" b="1" dirty="0"/>
              <a:t>max.</a:t>
            </a:r>
            <a:r>
              <a:rPr lang="cs-CZ" sz="2600" dirty="0"/>
              <a:t> </a:t>
            </a:r>
            <a:r>
              <a:rPr lang="cs-CZ" sz="2600" b="1" dirty="0"/>
              <a:t>12 bodů</a:t>
            </a:r>
          </a:p>
          <a:p>
            <a:pPr algn="just">
              <a:spcAft>
                <a:spcPts val="600"/>
              </a:spcAft>
            </a:pPr>
            <a:r>
              <a:rPr lang="cs-CZ" sz="2600" b="1" u="sng" dirty="0"/>
              <a:t>2 průběžné testy </a:t>
            </a:r>
          </a:p>
          <a:p>
            <a:pPr marL="992188" indent="-271463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600" dirty="0"/>
              <a:t>Budou probíhat online v prostředí IS</a:t>
            </a:r>
          </a:p>
          <a:p>
            <a:pPr marL="992188" indent="-271463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600" dirty="0"/>
              <a:t>příklady, teorie, grafy</a:t>
            </a:r>
          </a:p>
          <a:p>
            <a:pPr marL="992188" indent="-271463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600" b="1" dirty="0"/>
              <a:t>každý za 14 bodů</a:t>
            </a:r>
          </a:p>
          <a:p>
            <a:pPr marL="992188" indent="-271463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600" dirty="0"/>
              <a:t>Termíny průběžných testů </a:t>
            </a:r>
            <a:r>
              <a:rPr lang="cs-CZ" sz="2600" b="1" dirty="0"/>
              <a:t>v týdnu od 28.3. a od 9.5., </a:t>
            </a:r>
            <a:r>
              <a:rPr lang="cs-CZ" sz="2600" dirty="0"/>
              <a:t>přesný termín bude sdělen formou hromadného mailu</a:t>
            </a:r>
          </a:p>
          <a:p>
            <a:pPr marL="992188" indent="-271463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600" dirty="0"/>
              <a:t>průběžný test je nepovinný, v případě nemoci je možné stanovit náhradní termín, omluvenku je třeba doložit lékařským potvrzením, případné lékařské omluvenky předložit (zaslat </a:t>
            </a:r>
            <a:r>
              <a:rPr lang="cs-CZ" sz="2600" dirty="0" err="1"/>
              <a:t>scan</a:t>
            </a:r>
            <a:r>
              <a:rPr lang="cs-CZ" sz="2600" dirty="0"/>
              <a:t>) do 5 pracovních dnů</a:t>
            </a:r>
          </a:p>
          <a:p>
            <a:pPr marL="0" indent="0" algn="just">
              <a:spcAft>
                <a:spcPts val="600"/>
              </a:spcAft>
              <a:buNone/>
            </a:pPr>
            <a:endParaRPr lang="cs-CZ" sz="2600" dirty="0"/>
          </a:p>
          <a:p>
            <a:pPr marL="992188" indent="-271463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cs-CZ" sz="2600" dirty="0"/>
          </a:p>
          <a:p>
            <a:pPr marL="901700" indent="0" algn="just">
              <a:spcBef>
                <a:spcPts val="0"/>
              </a:spcBef>
              <a:buNone/>
            </a:pP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1596527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001000" cy="792162"/>
          </a:xfrm>
        </p:spPr>
        <p:txBody>
          <a:bodyPr>
            <a:normAutofit/>
          </a:bodyPr>
          <a:lstStyle/>
          <a:p>
            <a:pPr algn="ctr"/>
            <a:r>
              <a:rPr lang="cs-CZ" sz="3600" b="1" u="sng" dirty="0">
                <a:solidFill>
                  <a:schemeClr val="tx1"/>
                </a:solidFill>
              </a:rPr>
              <a:t>Doporučená výbava na semináře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71152" y="1354428"/>
            <a:ext cx="8153400" cy="4512972"/>
          </a:xfrm>
        </p:spPr>
        <p:txBody>
          <a:bodyPr>
            <a:normAutofit/>
          </a:bodyPr>
          <a:lstStyle/>
          <a:p>
            <a:pPr lvl="0" algn="just">
              <a:spcAft>
                <a:spcPts val="600"/>
              </a:spcAft>
            </a:pPr>
            <a:r>
              <a:rPr lang="cs-CZ" sz="2600" b="1" dirty="0"/>
              <a:t>Znalost tématu v rozsahu, který byl probrán na přednášce</a:t>
            </a:r>
          </a:p>
          <a:p>
            <a:pPr lvl="0" algn="just"/>
            <a:r>
              <a:rPr lang="cs-CZ" sz="2600" b="1" dirty="0"/>
              <a:t>Kalkulačka</a:t>
            </a:r>
            <a:r>
              <a:rPr lang="cs-CZ" sz="2600" dirty="0"/>
              <a:t>, se kterou umí student pracovat, případně takové znalosti základních matematických operací, jejichž využití povede ke zdárnému vyřešení příkladů</a:t>
            </a:r>
          </a:p>
          <a:p>
            <a:pPr marL="0" lvl="0" indent="0" algn="just">
              <a:buNone/>
            </a:pPr>
            <a:endParaRPr lang="cs-CZ" sz="2600" dirty="0"/>
          </a:p>
          <a:p>
            <a:pPr algn="just">
              <a:spcAft>
                <a:spcPts val="600"/>
              </a:spcAft>
            </a:pPr>
            <a:r>
              <a:rPr lang="cs-CZ" sz="2600" dirty="0"/>
              <a:t>Barevné pastelky (fixy, propisky), pravítko</a:t>
            </a:r>
          </a:p>
          <a:p>
            <a:pPr marL="0" indent="0" algn="just">
              <a:spcAft>
                <a:spcPts val="600"/>
              </a:spcAft>
              <a:buNone/>
            </a:pPr>
            <a:endParaRPr lang="cs-CZ" sz="2600" dirty="0"/>
          </a:p>
          <a:p>
            <a:pPr algn="just">
              <a:spcAft>
                <a:spcPts val="600"/>
              </a:spcAft>
            </a:pPr>
            <a:r>
              <a:rPr lang="cs-CZ" sz="2600" dirty="0"/>
              <a:t>Zadání seminářů, které bude průběžně vkládáno do IS SU</a:t>
            </a:r>
          </a:p>
          <a:p>
            <a:pPr algn="just">
              <a:spcAft>
                <a:spcPts val="600"/>
              </a:spcAft>
            </a:pPr>
            <a:endParaRPr lang="cs-CZ" sz="2600" dirty="0"/>
          </a:p>
          <a:p>
            <a:pPr marL="992188" indent="-271463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cs-CZ" sz="2600" dirty="0"/>
          </a:p>
          <a:p>
            <a:pPr marL="901700" indent="0" algn="just">
              <a:spcBef>
                <a:spcPts val="0"/>
              </a:spcBef>
              <a:buNone/>
            </a:pP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2555731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3562"/>
          </a:xfrm>
        </p:spPr>
        <p:txBody>
          <a:bodyPr/>
          <a:lstStyle/>
          <a:p>
            <a:r>
              <a:rPr lang="cs-CZ" dirty="0"/>
              <a:t>Orientační harmonogram seminářů 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893691384"/>
              </p:ext>
            </p:extLst>
          </p:nvPr>
        </p:nvGraphicFramePr>
        <p:xfrm>
          <a:off x="457200" y="990602"/>
          <a:ext cx="7467600" cy="46800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522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5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644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Týden od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6292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 21. 2.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ODPADÁ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57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28.2. 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Měření HDP, indexy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493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7. 3.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ODPADÁ – bude nahrazen (podle domluvy)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2221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14. 3.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Interaktivní seminář – HDP, HNP, HDI …..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2221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21. 3.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Cenové indexy, inflace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2221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28. 3.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Trh práce a nezaměstnanost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2221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  4. 4.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>
                          <a:effectLst/>
                        </a:rPr>
                        <a:t>Model</a:t>
                      </a:r>
                      <a:r>
                        <a:rPr lang="cs-CZ" sz="1800" baseline="0" dirty="0">
                          <a:effectLst/>
                        </a:rPr>
                        <a:t> AS-AD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2221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11. 4. 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Fiskální politika 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2221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18. 4.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VELIKONOCE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2221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25. 4.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Monetární politika 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613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2. 5.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Vnější hospodářská politika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2221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 9. 5.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Ekonomická</a:t>
                      </a:r>
                      <a:r>
                        <a:rPr lang="cs-CZ" sz="1800" baseline="0" dirty="0"/>
                        <a:t> integrace</a:t>
                      </a:r>
                      <a:endParaRPr lang="cs-CZ" sz="18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0684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16.5.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 b="0" dirty="0">
                          <a:effectLst/>
                          <a:latin typeface="+mn-lt"/>
                          <a:ea typeface="+mn-ea"/>
                          <a:cs typeface="+mn-cs"/>
                        </a:rPr>
                        <a:t>Evropská</a:t>
                      </a:r>
                      <a:r>
                        <a:rPr lang="cs-CZ" sz="1800" b="0" baseline="0" dirty="0">
                          <a:effectLst/>
                          <a:latin typeface="+mn-lt"/>
                          <a:ea typeface="+mn-ea"/>
                          <a:cs typeface="+mn-cs"/>
                        </a:rPr>
                        <a:t> unie</a:t>
                      </a:r>
                      <a:endParaRPr lang="cs-CZ" sz="18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6" name="Nadpis 1"/>
          <p:cNvSpPr txBox="1">
            <a:spLocks/>
          </p:cNvSpPr>
          <p:nvPr/>
        </p:nvSpPr>
        <p:spPr>
          <a:xfrm>
            <a:off x="457200" y="5990690"/>
            <a:ext cx="7467600" cy="563562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dirty="0"/>
              <a:t>Změna harmonogramu vyhrazena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  <p:pic>
        <p:nvPicPr>
          <p:cNvPr id="5" name="Grafický objekt 4" descr="Kuře">
            <a:extLst>
              <a:ext uri="{FF2B5EF4-FFF2-40B4-BE49-F238E27FC236}">
                <a16:creationId xmlns:a16="http://schemas.microsoft.com/office/drawing/2014/main" id="{BE12EEC0-07BC-453E-A107-2206D053C82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067524" y="4034248"/>
            <a:ext cx="226200" cy="226200"/>
          </a:xfrm>
          <a:prstGeom prst="rect">
            <a:avLst/>
          </a:prstGeom>
        </p:spPr>
      </p:pic>
      <p:pic>
        <p:nvPicPr>
          <p:cNvPr id="8" name="Grafický objekt 7" descr="Vejce v koši">
            <a:extLst>
              <a:ext uri="{FF2B5EF4-FFF2-40B4-BE49-F238E27FC236}">
                <a16:creationId xmlns:a16="http://schemas.microsoft.com/office/drawing/2014/main" id="{CE08E868-D317-4DF4-8B32-F7A6221800D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505200" y="4034248"/>
            <a:ext cx="226200" cy="22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26899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792162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b="1" u="sng" dirty="0">
                <a:solidFill>
                  <a:schemeClr val="tx1"/>
                </a:solidFill>
              </a:rPr>
              <a:t>Podmínky absolvování předmětu a hodnocení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001000" cy="5486400"/>
          </a:xfrm>
        </p:spPr>
        <p:txBody>
          <a:bodyPr>
            <a:normAutofit lnSpcReduction="10000"/>
          </a:bodyPr>
          <a:lstStyle/>
          <a:p>
            <a:pPr algn="just">
              <a:spcAft>
                <a:spcPts val="600"/>
              </a:spcAft>
            </a:pPr>
            <a:r>
              <a:rPr lang="cs-CZ" sz="2600" dirty="0"/>
              <a:t>Podmínkou připuštění studenta ke zkoušce je splnění podmínek semináře</a:t>
            </a:r>
            <a:endParaRPr lang="cs-CZ" sz="2600" b="1" dirty="0"/>
          </a:p>
          <a:p>
            <a:pPr algn="just">
              <a:spcAft>
                <a:spcPts val="600"/>
              </a:spcAft>
            </a:pPr>
            <a:r>
              <a:rPr lang="cs-CZ" sz="2600" b="1" dirty="0"/>
              <a:t>Celkově </a:t>
            </a:r>
            <a:r>
              <a:rPr lang="cs-CZ" sz="2600" dirty="0"/>
              <a:t>lze v předmětu získat </a:t>
            </a:r>
            <a:r>
              <a:rPr lang="cs-CZ" sz="2600" b="1" dirty="0"/>
              <a:t>100 bodů</a:t>
            </a:r>
            <a:r>
              <a:rPr lang="cs-CZ" sz="2600" dirty="0"/>
              <a:t>: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/>
              <a:t>12 bodů </a:t>
            </a:r>
            <a:r>
              <a:rPr lang="cs-CZ" sz="2600" dirty="0"/>
              <a:t>– aktivita na semináři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/>
              <a:t>28 </a:t>
            </a:r>
            <a:r>
              <a:rPr lang="cs-CZ" sz="2600" b="1" dirty="0"/>
              <a:t>bodů </a:t>
            </a:r>
            <a:r>
              <a:rPr lang="cs-CZ" sz="2600" dirty="0"/>
              <a:t>–</a:t>
            </a:r>
            <a:r>
              <a:rPr lang="cs-CZ" sz="2600" b="1" dirty="0"/>
              <a:t> </a:t>
            </a:r>
            <a:r>
              <a:rPr lang="cs-CZ" sz="2600" dirty="0"/>
              <a:t> 2 průběžné testy (</a:t>
            </a:r>
            <a:r>
              <a:rPr lang="cs-CZ" sz="2600"/>
              <a:t>á 14 </a:t>
            </a:r>
            <a:r>
              <a:rPr lang="cs-CZ" sz="2600" dirty="0"/>
              <a:t>bodů)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/>
              <a:t>60 bodů </a:t>
            </a:r>
            <a:r>
              <a:rPr lang="cs-CZ" sz="2600" dirty="0"/>
              <a:t>– kombinovaná zkouška (teorie)</a:t>
            </a:r>
          </a:p>
          <a:p>
            <a:pPr marL="901700" indent="0" algn="just">
              <a:spcBef>
                <a:spcPts val="0"/>
              </a:spcBef>
              <a:buNone/>
            </a:pPr>
            <a:endParaRPr lang="cs-CZ" sz="2600" dirty="0"/>
          </a:p>
          <a:p>
            <a:pPr algn="just">
              <a:spcAft>
                <a:spcPts val="600"/>
              </a:spcAft>
            </a:pPr>
            <a:r>
              <a:rPr lang="cs-CZ" sz="2600" b="1" dirty="0">
                <a:solidFill>
                  <a:srgbClr val="FF0000"/>
                </a:solidFill>
              </a:rPr>
              <a:t>Závěrečná klasifikace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/>
              <a:t>100 – 93 : A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/>
              <a:t>  92 – 85 : B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/>
              <a:t>  84 – 77 : C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/>
              <a:t>  76 – 69 : D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/>
              <a:t>  68 – 60 : E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/>
              <a:t>  59 –   0 : F</a:t>
            </a:r>
          </a:p>
        </p:txBody>
      </p:sp>
    </p:spTree>
    <p:extLst>
      <p:ext uri="{BB962C8B-B14F-4D97-AF65-F5344CB8AC3E}">
        <p14:creationId xmlns:p14="http://schemas.microsoft.com/office/powerpoint/2010/main" val="22326693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2338"/>
            <a:ext cx="7467600" cy="778098"/>
          </a:xfrm>
        </p:spPr>
        <p:txBody>
          <a:bodyPr>
            <a:normAutofit/>
          </a:bodyPr>
          <a:lstStyle/>
          <a:p>
            <a:pPr algn="ctr"/>
            <a:r>
              <a:rPr lang="cs-CZ" sz="4000" b="1" u="sng" dirty="0">
                <a:solidFill>
                  <a:schemeClr val="tx1"/>
                </a:solidFill>
              </a:rPr>
              <a:t>Základní literatura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830280"/>
            <a:ext cx="8219256" cy="2604864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</a:pPr>
            <a:r>
              <a:rPr lang="cs-CZ" sz="2800" dirty="0"/>
              <a:t>TVRDOŇ, M., 2019. Vnější ekonomické prostředí. Opora ve formátu </a:t>
            </a:r>
            <a:r>
              <a:rPr lang="cs-CZ" sz="2800" dirty="0" err="1"/>
              <a:t>pdf</a:t>
            </a:r>
            <a:r>
              <a:rPr lang="cs-CZ" sz="2800" dirty="0"/>
              <a:t>.</a:t>
            </a:r>
          </a:p>
          <a:p>
            <a:pPr>
              <a:spcAft>
                <a:spcPts val="600"/>
              </a:spcAft>
            </a:pPr>
            <a:r>
              <a:rPr lang="cs-CZ" sz="2800" dirty="0"/>
              <a:t>JUREČKA, V. a KOLEKTIV, 2017. </a:t>
            </a:r>
            <a:r>
              <a:rPr lang="cs-CZ" sz="2800" i="1" dirty="0"/>
              <a:t>Makroekonomie</a:t>
            </a:r>
            <a:r>
              <a:rPr lang="cs-CZ" sz="2800" dirty="0"/>
              <a:t>. Praha: </a:t>
            </a:r>
            <a:r>
              <a:rPr lang="cs-CZ" sz="2800" dirty="0" err="1"/>
              <a:t>Grada</a:t>
            </a:r>
            <a:r>
              <a:rPr lang="cs-CZ" sz="2800" dirty="0"/>
              <a:t> </a:t>
            </a:r>
            <a:r>
              <a:rPr lang="cs-CZ" sz="2800" dirty="0" err="1"/>
              <a:t>Publishing</a:t>
            </a:r>
            <a:r>
              <a:rPr lang="cs-CZ" sz="2800" dirty="0"/>
              <a:t>, a.s. ISBN 978-80-271-0251-8.</a:t>
            </a:r>
          </a:p>
          <a:p>
            <a:pPr>
              <a:spcAft>
                <a:spcPts val="600"/>
              </a:spcAft>
            </a:pPr>
            <a:r>
              <a:rPr lang="cs-CZ" sz="2800" dirty="0"/>
              <a:t>PELLEŠOVÁ, P., 2014. </a:t>
            </a:r>
            <a:r>
              <a:rPr lang="cs-CZ" sz="2800" i="1" dirty="0"/>
              <a:t>Obecná ekonomie II</a:t>
            </a:r>
            <a:r>
              <a:rPr lang="cs-CZ" sz="2800" dirty="0"/>
              <a:t>. Karviná: SU OPF. ISBN 978-80-7248-959-6.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609600" y="3372007"/>
            <a:ext cx="7467600" cy="778098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b="1" u="sng" dirty="0">
                <a:solidFill>
                  <a:schemeClr val="tx1"/>
                </a:solidFill>
              </a:rPr>
              <a:t>doporučená literatura</a:t>
            </a:r>
            <a:endParaRPr lang="cs-CZ" sz="4000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57200" y="4122201"/>
            <a:ext cx="8219256" cy="2757264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cs-CZ" sz="2800" dirty="0"/>
              <a:t>LINDAUER, J., 2012. </a:t>
            </a:r>
            <a:r>
              <a:rPr lang="cs-CZ" sz="2800" i="1" dirty="0" err="1"/>
              <a:t>Macroeconomics</a:t>
            </a:r>
            <a:r>
              <a:rPr lang="cs-CZ" sz="2800" dirty="0"/>
              <a:t>. </a:t>
            </a:r>
            <a:r>
              <a:rPr lang="cs-CZ" sz="2800" dirty="0" err="1"/>
              <a:t>Bloomington</a:t>
            </a:r>
            <a:r>
              <a:rPr lang="cs-CZ" sz="2800" dirty="0"/>
              <a:t>: </a:t>
            </a:r>
            <a:r>
              <a:rPr lang="cs-CZ" sz="2800" dirty="0" err="1"/>
              <a:t>Claremont-Howard</a:t>
            </a:r>
            <a:r>
              <a:rPr lang="cs-CZ" sz="2800" dirty="0"/>
              <a:t>. ISBN 978-1475962406.</a:t>
            </a:r>
          </a:p>
          <a:p>
            <a:pPr>
              <a:spcAft>
                <a:spcPts val="600"/>
              </a:spcAft>
            </a:pPr>
            <a:r>
              <a:rPr lang="cs-CZ" sz="2800" dirty="0"/>
              <a:t>MANKIW, N. G., 2009. </a:t>
            </a:r>
            <a:r>
              <a:rPr lang="cs-CZ" sz="2800" i="1" dirty="0"/>
              <a:t>Zásady ekonomie</a:t>
            </a:r>
            <a:r>
              <a:rPr lang="cs-CZ" sz="2800" dirty="0"/>
              <a:t>. Praha: </a:t>
            </a:r>
            <a:r>
              <a:rPr lang="cs-CZ" sz="2800" dirty="0" err="1"/>
              <a:t>Grada</a:t>
            </a:r>
            <a:r>
              <a:rPr lang="cs-CZ" sz="2800" dirty="0"/>
              <a:t>. ISBN 978-80-7169-897-3.</a:t>
            </a:r>
          </a:p>
          <a:p>
            <a:pPr>
              <a:spcAft>
                <a:spcPts val="600"/>
              </a:spcAft>
            </a:pPr>
            <a:r>
              <a:rPr lang="cs-CZ" sz="2800" dirty="0"/>
              <a:t>TVRDOŇ, M., 2014. </a:t>
            </a:r>
            <a:r>
              <a:rPr lang="cs-CZ" sz="2800" i="1" dirty="0"/>
              <a:t>Evropská unie</a:t>
            </a:r>
            <a:r>
              <a:rPr lang="cs-CZ" sz="2800" dirty="0"/>
              <a:t>. Karviná: SU OPF. ISBN 978-80-7510-080-1.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857232"/>
            <a:ext cx="7467600" cy="5616720"/>
          </a:xfrm>
        </p:spPr>
        <p:txBody>
          <a:bodyPr/>
          <a:lstStyle/>
          <a:p>
            <a:pPr algn="ctr">
              <a:buNone/>
            </a:pPr>
            <a:endParaRPr lang="cs-CZ" sz="5400" dirty="0"/>
          </a:p>
          <a:p>
            <a:pPr algn="ctr">
              <a:buNone/>
            </a:pPr>
            <a:endParaRPr lang="cs-CZ" sz="5400" dirty="0"/>
          </a:p>
          <a:p>
            <a:pPr algn="ctr">
              <a:buNone/>
            </a:pPr>
            <a:r>
              <a:rPr lang="cs-CZ" sz="5400" dirty="0"/>
              <a:t>Děkuji za pozornost a přeji hezký den</a:t>
            </a:r>
            <a:br>
              <a:rPr lang="cs-CZ" sz="5400" dirty="0"/>
            </a:br>
            <a:r>
              <a:rPr lang="cs-CZ" sz="5400" b="1" dirty="0">
                <a:latin typeface="Times New Roman" pitchFamily="18" charset="0"/>
                <a:cs typeface="Times New Roman" pitchFamily="18" charset="0"/>
              </a:rPr>
              <a:t>☺</a:t>
            </a:r>
            <a:endParaRPr lang="cs-CZ" sz="5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8272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799</TotalTime>
  <Words>590</Words>
  <Application>Microsoft Office PowerPoint</Application>
  <PresentationFormat>Předvádění na obrazovce (4:3)</PresentationFormat>
  <Paragraphs>111</Paragraphs>
  <Slides>9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Calibri</vt:lpstr>
      <vt:lpstr>Times New Roman</vt:lpstr>
      <vt:lpstr>Wingdings</vt:lpstr>
      <vt:lpstr>Wingdings 2</vt:lpstr>
      <vt:lpstr>Arkýř</vt:lpstr>
      <vt:lpstr>Vnější ekonomické prostředí   (BPVEP)           LS 2021/2022</vt:lpstr>
      <vt:lpstr>Zajištění výuky</vt:lpstr>
      <vt:lpstr>Charakteristika předmětu</vt:lpstr>
      <vt:lpstr>podmínky semináře</vt:lpstr>
      <vt:lpstr>Doporučená výbava na semináře</vt:lpstr>
      <vt:lpstr>Orientační harmonogram seminářů </vt:lpstr>
      <vt:lpstr>Podmínky absolvování předmětu a hodnocení</vt:lpstr>
      <vt:lpstr>Základní literatura</vt:lpstr>
      <vt:lpstr>Prezentace aplikace PowerPoint</vt:lpstr>
    </vt:vector>
  </TitlesOfParts>
  <Company>OPF SU Karvina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Hospodářská politika</dc:title>
  <dc:creator>Admins</dc:creator>
  <cp:lastModifiedBy>Ingrid Majerová</cp:lastModifiedBy>
  <cp:revision>181</cp:revision>
  <cp:lastPrinted>2020-02-24T07:43:52Z</cp:lastPrinted>
  <dcterms:created xsi:type="dcterms:W3CDTF">2015-02-19T14:22:13Z</dcterms:created>
  <dcterms:modified xsi:type="dcterms:W3CDTF">2022-02-16T13:54:54Z</dcterms:modified>
</cp:coreProperties>
</file>