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9" r:id="rId4"/>
    <p:sldId id="292" r:id="rId5"/>
    <p:sldId id="293" r:id="rId6"/>
    <p:sldId id="294" r:id="rId7"/>
    <p:sldId id="283" r:id="rId8"/>
    <p:sldId id="281" r:id="rId9"/>
    <p:sldId id="29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93" d="100"/>
          <a:sy n="93" d="100"/>
        </p:scale>
        <p:origin x="15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3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3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03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>
                <a:solidFill>
                  <a:schemeClr val="tx1"/>
                </a:solidFill>
              </a:rPr>
              <a:t>Vnější ekonomické prostředí  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(BPVEP)</a:t>
            </a:r>
            <a:r>
              <a:rPr lang="cs-CZ" sz="6000" dirty="0">
                <a:solidFill>
                  <a:schemeClr val="tx1"/>
                </a:solidFill>
              </a:rPr>
              <a:t>         </a:t>
            </a: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LS 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4368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Doc. Mgr. Ing. Michal Tvrdoň, Ph.D.</a:t>
            </a:r>
          </a:p>
          <a:p>
            <a:pPr>
              <a:buNone/>
            </a:pPr>
            <a:r>
              <a:rPr lang="cs-CZ" sz="3200" b="1" i="1" dirty="0"/>
              <a:t>PŘEDNÁŠKY</a:t>
            </a:r>
            <a:r>
              <a:rPr lang="cs-CZ" sz="3200" dirty="0"/>
              <a:t> a </a:t>
            </a:r>
            <a:r>
              <a:rPr lang="cs-CZ" sz="3200" b="1" i="1" dirty="0"/>
              <a:t>SEMINÁŘE</a:t>
            </a:r>
          </a:p>
          <a:p>
            <a:pPr marL="90170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Eva Kotlánová, Ph.D.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cs-CZ" sz="3200" dirty="0"/>
              <a:t>	</a:t>
            </a:r>
            <a:r>
              <a:rPr lang="cs-CZ" sz="2800" dirty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/>
              <a:t>		kancelář A234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/>
              <a:t>		</a:t>
            </a:r>
            <a:r>
              <a:rPr lang="cs-CZ" sz="2800" dirty="0">
                <a:hlinkClick r:id="rId3"/>
              </a:rPr>
              <a:t>kotlanova@opf.slu.cz</a:t>
            </a:r>
            <a:endParaRPr lang="cs-CZ" sz="2800" dirty="0"/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800" dirty="0"/>
              <a:t>		</a:t>
            </a:r>
            <a:r>
              <a:rPr lang="cs-CZ" sz="2800" u="sng" dirty="0" err="1"/>
              <a:t>Konz</a:t>
            </a:r>
            <a:r>
              <a:rPr lang="cs-CZ" sz="2800" u="sng" dirty="0"/>
              <a:t>. h.</a:t>
            </a:r>
            <a:r>
              <a:rPr lang="cs-CZ" sz="2800" dirty="0"/>
              <a:t>:  </a:t>
            </a:r>
          </a:p>
          <a:p>
            <a:pPr marL="901700" lvl="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Dr. Ing. Ingrid Majerová (</a:t>
            </a:r>
            <a:r>
              <a:rPr lang="cs-CZ" sz="3200" dirty="0" err="1"/>
              <a:t>info</a:t>
            </a:r>
            <a:r>
              <a:rPr lang="cs-CZ" sz="3200" dirty="0"/>
              <a:t> viz semináře)</a:t>
            </a:r>
          </a:p>
          <a:p>
            <a:pPr marL="90170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Karin Gajdová, Ph.D. (</a:t>
            </a:r>
            <a:r>
              <a:rPr lang="cs-CZ" sz="3200" dirty="0" err="1"/>
              <a:t>info</a:t>
            </a:r>
            <a:r>
              <a:rPr lang="cs-CZ" sz="3200" dirty="0"/>
              <a:t> viz semináře)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letní semestr 2021/2022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bakalářského prezenčního studia rozsah předmětu:  2 + 2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zkouška (+ průběžné testy)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44562"/>
            <a:ext cx="8153400" cy="5761038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Povinná účast min. 60 %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Body za aktivitu v seminářích </a:t>
            </a:r>
            <a:r>
              <a:rPr lang="cs-CZ" sz="2600" b="1" dirty="0"/>
              <a:t>max.</a:t>
            </a:r>
            <a:r>
              <a:rPr lang="cs-CZ" sz="2600" dirty="0"/>
              <a:t> </a:t>
            </a:r>
            <a:r>
              <a:rPr lang="cs-CZ" sz="2600" b="1" dirty="0"/>
              <a:t>12 bodů</a:t>
            </a:r>
          </a:p>
          <a:p>
            <a:pPr algn="just">
              <a:spcAft>
                <a:spcPts val="600"/>
              </a:spcAft>
            </a:pPr>
            <a:r>
              <a:rPr lang="cs-CZ" sz="2600" b="1" u="sng" dirty="0"/>
              <a:t>2 průběžné testy 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Budou probíhat online v prostředí IS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/>
              <a:t>každý za 14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Termíny průběžných testů </a:t>
            </a:r>
            <a:r>
              <a:rPr lang="cs-CZ" sz="2600" b="1" dirty="0"/>
              <a:t>v týdnu od 28.3. a od 9.5., </a:t>
            </a:r>
            <a:r>
              <a:rPr lang="cs-CZ" sz="2600" dirty="0"/>
              <a:t>přesný termín bude sdělen formou hromadného mailu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průběžný test je nepovinný, v případě nemoci je možné stanovit náhradní termín, omluvenku je třeba doložit lékařským potvrzením, případné lékařské omluvenky předložit (zaslat </a:t>
            </a:r>
            <a:r>
              <a:rPr lang="cs-CZ" sz="2600" dirty="0" err="1"/>
              <a:t>scan</a:t>
            </a:r>
            <a:r>
              <a:rPr lang="cs-CZ" sz="2600" dirty="0"/>
              <a:t>) do 5 pracovních dnů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4512972"/>
          </a:xfrm>
        </p:spPr>
        <p:txBody>
          <a:bodyPr>
            <a:normAutofit/>
          </a:bodyPr>
          <a:lstStyle/>
          <a:p>
            <a:pPr lvl="0" algn="just">
              <a:spcAft>
                <a:spcPts val="600"/>
              </a:spcAft>
            </a:pPr>
            <a:r>
              <a:rPr lang="cs-CZ" sz="2600" b="1" dirty="0"/>
              <a:t>Znalost tématu v rozsahu, který byl probrán na přednášce</a:t>
            </a:r>
          </a:p>
          <a:p>
            <a:pPr lvl="0" algn="just"/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příkladů</a:t>
            </a:r>
          </a:p>
          <a:p>
            <a:pPr marL="0" lvl="0" indent="0" algn="just"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/>
              <a:t>Barevné pastelky (fixy, propisky), pravítko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/>
              <a:t>Zadání seminářů, které bude průběžně vkládáno do IS SU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cs-CZ" dirty="0"/>
              <a:t>Orientační harmonogram seminářů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3691384"/>
              </p:ext>
            </p:extLst>
          </p:nvPr>
        </p:nvGraphicFramePr>
        <p:xfrm>
          <a:off x="457200" y="990602"/>
          <a:ext cx="7467600" cy="4680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Týden od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9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21. 2.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ODPADÁ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28.2. 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Měření HDP, indexy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9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ODPADÁ – bude nahrazen (podle domluvy)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Interaktivní seminář – HDP, HNP, HDI …..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21. 3.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Cenové indexy, inflace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Trh práce a nezaměstnanost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4. 4.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Model</a:t>
                      </a:r>
                      <a:r>
                        <a:rPr lang="cs-CZ" sz="1800" baseline="0" dirty="0">
                          <a:effectLst/>
                        </a:rPr>
                        <a:t> AS-AD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11. 4.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Fiskální politika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VELIKONOCE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25. 4.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Monetární politika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1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2. 5.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Vnější hospodářská politika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9. 5.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Ekonomická</a:t>
                      </a:r>
                      <a:r>
                        <a:rPr lang="cs-CZ" sz="1800" baseline="0" dirty="0"/>
                        <a:t> integrace</a:t>
                      </a:r>
                      <a:endParaRPr lang="cs-CZ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684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16.5.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Evropská</a:t>
                      </a:r>
                      <a:r>
                        <a:rPr lang="cs-CZ" sz="18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unie</a:t>
                      </a:r>
                      <a:endParaRPr lang="cs-CZ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457200" y="599069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Změna harmonogramu vyhrazena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5" name="Grafický objekt 4" descr="Kuře">
            <a:extLst>
              <a:ext uri="{FF2B5EF4-FFF2-40B4-BE49-F238E27FC236}">
                <a16:creationId xmlns:a16="http://schemas.microsoft.com/office/drawing/2014/main" id="{BE12EEC0-07BC-453E-A107-2206D053C8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67524" y="4034248"/>
            <a:ext cx="226200" cy="226200"/>
          </a:xfrm>
          <a:prstGeom prst="rect">
            <a:avLst/>
          </a:prstGeom>
        </p:spPr>
      </p:pic>
      <p:pic>
        <p:nvPicPr>
          <p:cNvPr id="8" name="Grafický objekt 7" descr="Vejce v koši">
            <a:extLst>
              <a:ext uri="{FF2B5EF4-FFF2-40B4-BE49-F238E27FC236}">
                <a16:creationId xmlns:a16="http://schemas.microsoft.com/office/drawing/2014/main" id="{CE08E868-D317-4DF4-8B32-F7A6221800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05200" y="4034248"/>
            <a:ext cx="226200" cy="2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8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Podmínkou připuštění studenta ke zkoušce je splnění podmínek semináře</a:t>
            </a:r>
            <a:endParaRPr lang="cs-CZ" sz="2600" b="1" dirty="0"/>
          </a:p>
          <a:p>
            <a:pPr algn="just">
              <a:spcAft>
                <a:spcPts val="600"/>
              </a:spcAft>
            </a:pPr>
            <a:r>
              <a:rPr lang="cs-CZ" sz="2600" b="1" dirty="0"/>
              <a:t>Celkově </a:t>
            </a:r>
            <a:r>
              <a:rPr lang="cs-CZ" sz="2600" dirty="0"/>
              <a:t>lze v předmětu získat </a:t>
            </a:r>
            <a:r>
              <a:rPr lang="cs-CZ" sz="2600" b="1" dirty="0"/>
              <a:t>100 bodů</a:t>
            </a:r>
            <a:r>
              <a:rPr lang="cs-CZ" sz="2600" dirty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12 bodů </a:t>
            </a:r>
            <a:r>
              <a:rPr lang="cs-CZ" sz="2600" dirty="0"/>
              <a:t>– aktivita na semináři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/>
              <a:t>28 </a:t>
            </a:r>
            <a:r>
              <a:rPr lang="cs-CZ" sz="2600" b="1" dirty="0"/>
              <a:t>bodů </a:t>
            </a:r>
            <a:r>
              <a:rPr lang="cs-CZ" sz="2600" dirty="0"/>
              <a:t>–</a:t>
            </a:r>
            <a:r>
              <a:rPr lang="cs-CZ" sz="2600" b="1" dirty="0"/>
              <a:t> </a:t>
            </a:r>
            <a:r>
              <a:rPr lang="cs-CZ" sz="2600" dirty="0"/>
              <a:t> 2 průběžné testy (</a:t>
            </a:r>
            <a:r>
              <a:rPr lang="cs-CZ" sz="2600"/>
              <a:t>á 14 </a:t>
            </a:r>
            <a:r>
              <a:rPr lang="cs-CZ" sz="2600" dirty="0"/>
              <a:t>bodů)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60 bodů </a:t>
            </a:r>
            <a:r>
              <a:rPr lang="cs-CZ" sz="2600" dirty="0"/>
              <a:t>– kombinovaná zkouška (teorie)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b="1" dirty="0">
                <a:solidFill>
                  <a:srgbClr val="FF0000"/>
                </a:solidFill>
              </a:rPr>
              <a:t>Závěrečná klasifikace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93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92 – 85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84 – 77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76 – 69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68 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59 –   0 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TVRDOŇ, M., 2019. Vnější ekonomické prostředí. Opora ve formátu </a:t>
            </a:r>
            <a:r>
              <a:rPr lang="cs-CZ" sz="2800" dirty="0" err="1"/>
              <a:t>pdf</a:t>
            </a:r>
            <a:r>
              <a:rPr lang="cs-CZ" sz="28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JUREČKA,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PELLEŠOVÁ, P., 2014. </a:t>
            </a:r>
            <a:r>
              <a:rPr lang="cs-CZ" sz="2800" i="1" dirty="0"/>
              <a:t>Obecná ekonomie II</a:t>
            </a:r>
            <a:r>
              <a:rPr lang="cs-CZ" sz="2800" dirty="0"/>
              <a:t>. Karviná: SU OPF. ISBN 978-80-7248-959-6.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/>
              <a:t>LINDAUER, J., 2012. </a:t>
            </a:r>
            <a:r>
              <a:rPr lang="cs-CZ" sz="2800" i="1" dirty="0" err="1"/>
              <a:t>Macroeconomics</a:t>
            </a:r>
            <a:r>
              <a:rPr lang="cs-CZ" sz="2800" dirty="0"/>
              <a:t>. </a:t>
            </a:r>
            <a:r>
              <a:rPr lang="cs-CZ" sz="2800" dirty="0" err="1"/>
              <a:t>Bloomington</a:t>
            </a:r>
            <a:r>
              <a:rPr lang="cs-CZ" sz="2800" dirty="0"/>
              <a:t>: </a:t>
            </a:r>
            <a:r>
              <a:rPr lang="cs-CZ" sz="2800" dirty="0" err="1"/>
              <a:t>Claremont-Howard</a:t>
            </a:r>
            <a:r>
              <a:rPr lang="cs-CZ" sz="2800" dirty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MANKIW, N. G., 2009. </a:t>
            </a:r>
            <a:r>
              <a:rPr lang="cs-CZ" sz="2800" i="1" dirty="0"/>
              <a:t>Zásady 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TVRDOŇ, M., 2014. </a:t>
            </a:r>
            <a:r>
              <a:rPr lang="cs-CZ" sz="2800" i="1" dirty="0"/>
              <a:t>Evropská unie</a:t>
            </a:r>
            <a:r>
              <a:rPr lang="cs-CZ" sz="2800" dirty="0"/>
              <a:t>. Karviná: SU OPF. ISBN 978-80-7510-080-1.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r>
              <a:rPr lang="cs-CZ" sz="5400" dirty="0"/>
              <a:t>Děkuji za pozornost a přeji hezký den</a:t>
            </a:r>
            <a:br>
              <a:rPr lang="cs-CZ" sz="5400" dirty="0"/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799</TotalTime>
  <Words>590</Words>
  <Application>Microsoft Office PowerPoint</Application>
  <PresentationFormat>Předvádění na obrazovce (4:3)</PresentationFormat>
  <Paragraphs>111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(BPVEP)           LS 2021/2022</vt:lpstr>
      <vt:lpstr>Zajištění výuky</vt:lpstr>
      <vt:lpstr>Charakteristika předmětu</vt:lpstr>
      <vt:lpstr>podmínky semináře</vt:lpstr>
      <vt:lpstr>Doporučená výbava na semináře</vt:lpstr>
      <vt:lpstr>Orientační harmonogram seminářů </vt:lpstr>
      <vt:lpstr>Podmínky absolvování předmětu a hodnocení</vt:lpstr>
      <vt:lpstr>Základní 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Ingrid Majerová</cp:lastModifiedBy>
  <cp:revision>181</cp:revision>
  <cp:lastPrinted>2020-02-24T07:43:52Z</cp:lastPrinted>
  <dcterms:created xsi:type="dcterms:W3CDTF">2015-02-19T14:22:13Z</dcterms:created>
  <dcterms:modified xsi:type="dcterms:W3CDTF">2022-02-16T13:54:54Z</dcterms:modified>
</cp:coreProperties>
</file>