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4" r:id="rId4"/>
    <p:sldId id="267" r:id="rId5"/>
    <p:sldId id="262" r:id="rId6"/>
    <p:sldId id="263" r:id="rId7"/>
    <p:sldId id="259" r:id="rId8"/>
    <p:sldId id="269" r:id="rId9"/>
    <p:sldId id="270" r:id="rId10"/>
    <p:sldId id="268" r:id="rId1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68" autoAdjust="0"/>
  </p:normalViewPr>
  <p:slideViewPr>
    <p:cSldViewPr>
      <p:cViewPr varScale="1">
        <p:scale>
          <a:sx n="71" d="100"/>
          <a:sy n="71" d="100"/>
        </p:scale>
        <p:origin x="171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1" u="sng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95736" y="188640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Fiskální politika</a:t>
            </a:r>
            <a:endParaRPr lang="cs-CZ" sz="6000" dirty="0">
              <a:solidFill>
                <a:schemeClr val="tx1"/>
              </a:solidFill>
            </a:endParaRPr>
          </a:p>
        </p:txBody>
      </p:sp>
      <p:pic>
        <p:nvPicPr>
          <p:cNvPr id="3" name="Picture 4" descr="urad_vlady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988840"/>
            <a:ext cx="3481387" cy="46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67600" cy="792088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Definice a cíle fiskální politiky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715200" cy="5133184"/>
          </a:xfrm>
        </p:spPr>
        <p:txBody>
          <a:bodyPr>
            <a:normAutofit/>
          </a:bodyPr>
          <a:lstStyle/>
          <a:p>
            <a:pPr marL="273050" indent="-273050" algn="just">
              <a:spcAft>
                <a:spcPts val="600"/>
              </a:spcAft>
            </a:pPr>
            <a:r>
              <a:rPr lang="cs-CZ" sz="2800" b="1" i="1" u="sng" dirty="0" smtClean="0"/>
              <a:t>Definice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Vědomé využívání veřejných rozpočtů (především státního rozpočtu) za účelem dosažení stanovených cílů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u="sng" dirty="0" smtClean="0"/>
              <a:t>Nositelem</a:t>
            </a:r>
            <a:r>
              <a:rPr lang="cs-CZ" sz="2800" dirty="0" smtClean="0"/>
              <a:t> fiskální politiky je vláda, ministerstva, státní správa a samospráva</a:t>
            </a:r>
          </a:p>
          <a:p>
            <a:pPr algn="just">
              <a:spcAft>
                <a:spcPts val="600"/>
              </a:spcAft>
            </a:pPr>
            <a:r>
              <a:rPr lang="cs-CZ" sz="2800" b="1" i="1" u="sng" dirty="0" smtClean="0"/>
              <a:t>Cíle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Vyvážený ekonomický růst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Zaměstnanost (nízká nezaměstnanost)</a:t>
            </a:r>
          </a:p>
          <a:p>
            <a:pPr marL="801688" indent="-341313" algn="just">
              <a:spcAft>
                <a:spcPts val="600"/>
              </a:spcAft>
              <a:buNone/>
            </a:pPr>
            <a:endParaRPr lang="cs-CZ" sz="2800" dirty="0" smtClean="0"/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654032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Funkce a nástroje Fiskální politiky</a:t>
            </a:r>
            <a:endParaRPr lang="en-US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758138" cy="5446958"/>
          </a:xfrm>
        </p:spPr>
        <p:txBody>
          <a:bodyPr>
            <a:normAutofit/>
          </a:bodyPr>
          <a:lstStyle/>
          <a:p>
            <a:pPr algn="just"/>
            <a:r>
              <a:rPr lang="cs-CZ" sz="2800" b="1" i="1" u="sng" dirty="0" smtClean="0"/>
              <a:t>Funkce</a:t>
            </a:r>
            <a:endParaRPr lang="cs-CZ" sz="2800" dirty="0" smtClean="0"/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sz="2800" dirty="0" smtClean="0"/>
              <a:t>Redistribuční (přerozdělení důchodu)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sz="2800" dirty="0" smtClean="0"/>
              <a:t>Alokační (veřejné statky)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sz="2800" dirty="0" smtClean="0"/>
              <a:t>Stabilizační (viz stabilizační politika)</a:t>
            </a:r>
          </a:p>
          <a:p>
            <a:pPr marL="801688" indent="-341313" algn="just">
              <a:buFont typeface="Wingdings" pitchFamily="2" charset="2"/>
              <a:buChar char="Ø"/>
            </a:pPr>
            <a:endParaRPr lang="cs-CZ" sz="2800" dirty="0" smtClean="0"/>
          </a:p>
          <a:p>
            <a:pPr algn="just"/>
            <a:r>
              <a:rPr lang="cs-CZ" sz="2800" b="1" i="1" u="sng" dirty="0" smtClean="0"/>
              <a:t>Nástroje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sz="2800" dirty="0" smtClean="0"/>
              <a:t>Veřejné rozpočty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sz="2800" dirty="0" smtClean="0"/>
              <a:t>Automatické stabilizátory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sz="2800" dirty="0" smtClean="0"/>
              <a:t>Diskrétní opatření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Rozpočtová soustava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7931224" cy="566925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b="1" i="1" u="sng" dirty="0" smtClean="0"/>
              <a:t>Veřejné rozpočty</a:t>
            </a:r>
          </a:p>
          <a:p>
            <a:pPr marL="914400" lvl="1" indent="-454025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800" dirty="0" smtClean="0"/>
              <a:t>Státní rozpočet</a:t>
            </a:r>
          </a:p>
          <a:p>
            <a:pPr marL="914400" lvl="1" indent="-454025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cs-CZ" sz="2800" smtClean="0"/>
              <a:t>Rozpočty </a:t>
            </a:r>
            <a:r>
              <a:rPr lang="cs-CZ" sz="2800" dirty="0" smtClean="0"/>
              <a:t>územně-samosprávných celků</a:t>
            </a:r>
          </a:p>
          <a:p>
            <a:pPr marL="914400" lvl="1" indent="-454025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cs-CZ" sz="2800" dirty="0" smtClean="0"/>
              <a:t>Další (rozpočtové organizace…)</a:t>
            </a:r>
          </a:p>
          <a:p>
            <a:r>
              <a:rPr lang="cs-CZ" sz="2800" b="1" i="1" u="sng" dirty="0" smtClean="0"/>
              <a:t>Mimorozpočtové fondy</a:t>
            </a:r>
          </a:p>
          <a:p>
            <a:pPr marL="914400" lvl="1" indent="-454025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800" dirty="0" smtClean="0"/>
              <a:t>Státní fond kultury, Státní fond životního prostředí, Fondy související s privatizací</a:t>
            </a:r>
          </a:p>
          <a:p>
            <a:pPr marL="914400" lvl="1" indent="-454025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800" dirty="0" smtClean="0"/>
              <a:t>Fondy vládních agentur sloužící k podpoře podnikání</a:t>
            </a:r>
          </a:p>
          <a:p>
            <a:pPr marL="914400" lvl="1" indent="-454025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800" dirty="0" smtClean="0"/>
              <a:t>Účelové fondy obcí a krajů</a:t>
            </a:r>
          </a:p>
          <a:p>
            <a:pPr marL="274320" lvl="1">
              <a:spcBef>
                <a:spcPts val="600"/>
              </a:spcBef>
              <a:spcAft>
                <a:spcPts val="600"/>
              </a:spcAft>
              <a:buSzPct val="70000"/>
              <a:buFont typeface="Wingdings"/>
              <a:buChar char=""/>
            </a:pPr>
            <a:r>
              <a:rPr lang="cs-CZ" sz="2800" b="1" i="1" u="sng" dirty="0" smtClean="0"/>
              <a:t>Rozpočty ostatních veřejnoprávních organizací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Státní rozpočet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800" dirty="0" smtClean="0"/>
              <a:t>centralizovaný peněžní fond, který vytvářejí, rozdělují a používají ústřední orgány státní správy</a:t>
            </a:r>
          </a:p>
          <a:p>
            <a:pPr>
              <a:lnSpc>
                <a:spcPct val="90000"/>
              </a:lnSpc>
            </a:pPr>
            <a:r>
              <a:rPr lang="cs-CZ" sz="2800" b="1" i="1" u="sng" dirty="0" smtClean="0"/>
              <a:t>SR tvoří</a:t>
            </a:r>
            <a:r>
              <a:rPr lang="cs-CZ" sz="2800" dirty="0" smtClean="0"/>
              <a:t> </a:t>
            </a:r>
          </a:p>
          <a:p>
            <a:pPr marL="898525" indent="-352425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800" dirty="0" smtClean="0"/>
              <a:t>příjmová stránka (daně, cla, poplatky, příjmy z prodeje státního majetku apod.)</a:t>
            </a:r>
          </a:p>
          <a:p>
            <a:pPr marL="898525" indent="-352425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výdajová stránka (výdaje na nákup zboží a služeb a transferové platby)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800" dirty="0" smtClean="0"/>
              <a:t>Státní rozpočet se v ČR sestavuje na 1 kalendářní rok a má podobu zákona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SR může být vyrovnaný, přebytkový, deficitní</a:t>
            </a:r>
          </a:p>
          <a:p>
            <a:pPr>
              <a:buNone/>
            </a:pPr>
            <a:endParaRPr lang="cs-CZ" sz="2800" b="1" dirty="0" smtClean="0"/>
          </a:p>
          <a:p>
            <a:endParaRPr lang="cs-CZ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796908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Typy rozpočtových deficitů a jeho krytí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859216" cy="5116654"/>
          </a:xfrm>
        </p:spPr>
        <p:txBody>
          <a:bodyPr>
            <a:normAutofit fontScale="92500" lnSpcReduction="10000"/>
          </a:bodyPr>
          <a:lstStyle/>
          <a:p>
            <a:pPr marL="352425" indent="-352425">
              <a:spcAft>
                <a:spcPts val="600"/>
              </a:spcAft>
              <a:defRPr/>
            </a:pPr>
            <a:r>
              <a:rPr lang="cs-CZ" sz="2800" u="sng" dirty="0" smtClean="0"/>
              <a:t>Cyklický</a:t>
            </a:r>
            <a:r>
              <a:rPr lang="cs-CZ" sz="2800" dirty="0" smtClean="0"/>
              <a:t> (pasivní, vláda ho nemůže ovlivnit)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sz="2800" u="sng" dirty="0" smtClean="0"/>
              <a:t>Strukturální</a:t>
            </a:r>
            <a:r>
              <a:rPr lang="cs-CZ" sz="2800" dirty="0" smtClean="0"/>
              <a:t> (vláda ho může ovlivnit, je způsoben špatnou HP vlády)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sz="2800" dirty="0" smtClean="0"/>
              <a:t>Skutečný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sz="2800" b="1" u="sng" dirty="0" smtClean="0"/>
              <a:t>Způsoby krytí deficitu SR</a:t>
            </a:r>
          </a:p>
          <a:p>
            <a:pPr marL="898525" indent="-352425">
              <a:buFont typeface="Wingdings" pitchFamily="2" charset="2"/>
              <a:buChar char="Ø"/>
            </a:pPr>
            <a:r>
              <a:rPr lang="cs-CZ" sz="3000" dirty="0" smtClean="0"/>
              <a:t>Dluhové</a:t>
            </a:r>
          </a:p>
          <a:p>
            <a:pPr marL="898525" indent="-352425">
              <a:buFont typeface="Wingdings" pitchFamily="2" charset="2"/>
              <a:buChar char="Ø"/>
            </a:pPr>
            <a:r>
              <a:rPr lang="cs-CZ" sz="3000" dirty="0" smtClean="0"/>
              <a:t>Peněžní</a:t>
            </a:r>
          </a:p>
          <a:p>
            <a:pPr marL="898525" indent="-352425">
              <a:buFont typeface="Wingdings" pitchFamily="2" charset="2"/>
              <a:buChar char="Ø"/>
            </a:pPr>
            <a:r>
              <a:rPr lang="cs-CZ" sz="3000" dirty="0" smtClean="0"/>
              <a:t>Přebytkem z minulosti</a:t>
            </a:r>
          </a:p>
          <a:p>
            <a:pPr marL="898525" indent="-352425">
              <a:buFont typeface="Wingdings" pitchFamily="2" charset="2"/>
              <a:buChar char="Ø"/>
            </a:pPr>
            <a:r>
              <a:rPr lang="cs-CZ" sz="3000" dirty="0" smtClean="0"/>
              <a:t>Prodejem majetku</a:t>
            </a:r>
          </a:p>
          <a:p>
            <a:pPr marL="898525" indent="-352425">
              <a:buFont typeface="Wingdings" pitchFamily="2" charset="2"/>
              <a:buChar char="Ø"/>
            </a:pPr>
            <a:r>
              <a:rPr lang="cs-CZ" sz="3000" dirty="0" smtClean="0"/>
              <a:t>Zvyšováním daňové zátěže</a:t>
            </a:r>
          </a:p>
          <a:p>
            <a:pPr marL="352425" indent="-352425">
              <a:spcAft>
                <a:spcPts val="600"/>
              </a:spcAft>
              <a:buNone/>
              <a:defRPr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634082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Státní versus veřejný dluh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8136904" cy="5493224"/>
          </a:xfrm>
        </p:spPr>
        <p:txBody>
          <a:bodyPr>
            <a:normAutofit/>
          </a:bodyPr>
          <a:lstStyle/>
          <a:p>
            <a:r>
              <a:rPr lang="cs-CZ" sz="2800" b="1" u="sng" dirty="0" smtClean="0"/>
              <a:t>Státní dluh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Dluh centrální vlády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Vnější (půjčky v zahraničí)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Vnitřní (půjčky v tuzemsku)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Hrubý x čistý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Dluhový poměr (</a:t>
            </a:r>
            <a:r>
              <a:rPr lang="cs-CZ" sz="2800" smtClean="0"/>
              <a:t>podíl státního </a:t>
            </a:r>
            <a:r>
              <a:rPr lang="cs-CZ" sz="2800" dirty="0" smtClean="0"/>
              <a:t>dluhu na HDP)</a:t>
            </a:r>
          </a:p>
          <a:p>
            <a:pPr marL="625475" indent="-260350" algn="just">
              <a:buNone/>
            </a:pPr>
            <a:endParaRPr lang="cs-CZ" sz="2800" dirty="0" smtClean="0"/>
          </a:p>
          <a:p>
            <a:r>
              <a:rPr lang="cs-CZ" sz="2800" b="1" u="sng" dirty="0" smtClean="0"/>
              <a:t>Veřejný dluh</a:t>
            </a:r>
          </a:p>
          <a:p>
            <a:pPr marL="625475" indent="-260350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Souhrn pohledávek ostatních ekonomických subjektů vůči státu (nejen vůči vládě)</a:t>
            </a:r>
          </a:p>
          <a:p>
            <a:endParaRPr lang="cs-CZ" sz="32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Fiskální brzda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003232" cy="506117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Pokud je ekonomika v konjunktuře, dochází k růstu inflace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Růst inflace způsobí růst nominálních mezd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V případě progresivního zdanění se mzdy dostanou do vyššího daňového pásma a dochází k poklesu reálných příjmů, poklesu AD a Y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Ekonomika zpomaluje a HP cyklus se stabilizuje 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Teoretické přístupy k </a:t>
            </a:r>
            <a:r>
              <a:rPr lang="cs-CZ" sz="3600" b="1" u="sng" dirty="0" err="1" smtClean="0">
                <a:solidFill>
                  <a:schemeClr val="tx1"/>
                </a:solidFill>
              </a:rPr>
              <a:t>f</a:t>
            </a:r>
            <a:r>
              <a:rPr lang="cs-CZ" sz="3600" b="1" u="sng" smtClean="0">
                <a:solidFill>
                  <a:schemeClr val="tx1"/>
                </a:solidFill>
              </a:rPr>
              <a:t>p</a:t>
            </a:r>
            <a:endParaRPr lang="cs-CZ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/>
          </a:bodyPr>
          <a:lstStyle/>
          <a:p>
            <a:r>
              <a:rPr lang="cs-CZ" sz="2800" b="1" u="sng" dirty="0" smtClean="0"/>
              <a:t>Keynesiánství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stabilizační přístup, přes AD k Y</a:t>
            </a:r>
          </a:p>
          <a:p>
            <a:r>
              <a:rPr lang="cs-CZ" sz="2800" b="1" u="sng" dirty="0" smtClean="0"/>
              <a:t>Monetarismus 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zpochybňují účinnost FP, viz vytěsňovací efekt, nestabilita peněžní zásoby</a:t>
            </a:r>
          </a:p>
          <a:p>
            <a:r>
              <a:rPr lang="cs-CZ" sz="2800" b="1" u="sng" dirty="0" smtClean="0"/>
              <a:t>Ekonomie strany nabídky</a:t>
            </a:r>
            <a:r>
              <a:rPr lang="cs-CZ" sz="2800" dirty="0" smtClean="0"/>
              <a:t> 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proti stabilizačnímu pojetí FP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dlouhodobé snížení vládních výdajů a daňového zatížení</a:t>
            </a:r>
          </a:p>
          <a:p>
            <a:endParaRPr lang="cs-CZ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870</TotalTime>
  <Words>334</Words>
  <Application>Microsoft Office PowerPoint</Application>
  <PresentationFormat>Předvádění na obrazovce (4:3)</PresentationFormat>
  <Paragraphs>77</Paragraphs>
  <Slides>10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Calibri</vt:lpstr>
      <vt:lpstr>Times New Roman</vt:lpstr>
      <vt:lpstr>Wingdings</vt:lpstr>
      <vt:lpstr>Wingdings 2</vt:lpstr>
      <vt:lpstr>Arkýř</vt:lpstr>
      <vt:lpstr>Fiskální politika</vt:lpstr>
      <vt:lpstr>Definice a cíle fiskální politiky</vt:lpstr>
      <vt:lpstr>Funkce a nástroje Fiskální politiky</vt:lpstr>
      <vt:lpstr>Rozpočtová soustava</vt:lpstr>
      <vt:lpstr>Státní rozpočet</vt:lpstr>
      <vt:lpstr>Typy rozpočtových deficitů a jeho krytí</vt:lpstr>
      <vt:lpstr>Státní versus veřejný dluh</vt:lpstr>
      <vt:lpstr>Fiskální brzda</vt:lpstr>
      <vt:lpstr>Teoretické přístupy k fp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88</cp:revision>
  <dcterms:created xsi:type="dcterms:W3CDTF">2015-02-19T14:22:13Z</dcterms:created>
  <dcterms:modified xsi:type="dcterms:W3CDTF">2021-02-19T14:45:00Z</dcterms:modified>
</cp:coreProperties>
</file>