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78" r:id="rId5"/>
    <p:sldId id="279" r:id="rId6"/>
    <p:sldId id="282" r:id="rId7"/>
    <p:sldId id="297" r:id="rId8"/>
    <p:sldId id="280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283" r:id="rId20"/>
    <p:sldId id="284" r:id="rId21"/>
    <p:sldId id="296" r:id="rId22"/>
    <p:sldId id="281" r:id="rId23"/>
    <p:sldId id="271" r:id="rId24"/>
    <p:sldId id="285" r:id="rId25"/>
    <p:sldId id="293" r:id="rId26"/>
    <p:sldId id="294" r:id="rId27"/>
    <p:sldId id="286" r:id="rId28"/>
    <p:sldId id="295" r:id="rId29"/>
    <p:sldId id="287" r:id="rId30"/>
    <p:sldId id="288" r:id="rId31"/>
    <p:sldId id="289" r:id="rId32"/>
    <p:sldId id="290" r:id="rId33"/>
    <p:sldId id="291" r:id="rId34"/>
    <p:sldId id="292" r:id="rId35"/>
    <p:sldId id="272" r:id="rId36"/>
    <p:sldId id="277" r:id="rId3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1110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12. 9. 2019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12. 9. 2019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12. 9. 2019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12. 9. 2019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12. 9. 2019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12. 9. 2019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12. 9. 2019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12. 9. 2019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12. 9. 2019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12. 9. 2019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12. 9. 2019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12. 9. 2019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12. 9. 2019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12. 9. 2019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12. 9. 2019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12. 9. 2019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MACROECONOMICS AND MACROECONOMIC MODELS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LESSON I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Dr. Ingrid Majerová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MACROECONOMICS</a:t>
            </a:r>
            <a:r>
              <a:rPr lang="en-GB" altLang="cs-CZ" sz="1800" dirty="0" smtClean="0">
                <a:latin typeface="Arial" panose="020B0604020202020204" pitchFamily="34" charset="0"/>
              </a:rPr>
              <a:t>/</a:t>
            </a:r>
            <a:r>
              <a:rPr lang="cs-CZ" altLang="cs-CZ" sz="1800" dirty="0" smtClean="0">
                <a:latin typeface="Arial" panose="020B0604020202020204" pitchFamily="34" charset="0"/>
              </a:rPr>
              <a:t>EVS/NAMAB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History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macroeconomics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441450"/>
            <a:ext cx="847725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Internationally, 1950’s and 1960’s were a period when output growth was at a faster pace than before the war. 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Also a period in which there was relatively little international trade in goods and capital compared to </a:t>
            </a:r>
            <a:r>
              <a:rPr lang="en-US" altLang="cs-CZ" sz="2400" dirty="0" smtClean="0">
                <a:latin typeface="Arial" panose="020B0604020202020204" pitchFamily="34" charset="0"/>
              </a:rPr>
              <a:t>pre-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war</a:t>
            </a:r>
            <a:r>
              <a:rPr lang="en-US" altLang="cs-CZ" sz="2400" dirty="0" smtClean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period. 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Fixed exchange rates under Bretton Woods agreement</a:t>
            </a:r>
            <a:r>
              <a:rPr lang="en-US" altLang="cs-CZ" sz="2400" dirty="0" smtClean="0">
                <a:latin typeface="Arial" panose="020B0604020202020204" pitchFamily="34" charset="0"/>
              </a:rPr>
              <a:t>. 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History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macroeconomics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441450"/>
            <a:ext cx="847725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cs-CZ" altLang="cs-CZ" sz="2400" b="1" dirty="0" err="1" smtClean="0">
                <a:latin typeface="Arial" panose="020B0604020202020204" pitchFamily="34" charset="0"/>
              </a:rPr>
              <a:t>Neo-classical</a:t>
            </a:r>
            <a:r>
              <a:rPr lang="cs-CZ" altLang="cs-CZ" sz="2400" b="1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dirty="0" err="1" smtClean="0">
                <a:latin typeface="Arial" panose="020B0604020202020204" pitchFamily="34" charset="0"/>
              </a:rPr>
              <a:t>synthesis</a:t>
            </a:r>
            <a:endParaRPr lang="cs-CZ" altLang="cs-CZ" sz="2400" b="1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 smtClean="0">
                <a:latin typeface="Arial" panose="020B0604020202020204" pitchFamily="34" charset="0"/>
              </a:rPr>
              <a:t>Growing </a:t>
            </a:r>
            <a:r>
              <a:rPr lang="en-US" altLang="cs-CZ" sz="2400" dirty="0">
                <a:latin typeface="Arial" panose="020B0604020202020204" pitchFamily="34" charset="0"/>
              </a:rPr>
              <a:t>prominence of optimization theory and marginal analysis in microeconomics led to incorporation into macroeconomic models. 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Optimal models of saving, investment and demand for liquidity were used to describe a medium term equilibrium around which the economy would fluctuate in the short-run.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History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macroeconomics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441450"/>
            <a:ext cx="847725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cs-CZ" altLang="cs-CZ" sz="2400" b="1" dirty="0" err="1" smtClean="0">
                <a:latin typeface="Arial" panose="020B0604020202020204" pitchFamily="34" charset="0"/>
              </a:rPr>
              <a:t>Monetarism</a:t>
            </a:r>
            <a:endParaRPr lang="cs-CZ" altLang="cs-CZ" sz="2400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In 1960’s, monetarists led by Milton Friedman began to emphasize the role of the money supply (as opposed to real demand factors) as determinants of fluctuations in output and especially inflation. 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In particular, Friedman pointed out the way that demand stimulus, once it becomes expected may lose its </a:t>
            </a:r>
            <a:r>
              <a:rPr lang="en-US" altLang="cs-CZ" sz="2400" dirty="0" smtClean="0">
                <a:latin typeface="Arial" panose="020B0604020202020204" pitchFamily="34" charset="0"/>
              </a:rPr>
              <a:t>effectiveness</a:t>
            </a:r>
            <a:r>
              <a:rPr lang="cs-CZ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History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macroeconomics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441450"/>
            <a:ext cx="84772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s-CZ" altLang="cs-CZ" sz="2400" b="1" dirty="0" err="1" smtClean="0">
                <a:latin typeface="Arial" panose="020B0604020202020204" pitchFamily="34" charset="0"/>
              </a:rPr>
              <a:t>Stagflation</a:t>
            </a:r>
            <a:endParaRPr lang="cs-CZ" altLang="cs-CZ" sz="2400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During 1970’s, oil price shocks led to rapid price rises and low production levels called stagflation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In many country’s, inflationary expectations led to wage-price spirals and historically high inflation rates. 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Developed economies begin 20 year slowdown in productivity growth </a:t>
            </a:r>
            <a:r>
              <a:rPr lang="en-US" altLang="cs-CZ" sz="2400" dirty="0" smtClean="0">
                <a:latin typeface="Arial" panose="020B0604020202020204" pitchFamily="34" charset="0"/>
              </a:rPr>
              <a:t>rates</a:t>
            </a:r>
            <a:r>
              <a:rPr lang="cs-CZ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History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macroeconomics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441450"/>
            <a:ext cx="84772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cs-CZ" altLang="cs-CZ" sz="2400" b="1" dirty="0" err="1" smtClean="0">
                <a:latin typeface="Arial" panose="020B0604020202020204" pitchFamily="34" charset="0"/>
              </a:rPr>
              <a:t>Rational</a:t>
            </a:r>
            <a:r>
              <a:rPr lang="cs-CZ" altLang="cs-CZ" sz="2400" b="1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dirty="0" err="1" smtClean="0">
                <a:latin typeface="Arial" panose="020B0604020202020204" pitchFamily="34" charset="0"/>
              </a:rPr>
              <a:t>Expectations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cs-CZ" altLang="cs-CZ" sz="2400" dirty="0" smtClean="0">
                <a:latin typeface="Arial" panose="020B0604020202020204" pitchFamily="34" charset="0"/>
              </a:rPr>
              <a:t>Robert </a:t>
            </a:r>
            <a:r>
              <a:rPr lang="en-US" altLang="cs-CZ" sz="2400" dirty="0" smtClean="0">
                <a:latin typeface="Arial" panose="020B0604020202020204" pitchFamily="34" charset="0"/>
              </a:rPr>
              <a:t>Lucas </a:t>
            </a:r>
            <a:r>
              <a:rPr lang="en-US" altLang="cs-CZ" sz="2400" dirty="0">
                <a:latin typeface="Arial" panose="020B0604020202020204" pitchFamily="34" charset="0"/>
              </a:rPr>
              <a:t>develops economic theories which rigorously incorporate the formation of expectations of future in economic models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Rational expectations models offer theoretical challenges but also explanations for rise of inflationary spirals and seeming ineffectiveness of monetary policy. 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Expectations based models also offer explanation for volatility of exchange </a:t>
            </a:r>
            <a:r>
              <a:rPr lang="en-US" altLang="cs-CZ" sz="2400" dirty="0" smtClean="0">
                <a:latin typeface="Arial" panose="020B0604020202020204" pitchFamily="34" charset="0"/>
              </a:rPr>
              <a:t>rates</a:t>
            </a:r>
            <a:r>
              <a:rPr lang="cs-CZ" altLang="cs-CZ" sz="2400" dirty="0" smtClean="0">
                <a:latin typeface="Arial" panose="020B0604020202020204" pitchFamily="34" charset="0"/>
              </a:rPr>
              <a:t>.</a:t>
            </a: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History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macroeconomics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441450"/>
            <a:ext cx="847725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s-CZ" altLang="cs-CZ" sz="2400" b="1" dirty="0" smtClean="0">
                <a:latin typeface="Arial" panose="020B0604020202020204" pitchFamily="34" charset="0"/>
              </a:rPr>
              <a:t>Real Business </a:t>
            </a:r>
            <a:r>
              <a:rPr lang="cs-CZ" altLang="cs-CZ" sz="2400" b="1" dirty="0" err="1" smtClean="0">
                <a:latin typeface="Arial" panose="020B0604020202020204" pitchFamily="34" charset="0"/>
              </a:rPr>
              <a:t>Cycles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cs-CZ" altLang="cs-CZ" sz="2400" dirty="0" err="1" smtClean="0">
                <a:latin typeface="Arial" panose="020B0604020202020204" pitchFamily="34" charset="0"/>
              </a:rPr>
              <a:t>Finn</a:t>
            </a:r>
            <a:r>
              <a:rPr lang="cs-CZ" altLang="cs-CZ" sz="2400" dirty="0" smtClean="0">
                <a:latin typeface="Arial" panose="020B0604020202020204" pitchFamily="34" charset="0"/>
              </a:rPr>
              <a:t> E.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Kydland</a:t>
            </a:r>
            <a:r>
              <a:rPr lang="cs-CZ" altLang="cs-CZ" sz="2400" dirty="0" smtClean="0">
                <a:latin typeface="Arial" panose="020B0604020202020204" pitchFamily="34" charset="0"/>
              </a:rPr>
              <a:t> and </a:t>
            </a:r>
            <a:r>
              <a:rPr lang="cs-CZ" altLang="cs-CZ" sz="2400" dirty="0">
                <a:latin typeface="Arial" panose="020B0604020202020204" pitchFamily="34" charset="0"/>
              </a:rPr>
              <a:t>Edward </a:t>
            </a:r>
            <a:r>
              <a:rPr lang="cs-CZ" altLang="cs-CZ" sz="2400" dirty="0" smtClean="0">
                <a:latin typeface="Arial" panose="020B0604020202020204" pitchFamily="34" charset="0"/>
              </a:rPr>
              <a:t>Ch.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Prescott</a:t>
            </a:r>
            <a:r>
              <a:rPr lang="cs-CZ" altLang="cs-CZ" sz="2400" dirty="0" smtClean="0">
                <a:latin typeface="Arial" panose="020B0604020202020204" pitchFamily="34" charset="0"/>
              </a:rPr>
              <a:t> developer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real</a:t>
            </a:r>
            <a:r>
              <a:rPr lang="cs-CZ" altLang="cs-CZ" sz="2400" dirty="0" smtClean="0">
                <a:latin typeface="Arial" panose="020B0604020202020204" pitchFamily="34" charset="0"/>
              </a:rPr>
              <a:t> business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cycle</a:t>
            </a:r>
            <a:r>
              <a:rPr lang="cs-CZ" altLang="cs-CZ" sz="2400" dirty="0" smtClean="0">
                <a:latin typeface="Arial" panose="020B0604020202020204" pitchFamily="34" charset="0"/>
              </a:rPr>
              <a:t> (RBC)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models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which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unify</a:t>
            </a:r>
            <a:r>
              <a:rPr lang="cs-CZ" altLang="cs-CZ" sz="2400" dirty="0" smtClean="0">
                <a:latin typeface="Arial" panose="020B0604020202020204" pitchFamily="34" charset="0"/>
              </a:rPr>
              <a:t> long-run, medium-run and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short</a:t>
            </a:r>
            <a:r>
              <a:rPr lang="cs-CZ" altLang="cs-CZ" sz="2400" dirty="0" smtClean="0">
                <a:latin typeface="Arial" panose="020B0604020202020204" pitchFamily="34" charset="0"/>
              </a:rPr>
              <a:t>-run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into</a:t>
            </a:r>
            <a:r>
              <a:rPr lang="cs-CZ" altLang="cs-CZ" sz="2400" dirty="0" smtClean="0">
                <a:latin typeface="Arial" panose="020B0604020202020204" pitchFamily="34" charset="0"/>
              </a:rPr>
              <a:t> single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coherent</a:t>
            </a:r>
            <a:r>
              <a:rPr lang="cs-CZ" altLang="cs-CZ" sz="2400" dirty="0" smtClean="0">
                <a:latin typeface="Arial" panose="020B0604020202020204" pitchFamily="34" charset="0"/>
              </a:rPr>
              <a:t> model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cs-CZ" altLang="cs-CZ" sz="2400" dirty="0" err="1" smtClean="0">
                <a:latin typeface="Arial" panose="020B0604020202020204" pitchFamily="34" charset="0"/>
              </a:rPr>
              <a:t>One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shortcoming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dirty="0" smtClean="0">
                <a:latin typeface="Arial" panose="020B0604020202020204" pitchFamily="34" charset="0"/>
              </a:rPr>
              <a:t> these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models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is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that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money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plays</a:t>
            </a:r>
            <a:r>
              <a:rPr lang="cs-CZ" altLang="cs-CZ" sz="2400" dirty="0" smtClean="0">
                <a:latin typeface="Arial" panose="020B0604020202020204" pitchFamily="34" charset="0"/>
              </a:rPr>
              <a:t> no role in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short</a:t>
            </a:r>
            <a:r>
              <a:rPr lang="cs-CZ" altLang="cs-CZ" sz="2400" dirty="0" smtClean="0">
                <a:latin typeface="Arial" panose="020B0604020202020204" pitchFamily="34" charset="0"/>
              </a:rPr>
              <a:t>-run</a:t>
            </a:r>
            <a:r>
              <a:rPr lang="en-US" altLang="cs-CZ" sz="2400" dirty="0" smtClean="0">
                <a:latin typeface="Arial" panose="020B0604020202020204" pitchFamily="34" charset="0"/>
              </a:rPr>
              <a:t>. 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cs-CZ" altLang="cs-CZ" sz="2400" dirty="0" smtClean="0">
                <a:latin typeface="Arial" panose="020B0604020202020204" pitchFamily="34" charset="0"/>
              </a:rPr>
              <a:t>Model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does</a:t>
            </a:r>
            <a:r>
              <a:rPr lang="cs-CZ" altLang="cs-CZ" sz="2400" dirty="0" smtClean="0">
                <a:latin typeface="Arial" panose="020B0604020202020204" pitchFamily="34" charset="0"/>
              </a:rPr>
              <a:t> not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capture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short</a:t>
            </a:r>
            <a:r>
              <a:rPr lang="cs-CZ" altLang="cs-CZ" sz="2400" dirty="0" smtClean="0">
                <a:latin typeface="Arial" panose="020B0604020202020204" pitchFamily="34" charset="0"/>
              </a:rPr>
              <a:t>-run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dynamic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well</a:t>
            </a:r>
            <a:r>
              <a:rPr lang="cs-CZ" altLang="cs-CZ" sz="2400" dirty="0" smtClean="0">
                <a:latin typeface="Arial" panose="020B0604020202020204" pitchFamily="34" charset="0"/>
              </a:rPr>
              <a:t>.</a:t>
            </a: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History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macroeconomics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441450"/>
            <a:ext cx="847725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cs-CZ" altLang="cs-CZ" sz="2400" b="1" dirty="0" smtClean="0">
                <a:latin typeface="Arial" panose="020B0604020202020204" pitchFamily="34" charset="0"/>
              </a:rPr>
              <a:t>New </a:t>
            </a:r>
            <a:r>
              <a:rPr lang="cs-CZ" altLang="cs-CZ" sz="2400" b="1" dirty="0" err="1" smtClean="0">
                <a:latin typeface="Arial" panose="020B0604020202020204" pitchFamily="34" charset="0"/>
              </a:rPr>
              <a:t>Keynesian</a:t>
            </a:r>
            <a:r>
              <a:rPr lang="cs-CZ" altLang="cs-CZ" sz="2400" b="1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dirty="0" err="1" smtClean="0">
                <a:latin typeface="Arial" panose="020B0604020202020204" pitchFamily="34" charset="0"/>
              </a:rPr>
              <a:t>Models</a:t>
            </a:r>
            <a:endParaRPr lang="cs-CZ" altLang="cs-CZ" sz="2400" b="1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Using rigorous models of monopoly, a number of economists develop rigorous models in which prices are sticky because of adjustment costs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Unlike RBC models, these models can explain why monetary policy has significant effects on output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en-US" altLang="cs-CZ" sz="2400" dirty="0" smtClean="0">
                <a:latin typeface="Arial" panose="020B0604020202020204" pitchFamily="34" charset="0"/>
              </a:rPr>
              <a:t> 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These models are typically static and cannot explain dynamics or long-run at all</a:t>
            </a:r>
            <a:r>
              <a:rPr lang="cs-CZ" altLang="cs-CZ" sz="2400" dirty="0" smtClean="0">
                <a:latin typeface="Arial" panose="020B0604020202020204" pitchFamily="34" charset="0"/>
              </a:rPr>
              <a:t>.</a:t>
            </a: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History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macroeconomics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441450"/>
            <a:ext cx="84772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s-CZ" altLang="cs-CZ" sz="2400" b="1" dirty="0" smtClean="0">
                <a:latin typeface="Arial" panose="020B0604020202020204" pitchFamily="34" charset="0"/>
              </a:rPr>
              <a:t>New </a:t>
            </a:r>
            <a:r>
              <a:rPr lang="cs-CZ" altLang="cs-CZ" sz="2400" b="1" dirty="0" err="1" smtClean="0">
                <a:latin typeface="Arial" panose="020B0604020202020204" pitchFamily="34" charset="0"/>
              </a:rPr>
              <a:t>Neo-classical</a:t>
            </a:r>
            <a:r>
              <a:rPr lang="cs-CZ" altLang="cs-CZ" sz="2400" b="1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dirty="0" err="1" smtClean="0">
                <a:latin typeface="Arial" panose="020B0604020202020204" pitchFamily="34" charset="0"/>
              </a:rPr>
              <a:t>Synthesis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Economists begin to incorporate New Keynesian models of price stickiness into unified RBC framework. 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These models explain which type of policies can offset effects of price-stickiness which might lead to underemployment without leading to wage-price spirals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en-US" altLang="cs-CZ" sz="2400" dirty="0" smtClean="0">
                <a:latin typeface="Arial" panose="020B0604020202020204" pitchFamily="34" charset="0"/>
              </a:rPr>
              <a:t> 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Economists also incorporate models of financial market imperfections into unified framework to explain financial crises in emerging markets. </a:t>
            </a: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MACROECONOMIC CONCERNS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434975" y="1903115"/>
            <a:ext cx="84772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Three of the major concerns of macroeconomics are</a:t>
            </a:r>
            <a:r>
              <a:rPr lang="en-US" altLang="cs-CZ" sz="2400" dirty="0" smtClean="0">
                <a:latin typeface="Arial" panose="020B0604020202020204" pitchFamily="34" charset="0"/>
              </a:rPr>
              <a:t>: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Inflation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Output </a:t>
            </a:r>
            <a:r>
              <a:rPr lang="en-US" altLang="cs-CZ" sz="2000" dirty="0" smtClean="0">
                <a:latin typeface="Arial" panose="020B0604020202020204" pitchFamily="34" charset="0"/>
              </a:rPr>
              <a:t>growth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Unemployment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INFLATION….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441450"/>
            <a:ext cx="847725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Inflation</a:t>
            </a:r>
            <a:r>
              <a:rPr lang="en-US" altLang="cs-CZ" sz="2400" dirty="0">
                <a:latin typeface="Arial" panose="020B0604020202020204" pitchFamily="34" charset="0"/>
              </a:rPr>
              <a:t> is an increase in the overall price level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Hyperinflation</a:t>
            </a:r>
            <a:r>
              <a:rPr lang="en-US" altLang="cs-CZ" sz="2400" dirty="0">
                <a:latin typeface="Arial" panose="020B0604020202020204" pitchFamily="34" charset="0"/>
              </a:rPr>
              <a:t> is a period of very rapid increases in the overall price level.  Hyperinflations are rare, but have been used to study the costs and consequences of even moderate inflation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Deflation</a:t>
            </a:r>
            <a:r>
              <a:rPr lang="en-US" altLang="cs-CZ" sz="2400" dirty="0">
                <a:latin typeface="Arial" panose="020B0604020202020204" pitchFamily="34" charset="0"/>
              </a:rPr>
              <a:t> is a decrease in the overall price level. Prolonged periods of deflation can be just as damaging for the economy as sustained </a:t>
            </a:r>
            <a:r>
              <a:rPr lang="en-US" altLang="cs-CZ" sz="2400" dirty="0" smtClean="0">
                <a:latin typeface="Arial" panose="020B0604020202020204" pitchFamily="34" charset="0"/>
              </a:rPr>
              <a:t>inflation</a:t>
            </a:r>
            <a:r>
              <a:rPr lang="cs-CZ" altLang="cs-CZ" sz="240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defRPr/>
            </a:pPr>
            <a:endParaRPr lang="cs-CZ" altLang="cs-CZ" sz="10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Stagflation </a:t>
            </a:r>
            <a:r>
              <a:rPr lang="en-US" altLang="cs-CZ" sz="2400" dirty="0">
                <a:latin typeface="Arial" panose="020B0604020202020204" pitchFamily="34" charset="0"/>
              </a:rPr>
              <a:t>occurs when the overall price level rises rapidly (inflation) during periods of recession or high and persistent unemployment (</a:t>
            </a:r>
            <a:r>
              <a:rPr lang="en-US" altLang="cs-CZ" sz="2400" dirty="0" smtClean="0">
                <a:latin typeface="Arial" panose="020B0604020202020204" pitchFamily="34" charset="0"/>
              </a:rPr>
              <a:t>stagnation</a:t>
            </a:r>
            <a:r>
              <a:rPr lang="cs-CZ" altLang="cs-CZ" sz="2400" dirty="0" smtClean="0">
                <a:latin typeface="Arial" panose="020B0604020202020204" pitchFamily="34" charset="0"/>
              </a:rPr>
              <a:t>).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 smtClean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History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Macroeconomics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Macroeonomic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Concerns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Components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Macroeconomy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Overview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Macro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Models</a:t>
            </a: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INFLATION (%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change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GDP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deflator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)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usa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441450"/>
            <a:ext cx="8477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17" y="1635908"/>
            <a:ext cx="8590008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OUTPUT GROWTH – SHORT RUN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903115"/>
            <a:ext cx="847725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 smtClean="0">
                <a:latin typeface="Arial" panose="020B0604020202020204" pitchFamily="34" charset="0"/>
              </a:rPr>
              <a:t>The </a:t>
            </a:r>
            <a:r>
              <a:rPr lang="en-US" altLang="cs-CZ" sz="2400" dirty="0">
                <a:latin typeface="Arial" panose="020B0604020202020204" pitchFamily="34" charset="0"/>
              </a:rPr>
              <a:t>main measure of how an economy is doing is aggregate output</a:t>
            </a:r>
            <a:r>
              <a:rPr lang="en-US" altLang="cs-CZ" sz="2400" dirty="0" smtClean="0">
                <a:latin typeface="Arial" panose="020B0604020202020204" pitchFamily="34" charset="0"/>
              </a:rPr>
              <a:t>: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Aggregate output is the total quantity of goods and services produced in an economy in a given period.</a:t>
            </a: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The business cycle is the cycle of short-term ups and downs in the economy.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INTRODUCTION TO MACROECONOMICS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OUTPUT GROWTH – SHORT RUN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42105" y="1621766"/>
            <a:ext cx="3449813" cy="4692770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An </a:t>
            </a:r>
            <a:r>
              <a:rPr lang="en-US" altLang="cs-CZ" sz="2000" b="1" dirty="0">
                <a:latin typeface="Arial" panose="020B0604020202020204" pitchFamily="34" charset="0"/>
              </a:rPr>
              <a:t>expansion</a:t>
            </a:r>
            <a:r>
              <a:rPr lang="en-US" altLang="cs-CZ" sz="2000" dirty="0">
                <a:latin typeface="Arial" panose="020B0604020202020204" pitchFamily="34" charset="0"/>
              </a:rPr>
              <a:t>, or </a:t>
            </a:r>
            <a:r>
              <a:rPr lang="en-US" altLang="cs-CZ" sz="2000" b="1" dirty="0">
                <a:latin typeface="Arial" panose="020B0604020202020204" pitchFamily="34" charset="0"/>
              </a:rPr>
              <a:t>boom</a:t>
            </a:r>
            <a:r>
              <a:rPr lang="en-US" altLang="cs-CZ" sz="2000" dirty="0">
                <a:latin typeface="Arial" panose="020B0604020202020204" pitchFamily="34" charset="0"/>
              </a:rPr>
              <a:t>, is the period in the business cycle from a trough up to a peak, during which output and employment rise</a:t>
            </a:r>
            <a:r>
              <a:rPr lang="en-US" altLang="cs-CZ" sz="2000" dirty="0" smtClean="0">
                <a:latin typeface="Arial" panose="020B0604020202020204" pitchFamily="34" charset="0"/>
              </a:rPr>
              <a:t>.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dirty="0" smtClean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 </a:t>
            </a:r>
            <a:r>
              <a:rPr lang="en-US" altLang="cs-CZ" sz="2000" b="1" dirty="0">
                <a:latin typeface="Arial" panose="020B0604020202020204" pitchFamily="34" charset="0"/>
              </a:rPr>
              <a:t>contraction</a:t>
            </a:r>
            <a:r>
              <a:rPr lang="en-US" altLang="cs-CZ" sz="2000" dirty="0">
                <a:latin typeface="Arial" panose="020B0604020202020204" pitchFamily="34" charset="0"/>
              </a:rPr>
              <a:t>, </a:t>
            </a:r>
            <a:r>
              <a:rPr lang="en-US" altLang="cs-CZ" sz="2000" b="1" dirty="0">
                <a:latin typeface="Arial" panose="020B0604020202020204" pitchFamily="34" charset="0"/>
              </a:rPr>
              <a:t>recession</a:t>
            </a:r>
            <a:r>
              <a:rPr lang="en-US" altLang="cs-CZ" sz="2000" dirty="0">
                <a:latin typeface="Arial" panose="020B0604020202020204" pitchFamily="34" charset="0"/>
              </a:rPr>
              <a:t>, or slump is the period in the business cycle from a peak down to a trough, during which output and employment fall.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97355">
            <a:off x="3649632" y="2598192"/>
            <a:ext cx="1844732" cy="4877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86974">
            <a:off x="4823506" y="3995772"/>
            <a:ext cx="2062240" cy="487722"/>
          </a:xfrm>
          <a:prstGeom prst="rect">
            <a:avLst/>
          </a:prstGeom>
        </p:spPr>
      </p:pic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3334" y="2028686"/>
            <a:ext cx="4415080" cy="353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42106" y="938934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OUTPUT GROWTH – LONG RUN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903115"/>
            <a:ext cx="847725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A </a:t>
            </a:r>
            <a:r>
              <a:rPr lang="en-US" altLang="cs-CZ" sz="2400" b="1" dirty="0">
                <a:latin typeface="Arial" panose="020B0604020202020204" pitchFamily="34" charset="0"/>
              </a:rPr>
              <a:t>recession</a:t>
            </a:r>
            <a:r>
              <a:rPr lang="en-US" altLang="cs-CZ" sz="2400" dirty="0">
                <a:latin typeface="Arial" panose="020B0604020202020204" pitchFamily="34" charset="0"/>
              </a:rPr>
              <a:t> is a period during which aggregate output declines. </a:t>
            </a:r>
            <a:r>
              <a:rPr lang="en-US" altLang="cs-CZ" sz="2400" dirty="0" smtClean="0">
                <a:latin typeface="Arial" panose="020B0604020202020204" pitchFamily="34" charset="0"/>
              </a:rPr>
              <a:t>Two </a:t>
            </a:r>
            <a:r>
              <a:rPr lang="en-US" altLang="cs-CZ" sz="2400" dirty="0">
                <a:latin typeface="Arial" panose="020B0604020202020204" pitchFamily="34" charset="0"/>
              </a:rPr>
              <a:t>consecutive quarters of decrease in output signal a recession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A prolonged and deep recession becomes a </a:t>
            </a:r>
            <a:r>
              <a:rPr lang="en-US" altLang="cs-CZ" sz="2400" b="1" dirty="0">
                <a:latin typeface="Arial" panose="020B0604020202020204" pitchFamily="34" charset="0"/>
              </a:rPr>
              <a:t>depression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Policy makers attempt not only to smooth fluctuations in output during a business cycle but also to increase the growth rate of output in the long-run.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OUTPUT GROWTH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usa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903115"/>
            <a:ext cx="8477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1519659"/>
            <a:ext cx="8254699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OUTPUT GROWTH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usa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903115"/>
            <a:ext cx="8477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61" y="1903115"/>
            <a:ext cx="8492464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431656" y="850254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UNEMPLOYMENT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8" name="TextovéPole 10"/>
              <p:cNvSpPr txBox="1">
                <a:spLocks noChangeArrowheads="1"/>
              </p:cNvSpPr>
              <p:nvPr/>
            </p:nvSpPr>
            <p:spPr bwMode="auto">
              <a:xfrm>
                <a:off x="414193" y="1549154"/>
                <a:ext cx="8477250" cy="5217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defRPr/>
                </a:pPr>
                <a:r>
                  <a:rPr lang="en-US" altLang="cs-CZ" sz="2000" b="1" dirty="0">
                    <a:latin typeface="Arial" panose="020B0604020202020204" pitchFamily="34" charset="0"/>
                  </a:rPr>
                  <a:t>Joblessness</a:t>
                </a:r>
                <a:endParaRPr lang="cs-CZ" altLang="cs-CZ" sz="2000" b="1" dirty="0">
                  <a:latin typeface="Arial" panose="020B0604020202020204" pitchFamily="34" charset="0"/>
                </a:endParaRPr>
              </a:p>
              <a:p>
                <a:pPr algn="just">
                  <a:spcBef>
                    <a:spcPct val="0"/>
                  </a:spcBef>
                  <a:defRPr/>
                </a:pPr>
                <a:endParaRPr lang="cs-CZ" altLang="cs-CZ" sz="2000" b="1" dirty="0">
                  <a:latin typeface="Arial" panose="020B0604020202020204" pitchFamily="34" charset="0"/>
                </a:endParaRPr>
              </a:p>
              <a:p>
                <a:pPr algn="just">
                  <a:spcBef>
                    <a:spcPct val="0"/>
                  </a:spcBef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a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situation in which able-bodied people who are looking for a job cannot find a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job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algn="just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algn="just">
                  <a:spcBef>
                    <a:spcPct val="0"/>
                  </a:spcBef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many people care about the number of unemployed individuals, economists typically focus on the 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unemployment rate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. 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algn="just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algn="just">
                  <a:spcBef>
                    <a:spcPct val="0"/>
                  </a:spcBef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This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corrects for the normal increase in the number of people employed due to increases in population and increases in the </a:t>
                </a:r>
                <a:r>
                  <a:rPr lang="en-US" altLang="cs-CZ" sz="2000" dirty="0" err="1">
                    <a:latin typeface="Arial" panose="020B0604020202020204" pitchFamily="34" charset="0"/>
                  </a:rPr>
                  <a:t>labour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force relative to the population. The unemployment rate is expressed as a percentage, and is calculated as follows: 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algn="just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marL="0" indent="0" algn="ctr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cs-CZ" altLang="cs-CZ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cs-CZ" altLang="cs-CZ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000" i="1">
                            <a:latin typeface="Cambria Math" panose="02040503050406030204" pitchFamily="18" charset="0"/>
                          </a:rPr>
                          <m:t>𝑢𝑛𝑒𝑚𝑝𝑙𝑜𝑦𝑒𝑑</m:t>
                        </m:r>
                        <m:r>
                          <a:rPr lang="cs-CZ" altLang="cs-CZ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altLang="cs-CZ" sz="2000" i="1">
                            <a:latin typeface="Cambria Math" panose="02040503050406030204" pitchFamily="18" charset="0"/>
                          </a:rPr>
                          <m:t>𝑝𝑒𝑜𝑝𝑙𝑒</m:t>
                        </m:r>
                        <m:r>
                          <a:rPr lang="cs-CZ" altLang="cs-CZ" sz="20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cs-CZ" altLang="cs-CZ" sz="2000" i="1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cs-CZ" altLang="cs-CZ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altLang="cs-CZ" sz="2000" i="1">
                            <a:latin typeface="Cambria Math" panose="02040503050406030204" pitchFamily="18" charset="0"/>
                          </a:rPr>
                          <m:t>𝑙𝑎𝑏𝑜𝑢𝑟</m:t>
                        </m:r>
                        <m:r>
                          <a:rPr lang="cs-CZ" altLang="cs-CZ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altLang="cs-CZ" sz="2000" i="1">
                            <a:latin typeface="Cambria Math" panose="02040503050406030204" pitchFamily="18" charset="0"/>
                          </a:rPr>
                          <m:t>𝑓𝑜𝑟𝑐𝑒</m:t>
                        </m:r>
                      </m:den>
                    </m:f>
                  </m:oMath>
                </a14:m>
                <a:r>
                  <a:rPr lang="cs-CZ" altLang="cs-CZ" sz="2000" dirty="0">
                    <a:latin typeface="Arial" panose="020B0604020202020204" pitchFamily="34" charset="0"/>
                  </a:rPr>
                  <a:t> * 100</a:t>
                </a:r>
              </a:p>
              <a:p>
                <a:pPr algn="just">
                  <a:spcBef>
                    <a:spcPct val="0"/>
                  </a:spcBef>
                  <a:defRPr/>
                </a:pPr>
                <a:endParaRPr lang="cs-CZ" altLang="cs-CZ" sz="2400" dirty="0"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 typeface="Calibri" panose="020F0502020204030204" pitchFamily="34" charset="0"/>
                  <a:buAutoNum type="arabicPeriod"/>
                  <a:defRPr/>
                </a:pPr>
                <a:endParaRPr lang="en-GB" altLang="cs-CZ" sz="1800" dirty="0" smtClean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78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193" y="1549154"/>
                <a:ext cx="8477250" cy="5217839"/>
              </a:xfrm>
              <a:prstGeom prst="rect">
                <a:avLst/>
              </a:prstGeom>
              <a:blipFill rotWithShape="0">
                <a:blip r:embed="rId2"/>
                <a:stretch>
                  <a:fillRect l="-647" t="-467" r="-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1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UNEMPLOYMENT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rate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usa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903115"/>
            <a:ext cx="8477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33" y="2082084"/>
            <a:ext cx="844369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COMPONENTS OF MACROECONOMY 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903115"/>
            <a:ext cx="847725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The circular flow diagram shows the income received and payments made by each sector of the economy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Everyone’s expenditure is someone else’s receipt.  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 smtClean="0">
                <a:latin typeface="Arial" panose="020B0604020202020204" pitchFamily="34" charset="0"/>
              </a:rPr>
              <a:t>Every </a:t>
            </a:r>
            <a:r>
              <a:rPr lang="en-US" altLang="cs-CZ" sz="2400" dirty="0">
                <a:latin typeface="Arial" panose="020B0604020202020204" pitchFamily="34" charset="0"/>
              </a:rPr>
              <a:t>transaction must have two </a:t>
            </a:r>
            <a:r>
              <a:rPr lang="en-US" altLang="cs-CZ" sz="2400" dirty="0" smtClean="0">
                <a:latin typeface="Arial" panose="020B0604020202020204" pitchFamily="34" charset="0"/>
              </a:rPr>
              <a:t>sides</a:t>
            </a:r>
            <a:r>
              <a:rPr lang="cs-CZ" altLang="cs-CZ" sz="2400" dirty="0" smtClean="0">
                <a:latin typeface="Arial" panose="020B0604020202020204" pitchFamily="34" charset="0"/>
              </a:rPr>
              <a:t>.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COMPONENTS OF MACROECONOMY 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38138" y="2736501"/>
            <a:ext cx="8477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42" y="1387322"/>
            <a:ext cx="5194242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MICRO AND MACRO ECONOMICS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903115"/>
            <a:ext cx="847725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Microeconomics examines the behavior of individual decision-making units—business firms and households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Macroeconomics deals with the economy as a </a:t>
            </a:r>
            <a:r>
              <a:rPr lang="en-US" altLang="cs-CZ" sz="2400" dirty="0" smtClean="0">
                <a:latin typeface="Arial" panose="020B0604020202020204" pitchFamily="34" charset="0"/>
              </a:rPr>
              <a:t>whole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0"/>
              </a:spcBef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I</a:t>
            </a:r>
            <a:r>
              <a:rPr lang="en-US" altLang="cs-CZ" sz="2000" dirty="0" smtClean="0">
                <a:latin typeface="Arial" panose="020B0604020202020204" pitchFamily="34" charset="0"/>
              </a:rPr>
              <a:t>t </a:t>
            </a:r>
            <a:r>
              <a:rPr lang="en-US" altLang="cs-CZ" sz="2000" dirty="0">
                <a:latin typeface="Arial" panose="020B0604020202020204" pitchFamily="34" charset="0"/>
              </a:rPr>
              <a:t>examines the behavior of economic aggregates such as aggregate income, consumption, investment, and the overall level of prices.</a:t>
            </a:r>
          </a:p>
          <a:p>
            <a:pPr lvl="1" algn="just" eaLnBrk="1" hangingPunct="1">
              <a:spcBef>
                <a:spcPct val="0"/>
              </a:spcBef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A</a:t>
            </a:r>
            <a:r>
              <a:rPr lang="en-US" altLang="cs-CZ" sz="2000" dirty="0" err="1" smtClean="0">
                <a:latin typeface="Arial" panose="020B0604020202020204" pitchFamily="34" charset="0"/>
              </a:rPr>
              <a:t>ggregate</a:t>
            </a:r>
            <a:r>
              <a:rPr lang="en-US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behavior refers to the behavior of all households and firms together</a:t>
            </a:r>
            <a:r>
              <a:rPr lang="en-US" altLang="cs-CZ" sz="2000" dirty="0" smtClean="0">
                <a:latin typeface="Arial" panose="020B0604020202020204" pitchFamily="34" charset="0"/>
              </a:rPr>
              <a:t>.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 err="1" smtClean="0">
                <a:latin typeface="Arial" panose="020B0604020202020204" pitchFamily="34" charset="0"/>
              </a:rPr>
              <a:t>Macroeconomi</a:t>
            </a:r>
            <a:r>
              <a:rPr lang="cs-CZ" altLang="cs-CZ" sz="2400" dirty="0" smtClean="0">
                <a:latin typeface="Arial" panose="020B0604020202020204" pitchFamily="34" charset="0"/>
              </a:rPr>
              <a:t>c</a:t>
            </a:r>
            <a:r>
              <a:rPr lang="en-US" altLang="cs-CZ" sz="2400" dirty="0" smtClean="0">
                <a:latin typeface="Arial" panose="020B0604020202020204" pitchFamily="34" charset="0"/>
              </a:rPr>
              <a:t>s </a:t>
            </a:r>
            <a:r>
              <a:rPr lang="en-US" altLang="cs-CZ" sz="2400" dirty="0">
                <a:latin typeface="Arial" panose="020B0604020202020204" pitchFamily="34" charset="0"/>
              </a:rPr>
              <a:t>often </a:t>
            </a:r>
            <a:r>
              <a:rPr lang="en-US" altLang="cs-CZ" sz="2400" dirty="0" smtClean="0">
                <a:latin typeface="Arial" panose="020B0604020202020204" pitchFamily="34" charset="0"/>
              </a:rPr>
              <a:t>reflect</a:t>
            </a:r>
            <a:r>
              <a:rPr lang="cs-CZ" altLang="cs-CZ" sz="2400" dirty="0" smtClean="0">
                <a:latin typeface="Arial" panose="020B0604020202020204" pitchFamily="34" charset="0"/>
              </a:rPr>
              <a:t>s</a:t>
            </a:r>
            <a:r>
              <a:rPr lang="en-US" altLang="cs-CZ" sz="2400" dirty="0" smtClean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on the microeconomic principles underlying macroeconomic analysis, or the microeconomic foundations of </a:t>
            </a:r>
            <a:r>
              <a:rPr lang="en-US" altLang="cs-CZ" sz="2400" dirty="0" smtClean="0">
                <a:latin typeface="Arial" panose="020B0604020202020204" pitchFamily="34" charset="0"/>
              </a:rPr>
              <a:t>macroeconomics</a:t>
            </a:r>
            <a:r>
              <a:rPr lang="cs-CZ" altLang="cs-CZ" sz="2400" dirty="0" smtClean="0">
                <a:latin typeface="Arial" panose="020B0604020202020204" pitchFamily="34" charset="0"/>
              </a:rPr>
              <a:t>.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42106" y="850254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 THREE MARKETS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903115"/>
            <a:ext cx="84772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Households, firms, the government, and the rest of the world all interact in three different market arenas</a:t>
            </a:r>
            <a:r>
              <a:rPr lang="en-US" altLang="cs-CZ" sz="2400" dirty="0" smtClean="0">
                <a:latin typeface="Arial" panose="020B0604020202020204" pitchFamily="34" charset="0"/>
              </a:rPr>
              <a:t>: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Goods-and-services </a:t>
            </a:r>
            <a:r>
              <a:rPr lang="en-US" altLang="cs-CZ" sz="2400" dirty="0" smtClean="0">
                <a:latin typeface="Arial" panose="020B0604020202020204" pitchFamily="34" charset="0"/>
              </a:rPr>
              <a:t>market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 err="1" smtClean="0">
                <a:latin typeface="Arial" panose="020B0604020202020204" pitchFamily="34" charset="0"/>
              </a:rPr>
              <a:t>Labo</a:t>
            </a:r>
            <a:r>
              <a:rPr lang="cs-CZ" altLang="cs-CZ" sz="2400" dirty="0" smtClean="0">
                <a:latin typeface="Arial" panose="020B0604020202020204" pitchFamily="34" charset="0"/>
              </a:rPr>
              <a:t>u</a:t>
            </a:r>
            <a:r>
              <a:rPr lang="en-US" altLang="cs-CZ" sz="2400" dirty="0" smtClean="0">
                <a:latin typeface="Arial" panose="020B0604020202020204" pitchFamily="34" charset="0"/>
              </a:rPr>
              <a:t>r market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Money (financial) </a:t>
            </a:r>
            <a:r>
              <a:rPr lang="en-US" altLang="cs-CZ" sz="2400" dirty="0" err="1" smtClean="0">
                <a:latin typeface="Arial" panose="020B0604020202020204" pitchFamily="34" charset="0"/>
              </a:rPr>
              <a:t>marke</a:t>
            </a:r>
            <a:r>
              <a:rPr lang="cs-CZ" altLang="cs-CZ" sz="2400" dirty="0" smtClean="0">
                <a:latin typeface="Arial" panose="020B0604020202020204" pitchFamily="34" charset="0"/>
              </a:rPr>
              <a:t>t</a:t>
            </a:r>
          </a:p>
          <a:p>
            <a:pPr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cs-CZ" altLang="cs-CZ" sz="2400" b="1" dirty="0" err="1" smtClean="0">
                <a:latin typeface="Arial" panose="020B0604020202020204" pitchFamily="34" charset="0"/>
              </a:rPr>
              <a:t>Inside</a:t>
            </a:r>
            <a:r>
              <a:rPr lang="cs-CZ" altLang="cs-CZ" sz="2400" b="1" dirty="0" smtClean="0">
                <a:latin typeface="Arial" panose="020B0604020202020204" pitchFamily="34" charset="0"/>
              </a:rPr>
              <a:t> and </a:t>
            </a:r>
            <a:r>
              <a:rPr lang="cs-CZ" altLang="cs-CZ" sz="2400" b="1" dirty="0" err="1" smtClean="0">
                <a:latin typeface="Arial" panose="020B0604020202020204" pitchFamily="34" charset="0"/>
              </a:rPr>
              <a:t>outside</a:t>
            </a:r>
            <a:r>
              <a:rPr lang="cs-CZ" altLang="cs-CZ" sz="2400" b="1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dirty="0" err="1" smtClean="0">
                <a:latin typeface="Arial" panose="020B0604020202020204" pitchFamily="34" charset="0"/>
              </a:rPr>
              <a:t>economy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42106" y="850254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 THREE MARKETS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903115"/>
            <a:ext cx="847725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Households and the government purchase goods and services (demand) from firms in the </a:t>
            </a:r>
            <a:r>
              <a:rPr lang="en-US" altLang="cs-CZ" sz="2400" b="1" dirty="0">
                <a:latin typeface="Arial" panose="020B0604020202020204" pitchFamily="34" charset="0"/>
              </a:rPr>
              <a:t>goods-and services market</a:t>
            </a:r>
            <a:r>
              <a:rPr lang="en-US" altLang="cs-CZ" sz="2400" dirty="0">
                <a:latin typeface="Arial" panose="020B0604020202020204" pitchFamily="34" charset="0"/>
              </a:rPr>
              <a:t>, and firms supply to the goods and services market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In the </a:t>
            </a:r>
            <a:r>
              <a:rPr lang="en-US" altLang="cs-CZ" sz="2400" b="1" dirty="0" err="1" smtClean="0">
                <a:latin typeface="Arial" panose="020B0604020202020204" pitchFamily="34" charset="0"/>
              </a:rPr>
              <a:t>labo</a:t>
            </a:r>
            <a:r>
              <a:rPr lang="cs-CZ" altLang="cs-CZ" sz="2400" b="1" dirty="0" smtClean="0">
                <a:latin typeface="Arial" panose="020B0604020202020204" pitchFamily="34" charset="0"/>
              </a:rPr>
              <a:t>u</a:t>
            </a:r>
            <a:r>
              <a:rPr lang="en-US" altLang="cs-CZ" sz="2400" b="1" dirty="0" smtClean="0">
                <a:latin typeface="Arial" panose="020B0604020202020204" pitchFamily="34" charset="0"/>
              </a:rPr>
              <a:t>r </a:t>
            </a:r>
            <a:r>
              <a:rPr lang="en-US" altLang="cs-CZ" sz="2400" b="1" dirty="0">
                <a:latin typeface="Arial" panose="020B0604020202020204" pitchFamily="34" charset="0"/>
              </a:rPr>
              <a:t>market</a:t>
            </a:r>
            <a:r>
              <a:rPr lang="en-US" altLang="cs-CZ" sz="2400" dirty="0">
                <a:latin typeface="Arial" panose="020B0604020202020204" pitchFamily="34" charset="0"/>
              </a:rPr>
              <a:t>, firms and government purchase (demand) labor from households (supply</a:t>
            </a:r>
            <a:r>
              <a:rPr lang="en-US" altLang="cs-CZ" sz="2400" dirty="0" smtClean="0">
                <a:latin typeface="Arial" panose="020B0604020202020204" pitchFamily="34" charset="0"/>
              </a:rPr>
              <a:t>).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The total supply of labor in the economy depends on the sum of decisions made by households</a:t>
            </a:r>
            <a:r>
              <a:rPr lang="cs-CZ" altLang="cs-CZ" sz="2400" dirty="0" smtClean="0">
                <a:latin typeface="Arial" panose="020B0604020202020204" pitchFamily="34" charset="0"/>
              </a:rPr>
              <a:t>.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42106" y="850254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 THREE MARKETS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903115"/>
            <a:ext cx="8477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In the </a:t>
            </a:r>
            <a:r>
              <a:rPr lang="en-US" altLang="cs-CZ" sz="2400" b="1" dirty="0">
                <a:latin typeface="Arial" panose="020B0604020202020204" pitchFamily="34" charset="0"/>
              </a:rPr>
              <a:t>money </a:t>
            </a:r>
            <a:r>
              <a:rPr lang="en-US" altLang="cs-CZ" sz="2400" b="1" dirty="0" smtClean="0">
                <a:latin typeface="Arial" panose="020B0604020202020204" pitchFamily="34" charset="0"/>
              </a:rPr>
              <a:t>market</a:t>
            </a:r>
            <a:r>
              <a:rPr lang="cs-CZ" altLang="cs-CZ" sz="2400" dirty="0" smtClean="0">
                <a:latin typeface="Arial" panose="020B0604020202020204" pitchFamily="34" charset="0"/>
              </a:rPr>
              <a:t> - </a:t>
            </a:r>
            <a:r>
              <a:rPr lang="en-US" altLang="cs-CZ" sz="2400" dirty="0" smtClean="0">
                <a:latin typeface="Arial" panose="020B0604020202020204" pitchFamily="34" charset="0"/>
              </a:rPr>
              <a:t>sometimes </a:t>
            </a:r>
            <a:r>
              <a:rPr lang="en-US" altLang="cs-CZ" sz="2400" dirty="0">
                <a:latin typeface="Arial" panose="020B0604020202020204" pitchFamily="34" charset="0"/>
              </a:rPr>
              <a:t>called the financial </a:t>
            </a:r>
            <a:r>
              <a:rPr lang="en-US" altLang="cs-CZ" sz="2400" dirty="0" smtClean="0">
                <a:latin typeface="Arial" panose="020B0604020202020204" pitchFamily="34" charset="0"/>
              </a:rPr>
              <a:t>market</a:t>
            </a:r>
            <a:r>
              <a:rPr lang="cs-CZ" altLang="cs-CZ" sz="2400" dirty="0" smtClean="0">
                <a:latin typeface="Arial" panose="020B0604020202020204" pitchFamily="34" charset="0"/>
              </a:rPr>
              <a:t> - </a:t>
            </a:r>
            <a:r>
              <a:rPr lang="en-US" altLang="cs-CZ" sz="2400" dirty="0" smtClean="0">
                <a:latin typeface="Arial" panose="020B0604020202020204" pitchFamily="34" charset="0"/>
              </a:rPr>
              <a:t>households </a:t>
            </a:r>
            <a:r>
              <a:rPr lang="en-US" altLang="cs-CZ" sz="2400" dirty="0">
                <a:latin typeface="Arial" panose="020B0604020202020204" pitchFamily="34" charset="0"/>
              </a:rPr>
              <a:t>purchase stocks and bonds from firms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Households supply funds to this market in the expectation of earning income, and also demand (borrow) funds from this market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Firms, government, and the rest of the world also engage in borrowing and lending, coordinated by financial institutions</a:t>
            </a:r>
            <a:r>
              <a:rPr lang="cs-CZ" altLang="cs-CZ" sz="2400" dirty="0" smtClean="0">
                <a:latin typeface="Arial" panose="020B0604020202020204" pitchFamily="34" charset="0"/>
              </a:rPr>
              <a:t>.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42106" y="850254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connection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to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microeconomics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903115"/>
            <a:ext cx="847725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Macroeconomic behavior is the sum of all the microeconomic decisions made by individual households and firms. 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en-US" altLang="cs-CZ" sz="2400" dirty="0" smtClean="0">
                <a:latin typeface="Arial" panose="020B0604020202020204" pitchFamily="34" charset="0"/>
              </a:rPr>
              <a:t> 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 smtClean="0">
                <a:latin typeface="Arial" panose="020B0604020202020204" pitchFamily="34" charset="0"/>
              </a:rPr>
              <a:t>We </a:t>
            </a:r>
            <a:r>
              <a:rPr lang="en-US" altLang="cs-CZ" sz="2400" dirty="0">
                <a:latin typeface="Arial" panose="020B0604020202020204" pitchFamily="34" charset="0"/>
              </a:rPr>
              <a:t>cannot understand the former without some knowledge of the factors that influence the latter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INTRODUCTION TO MACROECONOMICS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849479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AS-AD</a:t>
            </a: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811608" y="1392944"/>
            <a:ext cx="3490228" cy="4957572"/>
          </a:xfrm>
        </p:spPr>
        <p:txBody>
          <a:bodyPr/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Aggregate demand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 total demand for goods and services in 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Aggregate supply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 total supply of goods and services in 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Aggregate supply and demand curves are more complex than simple market supply and demand curves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1781" y="1670175"/>
            <a:ext cx="4040111" cy="369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INTRODUCTION TO MACROECONOMICS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293039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THANK YOU FOR YOUR ATTENTION…</a:t>
            </a:r>
          </a:p>
        </p:txBody>
      </p:sp>
    </p:spTree>
    <p:extLst>
      <p:ext uri="{BB962C8B-B14F-4D97-AF65-F5344CB8AC3E}">
        <p14:creationId xmlns:p14="http://schemas.microsoft.com/office/powerpoint/2010/main" val="40647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MICRO AND MACRO ECONOMICS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903115"/>
            <a:ext cx="847725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 err="1" smtClean="0">
                <a:latin typeface="Arial" panose="020B0604020202020204" pitchFamily="34" charset="0"/>
              </a:rPr>
              <a:t>Microeconomi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sts</a:t>
            </a:r>
            <a:r>
              <a:rPr lang="en-US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generaly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conclude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that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markets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work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well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cs-CZ" altLang="cs-CZ" sz="2400" dirty="0" err="1" smtClean="0">
                <a:latin typeface="Arial" panose="020B0604020202020204" pitchFamily="34" charset="0"/>
              </a:rPr>
              <a:t>Macroeconomists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observe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that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some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important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prices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often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seem</a:t>
            </a:r>
            <a:r>
              <a:rPr lang="cs-CZ" altLang="cs-CZ" sz="2400" dirty="0" smtClean="0">
                <a:latin typeface="Arial" panose="020B0604020202020204" pitchFamily="34" charset="0"/>
              </a:rPr>
              <a:t> „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sticky</a:t>
            </a:r>
            <a:r>
              <a:rPr lang="cs-CZ" altLang="cs-CZ" sz="2400" dirty="0" smtClean="0">
                <a:latin typeface="Arial" panose="020B0604020202020204" pitchFamily="34" charset="0"/>
              </a:rPr>
              <a:t>“.</a:t>
            </a:r>
          </a:p>
          <a:p>
            <a:pPr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cs-CZ" altLang="cs-CZ" sz="2400" dirty="0" err="1" smtClean="0">
                <a:latin typeface="Arial" panose="020B0604020202020204" pitchFamily="34" charset="0"/>
              </a:rPr>
              <a:t>Sticky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prices</a:t>
            </a:r>
            <a:r>
              <a:rPr lang="cs-CZ" altLang="cs-CZ" sz="2400" dirty="0" smtClean="0">
                <a:latin typeface="Arial" panose="020B0604020202020204" pitchFamily="34" charset="0"/>
              </a:rPr>
              <a:t> are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prices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that</a:t>
            </a:r>
            <a:r>
              <a:rPr lang="cs-CZ" altLang="cs-CZ" sz="2400" dirty="0" smtClean="0">
                <a:latin typeface="Arial" panose="020B0604020202020204" pitchFamily="34" charset="0"/>
              </a:rPr>
              <a:t> do not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always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adjust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rapidly</a:t>
            </a:r>
            <a:r>
              <a:rPr lang="cs-CZ" altLang="cs-CZ" sz="2400" dirty="0" smtClean="0">
                <a:latin typeface="Arial" panose="020B0604020202020204" pitchFamily="34" charset="0"/>
              </a:rPr>
              <a:t> to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maintain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the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equality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between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quantity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supplied</a:t>
            </a:r>
            <a:r>
              <a:rPr lang="cs-CZ" altLang="cs-CZ" sz="2400" dirty="0" smtClean="0">
                <a:latin typeface="Arial" panose="020B0604020202020204" pitchFamily="34" charset="0"/>
              </a:rPr>
              <a:t> and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quantity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demanded</a:t>
            </a:r>
            <a:r>
              <a:rPr lang="cs-CZ" altLang="cs-CZ" sz="2400" dirty="0" smtClean="0">
                <a:latin typeface="Arial" panose="020B0604020202020204" pitchFamily="34" charset="0"/>
              </a:rPr>
              <a:t>.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20675" y="97144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History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macroeconomics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903115"/>
            <a:ext cx="847725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Classical economists </a:t>
            </a:r>
            <a:r>
              <a:rPr lang="en-US" altLang="cs-CZ" sz="2400" dirty="0">
                <a:latin typeface="Arial" panose="020B0604020202020204" pitchFamily="34" charset="0"/>
              </a:rPr>
              <a:t>applied microeconomic models, or “market clearing” models, to economy-wide problems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However, simple classical models failed to explain the prolonged existence of high unemployment during the Great Depression. 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This </a:t>
            </a:r>
            <a:r>
              <a:rPr lang="en-US" altLang="cs-CZ" sz="2000" dirty="0">
                <a:latin typeface="Arial" panose="020B0604020202020204" pitchFamily="34" charset="0"/>
              </a:rPr>
              <a:t>provided the impetus for the development of macroeconomic</a:t>
            </a:r>
            <a:r>
              <a:rPr lang="cs-CZ" altLang="cs-CZ" sz="200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The </a:t>
            </a:r>
            <a:r>
              <a:rPr lang="en-US" altLang="cs-CZ" sz="2400" b="1" dirty="0">
                <a:latin typeface="Arial" panose="020B0604020202020204" pitchFamily="34" charset="0"/>
              </a:rPr>
              <a:t>Great Depression </a:t>
            </a:r>
            <a:r>
              <a:rPr lang="en-US" altLang="cs-CZ" sz="2400" dirty="0">
                <a:latin typeface="Arial" panose="020B0604020202020204" pitchFamily="34" charset="0"/>
              </a:rPr>
              <a:t>was a period of severe economic contraction and high unemployment that began in 1929 and continued throughout the </a:t>
            </a:r>
            <a:r>
              <a:rPr lang="en-US" altLang="cs-CZ" sz="2400" dirty="0" smtClean="0">
                <a:latin typeface="Arial" panose="020B0604020202020204" pitchFamily="34" charset="0"/>
              </a:rPr>
              <a:t>1930s</a:t>
            </a:r>
            <a:r>
              <a:rPr lang="cs-CZ" altLang="cs-CZ" sz="2400" dirty="0" smtClean="0">
                <a:latin typeface="Arial" panose="020B0604020202020204" pitchFamily="34" charset="0"/>
              </a:rPr>
              <a:t>.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42106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great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depression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IN US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903115"/>
            <a:ext cx="8477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81" y="1441450"/>
            <a:ext cx="7919638" cy="466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History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macroeconomics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441450"/>
            <a:ext cx="847725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In 1936, John Maynard Keynes published </a:t>
            </a:r>
            <a:r>
              <a:rPr lang="en-US" altLang="cs-CZ" sz="2400" i="1" dirty="0">
                <a:latin typeface="Arial" panose="020B0604020202020204" pitchFamily="34" charset="0"/>
              </a:rPr>
              <a:t>The General Theory of Employment, Interest, and Money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Keynes believed governments could intervene in the economy and affect the level of output and employment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During periods of low private demand, the government can stimulate aggregate demand to lift the economy out of recession</a:t>
            </a:r>
            <a:r>
              <a:rPr lang="en-US" altLang="cs-CZ" sz="2000" dirty="0" smtClean="0">
                <a:latin typeface="Arial" panose="020B0604020202020204" pitchFamily="34" charset="0"/>
              </a:rPr>
              <a:t>.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Walter Heller </a:t>
            </a:r>
            <a:r>
              <a:rPr lang="en-US" altLang="cs-CZ" sz="2400" dirty="0" smtClean="0">
                <a:latin typeface="Arial" panose="020B0604020202020204" pitchFamily="34" charset="0"/>
              </a:rPr>
              <a:t>used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the phrase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f</a:t>
            </a:r>
            <a:r>
              <a:rPr lang="en-US" altLang="cs-CZ" sz="2400" b="1" dirty="0" err="1" smtClean="0">
                <a:latin typeface="Arial" panose="020B0604020202020204" pitchFamily="34" charset="0"/>
              </a:rPr>
              <a:t>ine</a:t>
            </a:r>
            <a:r>
              <a:rPr lang="en-US" altLang="cs-CZ" sz="2400" b="1" dirty="0" smtClean="0">
                <a:latin typeface="Arial" panose="020B0604020202020204" pitchFamily="34" charset="0"/>
              </a:rPr>
              <a:t>-tuning </a:t>
            </a:r>
            <a:r>
              <a:rPr lang="en-US" altLang="cs-CZ" sz="2400" dirty="0" smtClean="0">
                <a:latin typeface="Arial" panose="020B0604020202020204" pitchFamily="34" charset="0"/>
              </a:rPr>
              <a:t>to </a:t>
            </a:r>
            <a:r>
              <a:rPr lang="en-US" altLang="cs-CZ" sz="2400" dirty="0">
                <a:latin typeface="Arial" panose="020B0604020202020204" pitchFamily="34" charset="0"/>
              </a:rPr>
              <a:t>refer </a:t>
            </a:r>
            <a:r>
              <a:rPr lang="cs-CZ" altLang="cs-CZ" sz="2400" dirty="0" smtClean="0">
                <a:latin typeface="Arial" panose="020B0604020202020204" pitchFamily="34" charset="0"/>
              </a:rPr>
              <a:t>to </a:t>
            </a:r>
            <a:r>
              <a:rPr lang="en-US" altLang="cs-CZ" sz="2400" dirty="0" smtClean="0">
                <a:latin typeface="Arial" panose="020B0604020202020204" pitchFamily="34" charset="0"/>
              </a:rPr>
              <a:t>the </a:t>
            </a:r>
            <a:r>
              <a:rPr lang="en-US" altLang="cs-CZ" sz="2400" dirty="0">
                <a:latin typeface="Arial" panose="020B0604020202020204" pitchFamily="34" charset="0"/>
              </a:rPr>
              <a:t>government’s role in regulating inflation and </a:t>
            </a:r>
            <a:r>
              <a:rPr lang="cs-CZ" altLang="cs-CZ" sz="2400" dirty="0" smtClean="0">
                <a:latin typeface="Arial" panose="020B0604020202020204" pitchFamily="34" charset="0"/>
              </a:rPr>
              <a:t>u</a:t>
            </a:r>
            <a:r>
              <a:rPr lang="en-US" altLang="cs-CZ" sz="2400" dirty="0" err="1" smtClean="0">
                <a:latin typeface="Arial" panose="020B0604020202020204" pitchFamily="34" charset="0"/>
              </a:rPr>
              <a:t>nemployment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use of Keynesian policy to fine-tune the economy in the 1960s, led to disillusionment in the 1970s and early </a:t>
            </a:r>
            <a:r>
              <a:rPr lang="en-US" altLang="cs-CZ" sz="2000" dirty="0" smtClean="0">
                <a:latin typeface="Arial" panose="020B0604020202020204" pitchFamily="34" charset="0"/>
              </a:rPr>
              <a:t>1980s</a:t>
            </a:r>
            <a:r>
              <a:rPr lang="cs-CZ" altLang="cs-CZ" sz="2000" dirty="0" smtClean="0">
                <a:latin typeface="Arial" panose="020B0604020202020204" pitchFamily="34" charset="0"/>
              </a:rPr>
              <a:t>.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History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macroeconomics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441450"/>
            <a:ext cx="847725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 smtClean="0">
                <a:latin typeface="Arial" panose="020B0604020202020204" pitchFamily="34" charset="0"/>
              </a:rPr>
              <a:t>Lord </a:t>
            </a:r>
            <a:r>
              <a:rPr lang="en-US" altLang="cs-CZ" sz="2400" dirty="0">
                <a:latin typeface="Arial" panose="020B0604020202020204" pitchFamily="34" charset="0"/>
              </a:rPr>
              <a:t>Keynes developed a theory in which prices failed to adjust quickly so that a fall in corporate investment or a rise in savings leads to a decline in output. 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Hicks developed </a:t>
            </a:r>
            <a:r>
              <a:rPr lang="en-US" altLang="cs-CZ" sz="2400" b="1" dirty="0">
                <a:latin typeface="Arial" panose="020B0604020202020204" pitchFamily="34" charset="0"/>
              </a:rPr>
              <a:t>IS-LM model</a:t>
            </a:r>
            <a:r>
              <a:rPr lang="en-US" altLang="cs-CZ" sz="2400" dirty="0">
                <a:latin typeface="Arial" panose="020B0604020202020204" pitchFamily="34" charset="0"/>
              </a:rPr>
              <a:t>, a mathematical version of Keynes thinking which is still the baseline framework for thinking about business cycles. 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For 20-30 years, most </a:t>
            </a:r>
            <a:r>
              <a:rPr lang="en-US" altLang="cs-CZ" sz="2400" dirty="0" smtClean="0">
                <a:latin typeface="Arial" panose="020B0604020202020204" pitchFamily="34" charset="0"/>
              </a:rPr>
              <a:t>macro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economics</a:t>
            </a:r>
            <a:r>
              <a:rPr lang="en-US" altLang="cs-CZ" sz="2400" dirty="0" smtClean="0">
                <a:latin typeface="Arial" panose="020B0604020202020204" pitchFamily="34" charset="0"/>
              </a:rPr>
              <a:t> </a:t>
            </a:r>
            <a:r>
              <a:rPr lang="en-US" altLang="cs-CZ" sz="2400" dirty="0">
                <a:latin typeface="Arial" panose="020B0604020202020204" pitchFamily="34" charset="0"/>
              </a:rPr>
              <a:t>was about measuring the gap between demand and potential output and stimulating demand sufficiently to reach potential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INTRODUCTION TO MACROECONOMICS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History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macroeconomics</a:t>
            </a:r>
            <a:endParaRPr lang="en-GB" altLang="cs-CZ" sz="2400" b="1" cap="all" dirty="0" smtClean="0">
              <a:latin typeface="Arial" panose="020B0604020202020204" pitchFamily="34" charset="0"/>
            </a:endParaRP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441450"/>
            <a:ext cx="847725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During the 1950’s, macro conceptually split changes in output into two parts</a:t>
            </a:r>
            <a:r>
              <a:rPr lang="en-US" altLang="cs-CZ" sz="2400" dirty="0" smtClean="0">
                <a:latin typeface="Arial" panose="020B0604020202020204" pitchFamily="34" charset="0"/>
              </a:rPr>
              <a:t>: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Long-term growth </a:t>
            </a:r>
            <a:r>
              <a:rPr lang="en-US" altLang="cs-CZ" sz="2400" dirty="0">
                <a:latin typeface="Arial" panose="020B0604020202020204" pitchFamily="34" charset="0"/>
              </a:rPr>
              <a:t>which would be studied in models in which prices adjust perfectly to economic conditions</a:t>
            </a:r>
            <a:r>
              <a:rPr lang="en-US" altLang="cs-CZ" sz="2400" dirty="0" smtClean="0">
                <a:latin typeface="Arial" panose="020B0604020202020204" pitchFamily="34" charset="0"/>
              </a:rPr>
              <a:t>.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n-US" altLang="cs-CZ" sz="2400" b="1" dirty="0">
                <a:latin typeface="Arial" panose="020B0604020202020204" pitchFamily="34" charset="0"/>
              </a:rPr>
              <a:t>Business Cycles </a:t>
            </a:r>
            <a:r>
              <a:rPr lang="en-US" altLang="cs-CZ" sz="2400" dirty="0">
                <a:latin typeface="Arial" panose="020B0604020202020204" pitchFamily="34" charset="0"/>
              </a:rPr>
              <a:t>which would be studied in models in which they would not. Advances in computation and statistics meant that large models could be constructed meant to represent large economies. 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998</TotalTime>
  <Words>1759</Words>
  <Application>Microsoft Office PowerPoint</Application>
  <PresentationFormat>Předvádění na obrazovce (4:3)</PresentationFormat>
  <Paragraphs>317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majerova</cp:lastModifiedBy>
  <cp:revision>61</cp:revision>
  <dcterms:created xsi:type="dcterms:W3CDTF">2016-03-17T12:08:01Z</dcterms:created>
  <dcterms:modified xsi:type="dcterms:W3CDTF">2019-09-12T14:29:54Z</dcterms:modified>
</cp:coreProperties>
</file>