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wton.cz/" TargetMode="External"/><Relationship Id="rId13" Type="http://schemas.openxmlformats.org/officeDocument/2006/relationships/hyperlink" Target="http://www.mfcr.cz/" TargetMode="External"/><Relationship Id="rId3" Type="http://schemas.openxmlformats.org/officeDocument/2006/relationships/hyperlink" Target="http://www.cerge.cuni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www.weforum.org/" TargetMode="External"/><Relationship Id="rId2" Type="http://schemas.openxmlformats.org/officeDocument/2006/relationships/hyperlink" Target="http://www.cepi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et.cz/" TargetMode="External"/><Relationship Id="rId11" Type="http://schemas.openxmlformats.org/officeDocument/2006/relationships/hyperlink" Target="http://www.econ.worldbank.org/" TargetMode="External"/><Relationship Id="rId5" Type="http://schemas.openxmlformats.org/officeDocument/2006/relationships/hyperlink" Target="http://www.cnb.cz/" TargetMode="External"/><Relationship Id="rId15" Type="http://schemas.openxmlformats.org/officeDocument/2006/relationships/hyperlink" Target="http://www.vse.cz/" TargetMode="External"/><Relationship Id="rId10" Type="http://schemas.openxmlformats.org/officeDocument/2006/relationships/hyperlink" Target="http://www.vyzkum.cz/" TargetMode="External"/><Relationship Id="rId4" Type="http://schemas.openxmlformats.org/officeDocument/2006/relationships/hyperlink" Target="http://www.finance.cz/" TargetMode="External"/><Relationship Id="rId9" Type="http://schemas.openxmlformats.org/officeDocument/2006/relationships/hyperlink" Target="http://www.worldbank.org/" TargetMode="External"/><Relationship Id="rId14" Type="http://schemas.openxmlformats.org/officeDocument/2006/relationships/hyperlink" Target="http://www.vl&#225;da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7422" y="3357562"/>
            <a:ext cx="6172200" cy="1371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Economic Policy of </a:t>
            </a:r>
            <a:r>
              <a:rPr lang="cs-CZ" sz="4000" dirty="0" err="1">
                <a:solidFill>
                  <a:schemeClr val="tx1"/>
                </a:solidFill>
              </a:rPr>
              <a:t>Czech</a:t>
            </a:r>
            <a:r>
              <a:rPr lang="cs-CZ" sz="4000" dirty="0">
                <a:solidFill>
                  <a:schemeClr val="tx1"/>
                </a:solidFill>
              </a:rPr>
              <a:t> </a:t>
            </a:r>
            <a:r>
              <a:rPr lang="cs-CZ" sz="4000" dirty="0" err="1">
                <a:solidFill>
                  <a:schemeClr val="tx1"/>
                </a:solidFill>
              </a:rPr>
              <a:t>Republic</a:t>
            </a:r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4000" dirty="0">
                <a:solidFill>
                  <a:schemeClr val="tx1"/>
                </a:solidFill>
              </a:rPr>
              <a:t>(NKECR, NKHCR)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2+0</a:t>
            </a:r>
          </a:p>
          <a:p>
            <a:pPr marL="354013" indent="-354013"/>
            <a:r>
              <a:rPr lang="cs-CZ" sz="3200" i="1" dirty="0"/>
              <a:t>Počet kreditů</a:t>
            </a:r>
            <a:r>
              <a:rPr lang="cs-CZ" sz="3200" dirty="0"/>
              <a:t>: 4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esej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600" u="sng" dirty="0"/>
              <a:t>Garant předmětu</a:t>
            </a:r>
            <a:r>
              <a:rPr lang="cs-CZ" sz="2600" dirty="0"/>
              <a:t>: </a:t>
            </a:r>
            <a:r>
              <a:rPr lang="cs-CZ" sz="2600" b="1" dirty="0"/>
              <a:t>Ing. Eva Kotlánová, Ph.D.</a:t>
            </a:r>
          </a:p>
          <a:p>
            <a:pPr>
              <a:buNone/>
            </a:pPr>
            <a:endParaRPr lang="cs-CZ" sz="2600" dirty="0"/>
          </a:p>
          <a:p>
            <a:pPr>
              <a:buNone/>
            </a:pPr>
            <a:r>
              <a:rPr lang="cs-CZ" sz="2600" u="sng" dirty="0"/>
              <a:t>Přednášející</a:t>
            </a:r>
            <a:r>
              <a:rPr lang="cs-CZ" sz="2600" dirty="0"/>
              <a:t>: 	</a:t>
            </a:r>
            <a:r>
              <a:rPr lang="cs-CZ" sz="2600" b="1" dirty="0"/>
              <a:t>Ing. Eva Kotlánová, Ph.D.</a:t>
            </a:r>
          </a:p>
          <a:p>
            <a:pPr>
              <a:buNone/>
            </a:pPr>
            <a:r>
              <a:rPr lang="cs-CZ" sz="2600" b="1" dirty="0"/>
              <a:t>			katedra ekonomie a veřejné správy</a:t>
            </a:r>
          </a:p>
          <a:p>
            <a:pPr>
              <a:buNone/>
            </a:pPr>
            <a:r>
              <a:rPr lang="cs-CZ" sz="2600" b="1" dirty="0"/>
              <a:t>			kancelář A234</a:t>
            </a:r>
          </a:p>
          <a:p>
            <a:pPr>
              <a:buNone/>
            </a:pPr>
            <a:r>
              <a:rPr lang="cs-CZ" sz="2600" b="1" dirty="0"/>
              <a:t>			tel.: 596398347</a:t>
            </a:r>
          </a:p>
          <a:p>
            <a:pPr>
              <a:buNone/>
            </a:pPr>
            <a:r>
              <a:rPr lang="cs-CZ" sz="2600" b="1" dirty="0"/>
              <a:t>			email: </a:t>
            </a:r>
            <a:r>
              <a:rPr lang="cs-CZ" sz="2600" b="1" dirty="0">
                <a:hlinkClick r:id="rId2"/>
              </a:rPr>
              <a:t>kotlanova@opf.slu.cz</a:t>
            </a:r>
            <a:endParaRPr lang="cs-CZ" sz="2600" b="1" dirty="0"/>
          </a:p>
          <a:p>
            <a:pPr>
              <a:buNone/>
            </a:pPr>
            <a:endParaRPr lang="cs-CZ" sz="2600" b="1" dirty="0"/>
          </a:p>
          <a:p>
            <a:pPr>
              <a:buNone/>
            </a:pPr>
            <a:r>
              <a:rPr lang="cs-CZ" sz="2600" b="1" dirty="0"/>
              <a:t>			konzultační hodiny: út</a:t>
            </a:r>
            <a:r>
              <a:rPr lang="en-US" sz="2600" b="1" dirty="0"/>
              <a:t> </a:t>
            </a:r>
            <a:r>
              <a:rPr lang="cs-CZ" sz="2600" b="1" dirty="0"/>
              <a:t>  9</a:t>
            </a:r>
            <a:r>
              <a:rPr lang="en-US" sz="2600" b="1" dirty="0"/>
              <a:t>.</a:t>
            </a:r>
            <a:r>
              <a:rPr lang="cs-CZ" sz="2600" b="1" dirty="0"/>
              <a:t>45</a:t>
            </a:r>
            <a:r>
              <a:rPr lang="en-US" sz="2600" b="1" dirty="0"/>
              <a:t> – </a:t>
            </a:r>
            <a:r>
              <a:rPr lang="cs-CZ" sz="2600" b="1" dirty="0"/>
              <a:t>11.00</a:t>
            </a:r>
            <a:r>
              <a:rPr lang="en-US" sz="2600" b="1" dirty="0"/>
              <a:t>	</a:t>
            </a:r>
          </a:p>
          <a:p>
            <a:pPr>
              <a:buNone/>
            </a:pPr>
            <a:r>
              <a:rPr lang="en-US" sz="2600" b="1" dirty="0"/>
              <a:t>					  </a:t>
            </a:r>
            <a:r>
              <a:rPr lang="cs-CZ" sz="2600" b="1" dirty="0"/>
              <a:t>        st</a:t>
            </a:r>
            <a:r>
              <a:rPr lang="en-US" sz="2600" b="1" dirty="0"/>
              <a:t>  </a:t>
            </a:r>
            <a:r>
              <a:rPr lang="cs-CZ" sz="2600" b="1" dirty="0"/>
              <a:t>13.30</a:t>
            </a:r>
            <a:r>
              <a:rPr lang="en-US" sz="2600" b="1" dirty="0"/>
              <a:t> - 1</a:t>
            </a:r>
            <a:r>
              <a:rPr lang="cs-CZ" sz="2600" b="1" dirty="0"/>
              <a:t>4</a:t>
            </a:r>
            <a:r>
              <a:rPr lang="en-US" sz="2600" b="1" dirty="0"/>
              <a:t>.30</a:t>
            </a:r>
            <a:endParaRPr lang="cs-CZ" sz="2600" b="1" dirty="0"/>
          </a:p>
          <a:p>
            <a:pPr>
              <a:buNone/>
            </a:pPr>
            <a:r>
              <a:rPr lang="cs-CZ" sz="2600" b="1" dirty="0"/>
              <a:t>                                                               Kombi forma po domluvě</a:t>
            </a:r>
            <a:endParaRPr lang="en-US" sz="2600" b="1" dirty="0"/>
          </a:p>
          <a:p>
            <a:pPr>
              <a:buNone/>
            </a:pPr>
            <a:r>
              <a:rPr lang="en-US" sz="2600" b="1" dirty="0"/>
              <a:t>				</a:t>
            </a:r>
            <a:endParaRPr lang="cs-CZ" sz="2600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Orientační osnova tutoriálů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600" dirty="0"/>
              <a:t> Situace českého hospodářství před rokem 1945</a:t>
            </a:r>
          </a:p>
          <a:p>
            <a:pPr>
              <a:spcAft>
                <a:spcPts val="600"/>
              </a:spcAft>
            </a:pPr>
            <a:r>
              <a:rPr lang="cs-CZ" sz="3600" dirty="0"/>
              <a:t> Situace po roce 1945 x transformace  české ekonomiky</a:t>
            </a:r>
          </a:p>
          <a:p>
            <a:pPr>
              <a:spcAft>
                <a:spcPts val="600"/>
              </a:spcAft>
            </a:pPr>
            <a:r>
              <a:rPr lang="cs-CZ" sz="3600" dirty="0"/>
              <a:t> Krize 1997, 2008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Internetové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2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2"/>
              </a:rPr>
              <a:t>cepin.cz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3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3"/>
              </a:rPr>
              <a:t>cerge.cuni.cz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4"/>
              </a:rPr>
              <a:t>www.finance.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4"/>
              </a:rPr>
              <a:t>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5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5"/>
              </a:rPr>
              <a:t>cnb.cz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6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6"/>
              </a:rPr>
              <a:t>compet.cz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7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7"/>
              </a:rPr>
              <a:t>czso.cz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8"/>
              </a:rPr>
              <a:t>www.newton.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8"/>
              </a:rPr>
              <a:t>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9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9"/>
              </a:rPr>
              <a:t>worldbank.org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0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0"/>
              </a:rPr>
              <a:t>vyzkum.cz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1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1"/>
              </a:rPr>
              <a:t>econ.worldbank.org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2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2"/>
              </a:rPr>
              <a:t>weforum.org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3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3"/>
              </a:rPr>
              <a:t>mfcr.cz</a:t>
            </a:r>
            <a:endParaRPr lang="cs-CZ" sz="2000" dirty="0">
              <a:solidFill>
                <a:srgbClr val="FFFF00"/>
              </a:solidFill>
              <a:latin typeface="Tahoma" pitchFamily="34" charset="0"/>
              <a:hlinkClick r:id="rId14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4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4"/>
              </a:rPr>
              <a:t>vlada.cz</a:t>
            </a:r>
            <a:endParaRPr lang="cs-CZ" sz="2000" dirty="0">
              <a:solidFill>
                <a:srgbClr val="FFFF00"/>
              </a:solidFill>
              <a:latin typeface="Tahoma" pitchFamily="34" charset="0"/>
              <a:hlinkClick r:id="rId15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/>
              <a:t>Účast na přednáškách </a:t>
            </a:r>
            <a:r>
              <a:rPr lang="cs-CZ" sz="2600" dirty="0"/>
              <a:t>(max. 10 bodů)</a:t>
            </a:r>
          </a:p>
          <a:p>
            <a:r>
              <a:rPr lang="cs-CZ" sz="2600" b="1" u="sng" dirty="0"/>
              <a:t>Esej</a:t>
            </a:r>
            <a:r>
              <a:rPr lang="cs-CZ" sz="2600" b="1" dirty="0"/>
              <a:t> </a:t>
            </a:r>
            <a:r>
              <a:rPr lang="cs-CZ" sz="2600" dirty="0"/>
              <a:t>(max. 80 bodů)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b="1" dirty="0"/>
              <a:t>Téma</a:t>
            </a:r>
            <a:r>
              <a:rPr lang="cs-CZ" sz="2600" dirty="0"/>
              <a:t> </a:t>
            </a:r>
            <a:r>
              <a:rPr lang="cs-CZ" sz="2600" b="1" dirty="0"/>
              <a:t>„</a:t>
            </a:r>
            <a:r>
              <a:rPr lang="cs-CZ" sz="2600" b="1" i="1" dirty="0"/>
              <a:t>Jak český stát zvládá (zvládl) z pohledu hospodářské politiky pandemii viru COVID-19“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/>
              <a:t>Rozsah textu </a:t>
            </a:r>
            <a:r>
              <a:rPr lang="cs-CZ" sz="2600" b="1" dirty="0"/>
              <a:t>3 strany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/>
              <a:t>Šablona a pokyny k psaní eseje viz Studijní materiály v IS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Sledujte chování hospodářsko-politických autorit (vláda, ministerstva, kraje, ČNB) a využívejte prosím relevantní informační zdroje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i="1" dirty="0"/>
              <a:t>Termín </a:t>
            </a:r>
            <a:r>
              <a:rPr lang="cs-CZ" sz="2600" b="1" i="1"/>
              <a:t>odevzdání 29. </a:t>
            </a:r>
            <a:r>
              <a:rPr lang="cs-CZ" sz="2600" b="1" i="1" dirty="0"/>
              <a:t>4. formou </a:t>
            </a:r>
            <a:r>
              <a:rPr lang="cs-CZ" sz="2600" b="1" i="1" dirty="0" err="1"/>
              <a:t>Odevzdávárny</a:t>
            </a:r>
            <a:r>
              <a:rPr lang="cs-CZ" sz="2600" b="1" i="1" dirty="0"/>
              <a:t> v IS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Celkové hodnocení:  (přednášky, esej) </a:t>
            </a:r>
          </a:p>
          <a:p>
            <a:pPr marL="0" indent="0">
              <a:buNone/>
            </a:pPr>
            <a:r>
              <a:rPr lang="cs-CZ" sz="2600" b="1" dirty="0"/>
              <a:t>			     </a:t>
            </a:r>
            <a:r>
              <a:rPr lang="cs-CZ" sz="2600" dirty="0"/>
              <a:t>F:   0 – 49 bodů</a:t>
            </a:r>
          </a:p>
          <a:p>
            <a:pPr>
              <a:buNone/>
            </a:pPr>
            <a:r>
              <a:rPr lang="cs-CZ" sz="2600" dirty="0"/>
              <a:t>				     E: 50 – 55 bodů</a:t>
            </a:r>
          </a:p>
          <a:p>
            <a:pPr>
              <a:buNone/>
            </a:pPr>
            <a:r>
              <a:rPr lang="cs-CZ" sz="2600" dirty="0"/>
              <a:t>				     D: 56 – 64 bodů</a:t>
            </a:r>
          </a:p>
          <a:p>
            <a:pPr>
              <a:buNone/>
            </a:pPr>
            <a:r>
              <a:rPr lang="cs-CZ" sz="2600" dirty="0"/>
              <a:t>				     C: 65 – 74 bodů</a:t>
            </a:r>
          </a:p>
          <a:p>
            <a:pPr>
              <a:buNone/>
            </a:pPr>
            <a:r>
              <a:rPr lang="cs-CZ" sz="2600" dirty="0"/>
              <a:t>				     B: 75 – 84 bodů</a:t>
            </a:r>
          </a:p>
          <a:p>
            <a:pPr>
              <a:buNone/>
            </a:pPr>
            <a:r>
              <a:rPr lang="cs-CZ" sz="2600" dirty="0"/>
              <a:t>				     A: 85 – 90 bodů </a:t>
            </a:r>
            <a:r>
              <a:rPr lang="cs-CZ" dirty="0"/>
              <a:t>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4849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</TotalTime>
  <Words>380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Tahoma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Orientační osnova tutoriálů</vt:lpstr>
      <vt:lpstr>Internetové zdroje</vt:lpstr>
      <vt:lpstr>Podmínky úspěšného ukončení předmětu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52</cp:revision>
  <dcterms:created xsi:type="dcterms:W3CDTF">2015-02-19T14:22:13Z</dcterms:created>
  <dcterms:modified xsi:type="dcterms:W3CDTF">2022-02-24T09:20:31Z</dcterms:modified>
</cp:coreProperties>
</file>