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5" r:id="rId3"/>
    <p:sldId id="267" r:id="rId4"/>
    <p:sldId id="268" r:id="rId5"/>
    <p:sldId id="277" r:id="rId6"/>
    <p:sldId id="278" r:id="rId7"/>
    <p:sldId id="279" r:id="rId8"/>
    <p:sldId id="280" r:id="rId9"/>
    <p:sldId id="269" r:id="rId10"/>
    <p:sldId id="270" r:id="rId11"/>
    <p:sldId id="272" r:id="rId12"/>
    <p:sldId id="273" r:id="rId13"/>
    <p:sldId id="274" r:id="rId14"/>
    <p:sldId id="276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9" r:id="rId23"/>
    <p:sldId id="290" r:id="rId24"/>
    <p:sldId id="291" r:id="rId25"/>
    <p:sldId id="292" r:id="rId26"/>
    <p:sldId id="293" r:id="rId27"/>
    <p:sldId id="263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74" autoAdjust="0"/>
  </p:normalViewPr>
  <p:slideViewPr>
    <p:cSldViewPr>
      <p:cViewPr varScale="1">
        <p:scale>
          <a:sx n="90" d="100"/>
          <a:sy n="90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-nato-osn.snadno.eu/Evropska_unie.html?flash=ne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29750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59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0392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5161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697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286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6374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4755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5528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14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38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210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7340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407366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62191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67294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988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9801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548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319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43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5123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648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Zdroj: </a:t>
            </a:r>
            <a:r>
              <a:rPr lang="cs-CZ" u="none" dirty="0">
                <a:solidFill>
                  <a:schemeClr val="bg2">
                    <a:lumMod val="10000"/>
                  </a:schemeClr>
                </a:solidFill>
                <a:hlinkClick r:id="rId3"/>
              </a:rPr>
              <a:t>http://www.eu-nato-osn.snadno.eu/Evropska_unie.html?flash=ne</a:t>
            </a:r>
            <a:endParaRPr lang="cs-CZ" u="none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8066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927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03548" y="620996"/>
            <a:ext cx="5112568" cy="252028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 Evropské unie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První tutoriál</a:t>
            </a:r>
            <a:br>
              <a:rPr lang="cs-CZ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/>
              <a:t>1.1 </a:t>
            </a:r>
            <a:br>
              <a:rPr lang="cs-CZ" sz="3100" b="1" dirty="0">
                <a:solidFill>
                  <a:schemeClr val="bg1"/>
                </a:solidFill>
              </a:rPr>
            </a:br>
            <a:r>
              <a:rPr lang="cs-CZ" sz="3100" b="1" dirty="0">
                <a:solidFill>
                  <a:schemeClr val="bg1"/>
                </a:solidFill>
              </a:rPr>
              <a:t>Pojem práva EU. Evropská integrace a vznik  Evropských společenství. Evropská unie </a:t>
            </a:r>
            <a:br>
              <a:rPr lang="cs-CZ" sz="2400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444208" y="3723878"/>
            <a:ext cx="252806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Mgr. </a:t>
            </a:r>
            <a:r>
              <a:rPr lang="cs-CZ" altLang="cs-CZ" sz="9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Danuta</a:t>
            </a:r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Duda,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ekonomie a veřejné správy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byla podepsána v roce 1965 a vstoupila v platnost  v roce 1967</a:t>
            </a:r>
            <a:endParaRPr lang="en-US" sz="2400" dirty="0"/>
          </a:p>
          <a:p>
            <a:pPr>
              <a:defRPr/>
            </a:pPr>
            <a:r>
              <a:rPr lang="cs-CZ" sz="2400" dirty="0"/>
              <a:t>sloučila orgány do té doby existujících 3 evropských společenství (EHS, ESUO a Euratom), které od té doby také začaly používat společný rozpočet. </a:t>
            </a:r>
          </a:p>
          <a:p>
            <a:pPr>
              <a:defRPr/>
            </a:pPr>
            <a:r>
              <a:rPr lang="cs-CZ" sz="2400" dirty="0"/>
              <a:t>Od tohoto data se pro tato společenství začal používat název ES.</a:t>
            </a:r>
            <a:endParaRPr lang="en-US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Slučovací smlouva</a:t>
            </a:r>
          </a:p>
        </p:txBody>
      </p:sp>
    </p:spTree>
    <p:extLst>
      <p:ext uri="{BB962C8B-B14F-4D97-AF65-F5344CB8AC3E}">
        <p14:creationId xmlns:p14="http://schemas.microsoft.com/office/powerpoint/2010/main" val="207473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V roce </a:t>
            </a:r>
            <a:r>
              <a:rPr lang="cs-CZ" sz="2400" b="1" dirty="0"/>
              <a:t>1973 jsou přijaty Velká Británie, Irsko a Dánsko. </a:t>
            </a:r>
            <a:r>
              <a:rPr lang="cs-CZ" sz="2400" dirty="0"/>
              <a:t> (31. ledna 2020 Velká Británie opustila EU. Od 1. února 2020 se Velká Británie nacházela v 11měsíčním přechodném období, 2. ledna 2021 došlo k definitivními odchodu z EU.)</a:t>
            </a:r>
            <a:endParaRPr lang="cs-CZ" sz="2400" b="1" dirty="0"/>
          </a:p>
          <a:p>
            <a:pPr>
              <a:defRPr/>
            </a:pPr>
            <a:r>
              <a:rPr lang="cs-CZ" sz="2400" dirty="0"/>
              <a:t>V roce 1981</a:t>
            </a:r>
            <a:r>
              <a:rPr lang="cs-CZ" sz="2400" b="1" dirty="0"/>
              <a:t> </a:t>
            </a:r>
            <a:r>
              <a:rPr lang="cs-CZ" sz="2400" dirty="0"/>
              <a:t>přistoupilo</a:t>
            </a:r>
            <a:r>
              <a:rPr lang="cs-CZ" sz="2400" b="1" dirty="0"/>
              <a:t> Řecko</a:t>
            </a:r>
            <a:r>
              <a:rPr lang="cs-CZ" sz="2400" dirty="0"/>
              <a:t> a v roce 1986 ještě </a:t>
            </a:r>
            <a:r>
              <a:rPr lang="cs-CZ" sz="2400" b="1" dirty="0"/>
              <a:t>Španělsko a Portugalsko.</a:t>
            </a: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Noví členové Společenství</a:t>
            </a:r>
          </a:p>
        </p:txBody>
      </p:sp>
    </p:spTree>
    <p:extLst>
      <p:ext uri="{BB962C8B-B14F-4D97-AF65-F5344CB8AC3E}">
        <p14:creationId xmlns:p14="http://schemas.microsoft.com/office/powerpoint/2010/main" val="4589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/>
              <a:t>byl přijat v roce 1986, vstoupil v platnost v roce 1987.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první zásadní koncepční změna zakládacích smluv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v preambuli je vyjádřena vůle přetvořit vztahy mezi členskými státy do formy EU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důraz na respektování lidských práv a vyzdvihuje sociální aspekt ES.</a:t>
            </a:r>
          </a:p>
          <a:p>
            <a:pPr>
              <a:defRPr/>
            </a:pPr>
            <a:r>
              <a:rPr lang="cs-CZ" sz="2000" dirty="0"/>
              <a:t>Hlavním cílem JEA bylo dokončení jednotného vnitřního trhu do roku 1992 a identifikoval překážky, které ještě zbývaly k jeho dovršení:</a:t>
            </a:r>
          </a:p>
          <a:p>
            <a:pPr>
              <a:defRPr/>
            </a:pPr>
            <a:r>
              <a:rPr lang="cs-CZ" sz="2000" dirty="0"/>
              <a:t>fyzické</a:t>
            </a:r>
          </a:p>
          <a:p>
            <a:pPr>
              <a:defRPr/>
            </a:pPr>
            <a:r>
              <a:rPr lang="cs-CZ" sz="2000" dirty="0"/>
              <a:t>technické</a:t>
            </a:r>
          </a:p>
          <a:p>
            <a:pPr>
              <a:defRPr/>
            </a:pPr>
            <a:r>
              <a:rPr lang="cs-CZ" sz="2000" dirty="0"/>
              <a:t>daňové</a:t>
            </a:r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Jednotný evropský akt</a:t>
            </a:r>
          </a:p>
        </p:txBody>
      </p:sp>
    </p:spTree>
    <p:extLst>
      <p:ext uri="{BB962C8B-B14F-4D97-AF65-F5344CB8AC3E}">
        <p14:creationId xmlns:p14="http://schemas.microsoft.com/office/powerpoint/2010/main" val="3240411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smlouva o EU byla podepsána v roce 1992 v Maastrichtu zástupci 12 čl. států.</a:t>
            </a:r>
          </a:p>
          <a:p>
            <a:pPr>
              <a:defRPr/>
            </a:pPr>
            <a:r>
              <a:rPr lang="cs-CZ" sz="2000" dirty="0"/>
              <a:t>vstoupila v platnost v roce 1993</a:t>
            </a:r>
          </a:p>
          <a:p>
            <a:pPr>
              <a:defRPr/>
            </a:pPr>
            <a:r>
              <a:rPr lang="cs-CZ" sz="2000" dirty="0"/>
              <a:t>byla uzavřena plnoprávnými subjekty mezinárodního práva veřejného – členskými státy ES.</a:t>
            </a:r>
          </a:p>
          <a:p>
            <a:pPr>
              <a:defRPr/>
            </a:pPr>
            <a:r>
              <a:rPr lang="cs-CZ" sz="2000" dirty="0"/>
              <a:t>smlouva především oficiálně zavedla pojem EU, který byl neformálně užíván již před jejím vznikem, a dala mu konkrétní obsah.</a:t>
            </a:r>
          </a:p>
          <a:p>
            <a:pPr>
              <a:defRPr/>
            </a:pPr>
            <a:r>
              <a:rPr lang="cs-CZ" sz="2000" dirty="0"/>
              <a:t>Nevyřešila však právně formální stránku – Unie není pojímána jako mezinárodní organizace, a proto nemá právní subjektivitu ani v právu EU, ani ve vnitrostátních právních řádech členských států, a dokonce ani v mezinárodním právu.</a:t>
            </a:r>
          </a:p>
          <a:p>
            <a:pPr>
              <a:defRPr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Maastrichtská smlouva</a:t>
            </a:r>
          </a:p>
        </p:txBody>
      </p:sp>
    </p:spTree>
    <p:extLst>
      <p:ext uri="{BB962C8B-B14F-4D97-AF65-F5344CB8AC3E}">
        <p14:creationId xmlns:p14="http://schemas.microsoft.com/office/powerpoint/2010/main" val="35774186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1264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přibývají další 2 pilíře zcela neekonomické povahy – spolupráce v oblasti zahraniční politiky a vnější bezpečnosti a v oblasti justice a vnitřní bezpečnosti</a:t>
            </a:r>
          </a:p>
          <a:p>
            <a:pPr>
              <a:defRPr/>
            </a:pPr>
            <a:r>
              <a:rPr lang="cs-CZ" sz="2400" dirty="0"/>
              <a:t>Zavedla spolurozhodovací pravomoc Evropského parlamentu, i když zatím jen ve velmi omezené míře.</a:t>
            </a:r>
          </a:p>
          <a:p>
            <a:pPr>
              <a:defRPr/>
            </a:pPr>
            <a:r>
              <a:rPr lang="cs-CZ" sz="2400" dirty="0"/>
              <a:t>zavedla zásadu subsidiarity</a:t>
            </a: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Maastrichtská smlouva</a:t>
            </a:r>
          </a:p>
        </p:txBody>
      </p:sp>
    </p:spTree>
    <p:extLst>
      <p:ext uri="{BB962C8B-B14F-4D97-AF65-F5344CB8AC3E}">
        <p14:creationId xmlns:p14="http://schemas.microsoft.com/office/powerpoint/2010/main" val="2171954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4086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Podle zásady subsidiarity jedná Unie v oblastech, které nespadají do její výlučné pravomoci, pouze tehdy a do té míry, pokud cílů zamýšlené činnosti nemůže být dosaženo uspokojivě členskými státy na úrovni ústřední, regionální či místní, ale spíše jich, z důvodu jejího rozsahu či účinků, může být lépe dosaženo na úrovni Unie. 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Princip subsidiarity </a:t>
            </a:r>
          </a:p>
        </p:txBody>
      </p:sp>
    </p:spTree>
    <p:extLst>
      <p:ext uri="{BB962C8B-B14F-4D97-AF65-F5344CB8AC3E}">
        <p14:creationId xmlns:p14="http://schemas.microsoft.com/office/powerpoint/2010/main" val="304986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059582"/>
            <a:ext cx="7668852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Se vstupem této smlouvy vzniká jednotný vnitřní trh. </a:t>
            </a:r>
          </a:p>
          <a:p>
            <a:pPr>
              <a:defRPr/>
            </a:pPr>
            <a:r>
              <a:rPr lang="cs-CZ" sz="2400" dirty="0"/>
              <a:t>Vnitřní trh zahrnuje prostor bez vnitřních hranic, v němž je zajištěn volný pohyb zboží, osob, služeb a kapitálu.</a:t>
            </a:r>
          </a:p>
          <a:p>
            <a:pPr indent="0">
              <a:spcBef>
                <a:spcPts val="1800"/>
              </a:spcBef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Maastrichtská smlouva</a:t>
            </a:r>
          </a:p>
        </p:txBody>
      </p:sp>
    </p:spTree>
    <p:extLst>
      <p:ext uri="{BB962C8B-B14F-4D97-AF65-F5344CB8AC3E}">
        <p14:creationId xmlns:p14="http://schemas.microsoft.com/office/powerpoint/2010/main" val="3926185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059582"/>
            <a:ext cx="774086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Další trojice nových členů byla přijata již po vzniku Evropské unie (po roce 1993). </a:t>
            </a:r>
          </a:p>
          <a:p>
            <a:pPr>
              <a:defRPr/>
            </a:pPr>
            <a:r>
              <a:rPr lang="cs-CZ" sz="2400" dirty="0"/>
              <a:t>V lednu 1995 byly přijaty státy: Rakousko, Švédsko a Finsko.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Noví členové Evropské unie</a:t>
            </a:r>
          </a:p>
        </p:txBody>
      </p:sp>
    </p:spTree>
    <p:extLst>
      <p:ext uri="{BB962C8B-B14F-4D97-AF65-F5344CB8AC3E}">
        <p14:creationId xmlns:p14="http://schemas.microsoft.com/office/powerpoint/2010/main" val="205680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059582"/>
            <a:ext cx="759684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Podepsána v roce 1997 </a:t>
            </a:r>
            <a:r>
              <a:rPr lang="cs-CZ" sz="2000" b="1" dirty="0"/>
              <a:t>v Amsterdamu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Tato smlouva vstoupila v platnost v roce 1999</a:t>
            </a:r>
          </a:p>
          <a:p>
            <a:pPr>
              <a:defRPr/>
            </a:pPr>
            <a:r>
              <a:rPr lang="cs-CZ" sz="2000" dirty="0"/>
              <a:t>Začlenila Schengenskou smlouvu do právního systému Evropské unie</a:t>
            </a:r>
          </a:p>
          <a:p>
            <a:pPr>
              <a:defRPr/>
            </a:pPr>
            <a:r>
              <a:rPr lang="cs-CZ" sz="2000" dirty="0"/>
              <a:t>Cíle: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připravit evropská společenství na další rozšíření počtu členských států a současně vylepšit jejich institucionální systém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reforma zemědělské politiky a strukturálního fondu.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především boj proti vysoké nezaměstnanosti v Evropě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posílení konkurenceschopnosti v rámci globalizovaného hospodářství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Amsterdamská smlouva</a:t>
            </a:r>
          </a:p>
        </p:txBody>
      </p:sp>
    </p:spTree>
    <p:extLst>
      <p:ext uri="{BB962C8B-B14F-4D97-AF65-F5344CB8AC3E}">
        <p14:creationId xmlns:p14="http://schemas.microsoft.com/office/powerpoint/2010/main" val="362111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oficiální název </a:t>
            </a:r>
            <a:r>
              <a:rPr lang="cs-CZ" sz="2400" b="1" dirty="0"/>
              <a:t>Niceská smlouva</a:t>
            </a:r>
          </a:p>
          <a:p>
            <a:pPr>
              <a:defRPr/>
            </a:pPr>
            <a:r>
              <a:rPr lang="cs-CZ" sz="2400" dirty="0"/>
              <a:t>smlouva pozměňující Smlouvu o EU (Maastrichtská smlouva) a Římské smlouvy.</a:t>
            </a:r>
          </a:p>
          <a:p>
            <a:pPr>
              <a:defRPr/>
            </a:pPr>
            <a:r>
              <a:rPr lang="cs-CZ" sz="2400" dirty="0"/>
              <a:t>Byla podepsána v roce 2001 mezi státy EU na zasedání Evropské rady ve francouzském městě Nice</a:t>
            </a:r>
          </a:p>
          <a:p>
            <a:pPr>
              <a:defRPr/>
            </a:pPr>
            <a:r>
              <a:rPr lang="cs-CZ" sz="2400" dirty="0"/>
              <a:t>vstoupila v roce 2003.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/>
              <a:t>Smlouva z Nice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63230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>
              <a:lnSpc>
                <a:spcPct val="90000"/>
              </a:lnSpc>
              <a:defRPr/>
            </a:pPr>
            <a:endParaRPr lang="cs-CZ" sz="2400" dirty="0"/>
          </a:p>
          <a:p>
            <a:pPr>
              <a:lnSpc>
                <a:spcPct val="90000"/>
              </a:lnSpc>
              <a:defRPr/>
            </a:pPr>
            <a:r>
              <a:rPr lang="cs-CZ" sz="2400" dirty="0"/>
              <a:t>vznikla z </a:t>
            </a:r>
            <a:r>
              <a:rPr lang="en-US" sz="2400" dirty="0"/>
              <a:t>ES</a:t>
            </a:r>
            <a:r>
              <a:rPr lang="cs-CZ" sz="2400" dirty="0"/>
              <a:t> v roce 1993 na základě Smlouvy o E</a:t>
            </a:r>
            <a:r>
              <a:rPr lang="en-US" sz="2400" dirty="0"/>
              <a:t>U</a:t>
            </a:r>
            <a:r>
              <a:rPr lang="cs-CZ" sz="2400" dirty="0"/>
              <a:t>, známější pod názvem Maastrichtská smlouva, která navazovala na předchozí evropský integrační proces, jehož počátky spadají do padesátých let 20. století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Evropská unie</a:t>
            </a:r>
            <a:r>
              <a:rPr lang="cs-CZ" sz="2800" dirty="0"/>
              <a:t> (</a:t>
            </a:r>
            <a:r>
              <a:rPr lang="cs-CZ" sz="2800" b="1" dirty="0"/>
              <a:t>EU</a:t>
            </a:r>
            <a:r>
              <a:rPr lang="cs-CZ" sz="2800" dirty="0"/>
              <a:t>)</a:t>
            </a:r>
            <a:endParaRPr lang="cs-CZ" sz="2800" b="1" dirty="0"/>
          </a:p>
        </p:txBody>
      </p:sp>
      <p:pic>
        <p:nvPicPr>
          <p:cNvPr id="4" name="Picture 8" descr="800px-Flag_of_Europe_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15816" y="846770"/>
            <a:ext cx="3259137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894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K 1. květnu 2004 přistupuje velká skupina zemí střední a východní Evropy a Středomoří (ČR, Slovensko, Polsko, Maďarsko, Slovinsko, Estonsko, Lotyšsko, Litva, Kypr a Malta). </a:t>
            </a:r>
          </a:p>
          <a:p>
            <a:pPr>
              <a:defRPr/>
            </a:pPr>
            <a:r>
              <a:rPr lang="cs-CZ" sz="2400" dirty="0"/>
              <a:t>1. ledna 2007 vstoupilo do EU Rumunsko a Bulharsko. </a:t>
            </a:r>
          </a:p>
          <a:p>
            <a:pPr indent="373063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Noví členové EU</a:t>
            </a:r>
          </a:p>
        </p:txBody>
      </p:sp>
    </p:spTree>
    <p:extLst>
      <p:ext uri="{BB962C8B-B14F-4D97-AF65-F5344CB8AC3E}">
        <p14:creationId xmlns:p14="http://schemas.microsoft.com/office/powerpoint/2010/main" val="3774809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Lisabonská smlouva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 </a:t>
            </a:r>
            <a:r>
              <a:rPr lang="cs-CZ" sz="2000" dirty="0"/>
              <a:t>podepsána 13.12. 2007, Lisabon</a:t>
            </a:r>
          </a:p>
          <a:p>
            <a:pPr>
              <a:defRPr/>
            </a:pPr>
            <a:r>
              <a:rPr lang="cs-CZ" sz="2000" dirty="0"/>
              <a:t>1. prosince 2009 Lisabonská smlouva vstoupila v platnost.</a:t>
            </a:r>
          </a:p>
          <a:p>
            <a:pPr>
              <a:buFontTx/>
              <a:buChar char="-"/>
              <a:defRPr/>
            </a:pPr>
            <a:r>
              <a:rPr lang="cs-CZ" altLang="zh-CN" sz="2000" b="1" dirty="0"/>
              <a:t>konsoliduje a posiluje EU</a:t>
            </a:r>
            <a:r>
              <a:rPr lang="cs-CZ" altLang="zh-CN" sz="2000" dirty="0"/>
              <a:t> tak, jak ji utvořilo více než padesát let evropské integrace</a:t>
            </a:r>
          </a:p>
          <a:p>
            <a:pPr>
              <a:buFontTx/>
              <a:buChar char="-"/>
              <a:defRPr/>
            </a:pPr>
            <a:r>
              <a:rPr lang="cs-CZ" altLang="zh-CN" sz="2000" dirty="0"/>
              <a:t>posiluje </a:t>
            </a:r>
            <a:r>
              <a:rPr lang="cs-CZ" altLang="zh-CN" sz="2000" b="1" dirty="0"/>
              <a:t>její</a:t>
            </a:r>
            <a:r>
              <a:rPr lang="cs-CZ" altLang="zh-CN" sz="2000" dirty="0"/>
              <a:t> </a:t>
            </a:r>
            <a:r>
              <a:rPr lang="cs-CZ" altLang="zh-CN" sz="2000" b="1" dirty="0"/>
              <a:t>akceschopnost</a:t>
            </a:r>
            <a:r>
              <a:rPr lang="cs-CZ" altLang="zh-CN" sz="2000" dirty="0"/>
              <a:t>, dává </a:t>
            </a:r>
            <a:r>
              <a:rPr lang="cs-CZ" altLang="zh-CN" sz="2000" b="1" dirty="0"/>
              <a:t>více legitimity</a:t>
            </a:r>
            <a:r>
              <a:rPr lang="cs-CZ" altLang="zh-CN" sz="2000" dirty="0"/>
              <a:t>, </a:t>
            </a:r>
            <a:r>
              <a:rPr lang="cs-CZ" altLang="zh-CN" sz="2000" b="1" dirty="0"/>
              <a:t>viditelnosti </a:t>
            </a:r>
            <a:r>
              <a:rPr lang="cs-CZ" altLang="zh-CN" sz="2000" dirty="0"/>
              <a:t>a </a:t>
            </a:r>
            <a:r>
              <a:rPr lang="cs-CZ" altLang="zh-CN" sz="2000" b="1" dirty="0"/>
              <a:t>efektivity </a:t>
            </a:r>
            <a:r>
              <a:rPr lang="cs-CZ" altLang="zh-CN" sz="2000" dirty="0"/>
              <a:t>jejím institucím </a:t>
            </a:r>
          </a:p>
          <a:p>
            <a:pPr>
              <a:buFontTx/>
              <a:buChar char="-"/>
              <a:defRPr/>
            </a:pPr>
            <a:r>
              <a:rPr lang="cs-CZ" altLang="zh-CN" sz="2000" b="1" dirty="0"/>
              <a:t>cenou </a:t>
            </a:r>
            <a:r>
              <a:rPr lang="cs-CZ" altLang="zh-CN" sz="2000" dirty="0"/>
              <a:t>za to je </a:t>
            </a:r>
            <a:r>
              <a:rPr lang="cs-CZ" altLang="zh-CN" sz="2000" b="1" dirty="0"/>
              <a:t>další oslabení</a:t>
            </a:r>
            <a:r>
              <a:rPr lang="cs-CZ" altLang="zh-CN" sz="2000" dirty="0"/>
              <a:t> ryze mezivládního přístupu a formální </a:t>
            </a:r>
            <a:r>
              <a:rPr lang="cs-CZ" altLang="zh-CN" sz="2000" b="1" dirty="0"/>
              <a:t>suverenity členských států</a:t>
            </a:r>
          </a:p>
          <a:p>
            <a:pPr>
              <a:buFontTx/>
              <a:buChar char="-"/>
              <a:defRPr/>
            </a:pPr>
            <a:r>
              <a:rPr lang="cs-CZ" altLang="zh-CN" sz="2000" b="1" dirty="0"/>
              <a:t>sloučení „pilířové“ struktury</a:t>
            </a:r>
            <a:r>
              <a:rPr lang="cs-CZ" altLang="zh-CN" sz="2000" dirty="0"/>
              <a:t>,</a:t>
            </a:r>
            <a:r>
              <a:rPr lang="en-US" altLang="zh-CN" sz="2000" dirty="0">
                <a:ea typeface="宋体" pitchFamily="2" charset="-122"/>
              </a:rPr>
              <a:t> </a:t>
            </a:r>
            <a:r>
              <a:rPr lang="cs-CZ" altLang="zh-CN" sz="2000" dirty="0"/>
              <a:t>=</a:t>
            </a:r>
            <a:r>
              <a:rPr lang="en-US" altLang="zh-CN" sz="2000" dirty="0">
                <a:ea typeface="宋体" pitchFamily="2" charset="-122"/>
              </a:rPr>
              <a:t>&gt;</a:t>
            </a:r>
            <a:r>
              <a:rPr lang="cs-CZ" altLang="zh-CN" sz="2000" b="1" dirty="0"/>
              <a:t> vznikne jeden jediný subjekt</a:t>
            </a:r>
            <a:r>
              <a:rPr lang="en-US" altLang="zh-CN" sz="2000" b="1" dirty="0">
                <a:ea typeface="宋体" pitchFamily="2" charset="-122"/>
              </a:rPr>
              <a:t> </a:t>
            </a:r>
            <a:r>
              <a:rPr lang="cs-CZ" altLang="zh-CN" sz="2000" b="1" dirty="0"/>
              <a:t>-</a:t>
            </a:r>
            <a:r>
              <a:rPr lang="en-US" altLang="zh-CN" sz="2000" b="1" dirty="0">
                <a:ea typeface="宋体" pitchFamily="2" charset="-122"/>
              </a:rPr>
              <a:t> </a:t>
            </a:r>
            <a:r>
              <a:rPr lang="cs-CZ" altLang="zh-CN" sz="2000" b="1" dirty="0"/>
              <a:t>Evropská unie</a:t>
            </a:r>
          </a:p>
          <a:p>
            <a:pPr>
              <a:buFontTx/>
              <a:buChar char="-"/>
              <a:defRPr/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616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A)Demokratičtější a transparentnější Evropa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  <a:defRPr/>
            </a:pPr>
            <a:r>
              <a:rPr lang="cs-CZ" sz="2000" dirty="0"/>
              <a:t>posiluje úlohu EP</a:t>
            </a:r>
          </a:p>
          <a:p>
            <a:pPr lvl="1">
              <a:buFontTx/>
              <a:buChar char="-"/>
              <a:defRPr/>
            </a:pPr>
            <a:r>
              <a:rPr lang="cs-CZ" sz="2000" b="1" dirty="0"/>
              <a:t>získává nové významné pravomoci</a:t>
            </a:r>
            <a:r>
              <a:rPr lang="cs-CZ" sz="2000" dirty="0"/>
              <a:t> ve vztahu k evropským právním předpisům, rozpočtu, mezinárodním smlouvám</a:t>
            </a:r>
          </a:p>
          <a:p>
            <a:pPr lvl="1">
              <a:buFontTx/>
              <a:buChar char="-"/>
              <a:defRPr/>
            </a:pPr>
            <a:r>
              <a:rPr lang="cs-CZ" sz="2000" dirty="0"/>
              <a:t>rozšíření postupu </a:t>
            </a:r>
            <a:r>
              <a:rPr lang="cs-CZ" sz="2000" b="1" dirty="0"/>
              <a:t>spolurozhodování </a:t>
            </a:r>
            <a:r>
              <a:rPr lang="cs-CZ" sz="2000" dirty="0"/>
              <a:t>do </a:t>
            </a:r>
            <a:r>
              <a:rPr lang="cs-CZ" sz="2000" b="1" dirty="0"/>
              <a:t>nových oblastí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silnější hlas pro občany 			</a:t>
            </a:r>
          </a:p>
          <a:p>
            <a:pPr lvl="1">
              <a:buNone/>
              <a:defRPr/>
            </a:pPr>
            <a:r>
              <a:rPr lang="cs-CZ" sz="2000" dirty="0"/>
              <a:t>	- tzv. „občanská iniciativa“</a:t>
            </a:r>
          </a:p>
          <a:p>
            <a:pPr>
              <a:buFontTx/>
              <a:buChar char="-"/>
              <a:defRPr/>
            </a:pPr>
            <a:r>
              <a:rPr lang="cs-CZ" sz="2000" dirty="0"/>
              <a:t>větší zapojení národních parlamentů</a:t>
            </a:r>
          </a:p>
          <a:p>
            <a:pPr lvl="1">
              <a:buFontTx/>
              <a:buChar char="-"/>
              <a:defRPr/>
            </a:pPr>
            <a:r>
              <a:rPr lang="cs-CZ" sz="2000" dirty="0"/>
              <a:t>kontrola dodržování principu subsidiarity, posílení demokracie v postupech EU</a:t>
            </a:r>
          </a:p>
          <a:p>
            <a:pPr>
              <a:buNone/>
              <a:defRPr/>
            </a:pPr>
            <a:r>
              <a:rPr lang="cs-CZ" sz="2000" dirty="0"/>
              <a:t>-	důkladnější rozdělení pravomocí EU/čl. státy</a:t>
            </a:r>
          </a:p>
          <a:p>
            <a:pPr>
              <a:buNone/>
              <a:defRPr/>
            </a:pPr>
            <a:r>
              <a:rPr lang="cs-CZ" sz="2000" dirty="0"/>
              <a:t>-	možnost vystoupení z Unie</a:t>
            </a:r>
          </a:p>
          <a:p>
            <a:pPr lvl="1">
              <a:buFontTx/>
              <a:buChar char="-"/>
              <a:defRPr/>
            </a:pPr>
            <a:endParaRPr lang="cs-CZ" sz="2000" b="1" dirty="0"/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385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>
              <a:defRPr/>
            </a:pPr>
            <a:r>
              <a:rPr lang="cs-CZ" sz="2800" b="1" dirty="0"/>
              <a:t>B) Efektivnější Evropa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915566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  <a:defRPr/>
            </a:pPr>
            <a:r>
              <a:rPr lang="cs-CZ" sz="2400" dirty="0"/>
              <a:t>efektivní rozhodování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hlasování kvalifikovanou většinou v </a:t>
            </a:r>
            <a:r>
              <a:rPr lang="cs-CZ" sz="2400" b="1" dirty="0"/>
              <a:t>řadě nových oblastí, </a:t>
            </a:r>
          </a:p>
          <a:p>
            <a:pPr lvl="1">
              <a:buFontTx/>
              <a:buChar char="-"/>
              <a:defRPr/>
            </a:pPr>
            <a:r>
              <a:rPr lang="cs-CZ" sz="2400" b="1" dirty="0"/>
              <a:t>dvojí většina</a:t>
            </a:r>
            <a:r>
              <a:rPr lang="cs-CZ" sz="2400" dirty="0"/>
              <a:t>: souhlas 55% čl. států a nejméně 65% obyvatel EU</a:t>
            </a:r>
          </a:p>
          <a:p>
            <a:pPr>
              <a:buFontTx/>
              <a:buChar char="-"/>
              <a:defRPr/>
            </a:pPr>
            <a:r>
              <a:rPr lang="cs-CZ" sz="2400" dirty="0"/>
              <a:t>stabilnější a efektivnější institucionální rámec: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trvalá funkce </a:t>
            </a:r>
            <a:r>
              <a:rPr lang="cs-CZ" sz="2400" b="1" dirty="0"/>
              <a:t>předsedy Evropské rady</a:t>
            </a:r>
            <a:r>
              <a:rPr lang="cs-CZ" sz="2400" dirty="0"/>
              <a:t> na 2,5 roku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106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07504" y="195486"/>
            <a:ext cx="7632848" cy="507703"/>
          </a:xfrm>
        </p:spPr>
        <p:txBody>
          <a:bodyPr/>
          <a:lstStyle/>
          <a:p>
            <a:r>
              <a:rPr lang="cs-CZ" altLang="zh-CN" sz="2800" b="1" dirty="0"/>
              <a:t>C) Evropa práv a hodnot, zajišťující svobodu, solidaritu a bezpečnost</a:t>
            </a:r>
            <a:endParaRPr lang="cs-CZ" sz="2800" b="1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419622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Charta základních práv EU nebude součástí textu Smlouvy, ale bude závazná na základě odkazu.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1218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>
              <a:defRPr/>
            </a:pPr>
            <a:r>
              <a:rPr lang="cs-CZ" b="1" dirty="0"/>
              <a:t>D) Evropa jako globální aktér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Char char="-"/>
              <a:defRPr/>
            </a:pPr>
            <a:r>
              <a:rPr lang="cs-CZ" sz="2400" b="1" dirty="0"/>
              <a:t>právní subjektivita EU</a:t>
            </a:r>
          </a:p>
          <a:p>
            <a:pPr lvl="1">
              <a:lnSpc>
                <a:spcPct val="90000"/>
              </a:lnSpc>
              <a:buFontTx/>
              <a:buChar char="-"/>
              <a:defRPr/>
            </a:pPr>
            <a:r>
              <a:rPr lang="cs-CZ" sz="2400" dirty="0"/>
              <a:t>posílení vyjednávací pozice EU navenek, růst efektivity její činnosti na mezinárodní scéně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2099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pPr>
              <a:defRPr/>
            </a:pPr>
            <a:r>
              <a:rPr lang="cs-CZ" b="1" dirty="0"/>
              <a:t>Zatím poslední členský stát EU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2400" dirty="0"/>
              <a:t>Zatím posledním státem, který přistoupil k EU, je Chorvatsko.</a:t>
            </a:r>
          </a:p>
          <a:p>
            <a:pPr>
              <a:defRPr/>
            </a:pPr>
            <a:r>
              <a:rPr lang="cs-CZ" sz="2400" dirty="0"/>
              <a:t>Přistoupilo k 1.7.2013.</a:t>
            </a:r>
          </a:p>
          <a:p>
            <a:pPr marL="628650" indent="-285750">
              <a:spcBef>
                <a:spcPts val="60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80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774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1187624" y="2139702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i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k jejímu rozpracování a uvedení do reálné praxe došlo ve Francii. </a:t>
            </a:r>
          </a:p>
          <a:p>
            <a:pPr>
              <a:defRPr/>
            </a:pPr>
            <a:r>
              <a:rPr lang="cs-CZ" sz="2400" dirty="0"/>
              <a:t>souvisela mimo jiné s obavami z možné remilitarizace Německa. </a:t>
            </a:r>
          </a:p>
          <a:p>
            <a:pPr>
              <a:defRPr/>
            </a:pPr>
            <a:r>
              <a:rPr lang="cs-CZ" sz="2400" dirty="0"/>
              <a:t>Vůdčími osobnostmi zde byli ministr zahraničních věcí Robert </a:t>
            </a:r>
            <a:r>
              <a:rPr lang="cs-CZ" sz="2400" dirty="0" err="1"/>
              <a:t>Schuman</a:t>
            </a:r>
            <a:r>
              <a:rPr lang="cs-CZ" sz="2400" dirty="0"/>
              <a:t> a zejména jeho asistent Jean </a:t>
            </a:r>
            <a:r>
              <a:rPr lang="cs-CZ" sz="2400" dirty="0" err="1"/>
              <a:t>Monnet</a:t>
            </a:r>
            <a:r>
              <a:rPr lang="cs-CZ" sz="2400" dirty="0"/>
              <a:t>.</a:t>
            </a: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Idea celoevropského státu</a:t>
            </a:r>
          </a:p>
        </p:txBody>
      </p:sp>
    </p:spTree>
    <p:extLst>
      <p:ext uri="{BB962C8B-B14F-4D97-AF65-F5344CB8AC3E}">
        <p14:creationId xmlns:p14="http://schemas.microsoft.com/office/powerpoint/2010/main" val="37815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347614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Robert </a:t>
            </a:r>
            <a:r>
              <a:rPr lang="cs-CZ" sz="2800" b="1" dirty="0" err="1"/>
              <a:t>Schuman</a:t>
            </a:r>
            <a:r>
              <a:rPr lang="cs-CZ" sz="2800" b="1" dirty="0"/>
              <a:t> a Jean </a:t>
            </a:r>
            <a:r>
              <a:rPr lang="cs-CZ" sz="2800" b="1" dirty="0" err="1"/>
              <a:t>Monnet</a:t>
            </a:r>
            <a:endParaRPr lang="cs-CZ" sz="2800" b="1" dirty="0"/>
          </a:p>
        </p:txBody>
      </p:sp>
      <p:pic>
        <p:nvPicPr>
          <p:cNvPr id="4" name="Zástupný symbol pro obsah 4" descr="97483-004-C6B3E1A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59632" y="915566"/>
            <a:ext cx="5878512" cy="3580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593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000" dirty="0"/>
              <a:t>Smlouva byla uzavřena v roce 1951 v Paříži pouze ve francouzském jazyce, byla uzavřena na 50 let.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Vstoupila v platnost v roce 1952.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Dá se považovat za základ moderní EU. </a:t>
            </a:r>
          </a:p>
          <a:p>
            <a:pPr>
              <a:lnSpc>
                <a:spcPct val="90000"/>
              </a:lnSpc>
              <a:defRPr/>
            </a:pPr>
            <a:r>
              <a:rPr lang="cs-CZ" sz="2000" dirty="0"/>
              <a:t>Byla první organizací založenou na principu </a:t>
            </a:r>
            <a:r>
              <a:rPr lang="cs-CZ" sz="2000" dirty="0" err="1"/>
              <a:t>supranacionality</a:t>
            </a:r>
            <a:r>
              <a:rPr lang="cs-CZ" sz="2000" dirty="0"/>
              <a:t>.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Základním cílem bylo podřídit ekonomickou moc v oblasti těžkého průmyslu nadnárodním zájmům a umožnit 6 zakládajícím členům společenství účast na tomto projektu. 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Čl. státy měly přenést část svých pravomocí, které se soustředily na oblast uhlí a oceli, na nadnárodní orgány. </a:t>
            </a:r>
          </a:p>
          <a:p>
            <a:pPr>
              <a:lnSpc>
                <a:spcPct val="80000"/>
              </a:lnSpc>
              <a:defRPr/>
            </a:pPr>
            <a:r>
              <a:rPr lang="cs-CZ" sz="2000" dirty="0"/>
              <a:t>To bylo nutné k tomu, aby v této oblasti vznikl společný trh uhlí a oceli. </a:t>
            </a:r>
          </a:p>
          <a:p>
            <a:pPr indent="373063">
              <a:spcBef>
                <a:spcPts val="1200"/>
              </a:spcBef>
            </a:pPr>
            <a:endParaRPr 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Evropské společenství uhlí a oceli</a:t>
            </a:r>
            <a:r>
              <a:rPr lang="cs-CZ" sz="2800" dirty="0"/>
              <a:t> </a:t>
            </a:r>
            <a:r>
              <a:rPr lang="cs-CZ" sz="2800" b="1" dirty="0"/>
              <a:t>(ESUO)</a:t>
            </a:r>
          </a:p>
        </p:txBody>
      </p:sp>
    </p:spTree>
    <p:extLst>
      <p:ext uri="{BB962C8B-B14F-4D97-AF65-F5344CB8AC3E}">
        <p14:creationId xmlns:p14="http://schemas.microsoft.com/office/powerpoint/2010/main" val="4044856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jsou na tomto principu vybudována Evropská společenství</a:t>
            </a:r>
          </a:p>
          <a:p>
            <a:pPr>
              <a:defRPr/>
            </a:pPr>
            <a:r>
              <a:rPr lang="cs-CZ" sz="2400" dirty="0"/>
              <a:t>je to princip naprosto nový, dosud nerealizovaný, neboť je v protikladu se základní zásadou mezinárodního práva – </a:t>
            </a:r>
            <a:r>
              <a:rPr lang="cs-CZ" sz="2400" b="1" dirty="0"/>
              <a:t>zásadou svrchované rovnosti států</a:t>
            </a:r>
          </a:p>
          <a:p>
            <a:pPr>
              <a:defRPr/>
            </a:pPr>
            <a:r>
              <a:rPr lang="cs-CZ" sz="2400" dirty="0"/>
              <a:t>členské státy přenášejí část svých pravomocí na nadnárodní orgány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Nadstátnost neboli </a:t>
            </a:r>
            <a:r>
              <a:rPr lang="cs-CZ" sz="2800" b="1" dirty="0" err="1"/>
              <a:t>supranacionalita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158573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400" dirty="0"/>
              <a:t>založené šesti zakládajícími státy (Francie, Spolková republika Německo, Itálie, Belgie, Nizozemí, Lucembursko) podepsáním první ze dvou smluv v Římě v roce 1957.</a:t>
            </a:r>
          </a:p>
          <a:p>
            <a:pPr>
              <a:defRPr/>
            </a:pPr>
            <a:r>
              <a:rPr lang="cs-CZ" sz="2400" dirty="0"/>
              <a:t>Vstoupilo v platnost v roce 1958.</a:t>
            </a:r>
          </a:p>
          <a:p>
            <a:pPr>
              <a:defRPr/>
            </a:pPr>
            <a:r>
              <a:rPr lang="cs-CZ" sz="2400" dirty="0"/>
              <a:t>Jeho cílem bylo zajištění nepřetržitého a vyváženého hospodářského růstu, vyšší stability, rychlejšího zvyšování životní úrovně a užších kontaktů mezi členskými státy. </a:t>
            </a:r>
          </a:p>
          <a:p>
            <a:pPr>
              <a:defRPr/>
            </a:pPr>
            <a:r>
              <a:rPr lang="cs-CZ" sz="2400" dirty="0"/>
              <a:t>Prostředkem k dosažení toho široce pojatého cíle měl být společný trh. 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Evropské hospodářské společenství</a:t>
            </a:r>
          </a:p>
        </p:txBody>
      </p:sp>
    </p:spTree>
    <p:extLst>
      <p:ext uri="{BB962C8B-B14F-4D97-AF65-F5344CB8AC3E}">
        <p14:creationId xmlns:p14="http://schemas.microsoft.com/office/powerpoint/2010/main" val="2149418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15566"/>
            <a:ext cx="7956884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/>
              <a:t>bylo založeno v roce 1957 v Římě na základě Římských smluv (vstoupily v platnost v roce 1958).</a:t>
            </a:r>
          </a:p>
          <a:p>
            <a:pPr>
              <a:defRPr/>
            </a:pPr>
            <a:r>
              <a:rPr lang="cs-CZ" sz="2000" dirty="0"/>
              <a:t>ÚKOLY:</a:t>
            </a:r>
          </a:p>
          <a:p>
            <a:pPr>
              <a:defRPr/>
            </a:pPr>
            <a:r>
              <a:rPr lang="cs-CZ" sz="2000" dirty="0"/>
              <a:t>investice do jaderného průmyslu </a:t>
            </a:r>
          </a:p>
          <a:p>
            <a:pPr>
              <a:defRPr/>
            </a:pPr>
            <a:r>
              <a:rPr lang="cs-CZ" sz="2000" dirty="0"/>
              <a:t>spolupráce ve výzkumu a vývoji </a:t>
            </a:r>
          </a:p>
          <a:p>
            <a:pPr>
              <a:defRPr/>
            </a:pPr>
            <a:r>
              <a:rPr lang="cs-CZ" sz="2000" dirty="0"/>
              <a:t>ochrana zdraví </a:t>
            </a:r>
          </a:p>
          <a:p>
            <a:pPr>
              <a:defRPr/>
            </a:pPr>
            <a:r>
              <a:rPr lang="cs-CZ" sz="2000" dirty="0"/>
              <a:t>společný jaderný trh </a:t>
            </a:r>
          </a:p>
          <a:p>
            <a:pPr>
              <a:defRPr/>
            </a:pPr>
            <a:r>
              <a:rPr lang="cs-CZ" sz="2000" dirty="0"/>
              <a:t>spolupráce při nakládání s jaderným palivem </a:t>
            </a:r>
          </a:p>
          <a:p>
            <a:pPr>
              <a:defRPr/>
            </a:pPr>
            <a:r>
              <a:rPr lang="cs-CZ" sz="2000" dirty="0"/>
              <a:t>společný postup vůči třetím zemím</a:t>
            </a:r>
          </a:p>
          <a:p>
            <a:pPr marL="0" indent="0">
              <a:buNone/>
            </a:pP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b="1" dirty="0"/>
              <a:t>Evropské společenství pro atomovou energii</a:t>
            </a:r>
            <a:r>
              <a:rPr lang="cs-CZ" dirty="0"/>
              <a:t> </a:t>
            </a:r>
            <a:r>
              <a:rPr lang="cs-CZ" b="1" dirty="0"/>
              <a:t>(Euratom) </a:t>
            </a:r>
          </a:p>
        </p:txBody>
      </p:sp>
    </p:spTree>
    <p:extLst>
      <p:ext uri="{BB962C8B-B14F-4D97-AF65-F5344CB8AC3E}">
        <p14:creationId xmlns:p14="http://schemas.microsoft.com/office/powerpoint/2010/main" val="216352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0">
              <a:spcBef>
                <a:spcPts val="1800"/>
              </a:spcBef>
              <a:buNone/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600"/>
              </a:spcBef>
            </a:pPr>
            <a:endParaRPr 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Evropská unie – historie, smlouvy</a:t>
            </a:r>
          </a:p>
        </p:txBody>
      </p:sp>
      <p:pic>
        <p:nvPicPr>
          <p:cNvPr id="4" name="Obrázek 91" descr="tab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59583"/>
            <a:ext cx="8964488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13123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2442</TotalTime>
  <Words>1360</Words>
  <Application>Microsoft Office PowerPoint</Application>
  <PresentationFormat>Předvádění na obrazovce (16:9)</PresentationFormat>
  <Paragraphs>159</Paragraphs>
  <Slides>27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2" baseType="lpstr">
      <vt:lpstr>宋体</vt:lpstr>
      <vt:lpstr>Arial</vt:lpstr>
      <vt:lpstr>Calibri</vt:lpstr>
      <vt:lpstr>Times New Roman</vt:lpstr>
      <vt:lpstr>SLU</vt:lpstr>
      <vt:lpstr>Právo Evropské unie   První tutoriál 1.1  Pojem práva EU. Evropská integrace a vznik  Evropských společenství. Evropská unie  </vt:lpstr>
      <vt:lpstr>Evropská unie (EU)</vt:lpstr>
      <vt:lpstr>Idea celoevropského státu</vt:lpstr>
      <vt:lpstr>Robert Schuman a Jean Monnet</vt:lpstr>
      <vt:lpstr>Evropské společenství uhlí a oceli (ESUO)</vt:lpstr>
      <vt:lpstr>Nadstátnost neboli supranacionalita</vt:lpstr>
      <vt:lpstr>Evropské hospodářské společenství</vt:lpstr>
      <vt:lpstr>Evropské společenství pro atomovou energii (Euratom) </vt:lpstr>
      <vt:lpstr>Evropská unie – historie, smlouvy</vt:lpstr>
      <vt:lpstr>Slučovací smlouva</vt:lpstr>
      <vt:lpstr>Noví členové Společenství</vt:lpstr>
      <vt:lpstr>Jednotný evropský akt</vt:lpstr>
      <vt:lpstr>Maastrichtská smlouva</vt:lpstr>
      <vt:lpstr>Maastrichtská smlouva</vt:lpstr>
      <vt:lpstr>Princip subsidiarity </vt:lpstr>
      <vt:lpstr>Maastrichtská smlouva</vt:lpstr>
      <vt:lpstr>Noví členové Evropské unie</vt:lpstr>
      <vt:lpstr>Amsterdamská smlouva</vt:lpstr>
      <vt:lpstr>Smlouva z Nice</vt:lpstr>
      <vt:lpstr>Noví členové EU</vt:lpstr>
      <vt:lpstr>Lisabonská smlouva</vt:lpstr>
      <vt:lpstr>A)Demokratičtější a transparentnější Evropa</vt:lpstr>
      <vt:lpstr>B) Efektivnější Evropa</vt:lpstr>
      <vt:lpstr>C) Evropa práv a hodnot, zajišťující svobodu, solidaritu a bezpečnost</vt:lpstr>
      <vt:lpstr>D) Evropa jako globální aktér</vt:lpstr>
      <vt:lpstr>Zatím poslední členský stát EU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Danuta Duda</cp:lastModifiedBy>
  <cp:revision>65</cp:revision>
  <dcterms:created xsi:type="dcterms:W3CDTF">2016-07-06T15:42:34Z</dcterms:created>
  <dcterms:modified xsi:type="dcterms:W3CDTF">2021-03-23T16:49:03Z</dcterms:modified>
</cp:coreProperties>
</file>