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5" r:id="rId2"/>
  </p:sldMasterIdLst>
  <p:notesMasterIdLst>
    <p:notesMasterId r:id="rId44"/>
  </p:notesMasterIdLst>
  <p:sldIdLst>
    <p:sldId id="318" r:id="rId3"/>
    <p:sldId id="256" r:id="rId4"/>
    <p:sldId id="257" r:id="rId5"/>
    <p:sldId id="258" r:id="rId6"/>
    <p:sldId id="321" r:id="rId7"/>
    <p:sldId id="341" r:id="rId8"/>
    <p:sldId id="322" r:id="rId9"/>
    <p:sldId id="323" r:id="rId10"/>
    <p:sldId id="324" r:id="rId11"/>
    <p:sldId id="325" r:id="rId12"/>
    <p:sldId id="326" r:id="rId13"/>
    <p:sldId id="346" r:id="rId14"/>
    <p:sldId id="347" r:id="rId15"/>
    <p:sldId id="348" r:id="rId16"/>
    <p:sldId id="327" r:id="rId17"/>
    <p:sldId id="331" r:id="rId18"/>
    <p:sldId id="335" r:id="rId19"/>
    <p:sldId id="336" r:id="rId20"/>
    <p:sldId id="337" r:id="rId21"/>
    <p:sldId id="345" r:id="rId22"/>
    <p:sldId id="328" r:id="rId23"/>
    <p:sldId id="342" r:id="rId24"/>
    <p:sldId id="349" r:id="rId25"/>
    <p:sldId id="351" r:id="rId26"/>
    <p:sldId id="350" r:id="rId27"/>
    <p:sldId id="352" r:id="rId28"/>
    <p:sldId id="330" r:id="rId29"/>
    <p:sldId id="354" r:id="rId30"/>
    <p:sldId id="355" r:id="rId31"/>
    <p:sldId id="353" r:id="rId32"/>
    <p:sldId id="358" r:id="rId33"/>
    <p:sldId id="359" r:id="rId34"/>
    <p:sldId id="356" r:id="rId35"/>
    <p:sldId id="360" r:id="rId36"/>
    <p:sldId id="344" r:id="rId37"/>
    <p:sldId id="332" r:id="rId38"/>
    <p:sldId id="338" r:id="rId39"/>
    <p:sldId id="339" r:id="rId40"/>
    <p:sldId id="340" r:id="rId41"/>
    <p:sldId id="361" r:id="rId42"/>
    <p:sldId id="316" r:id="rId43"/>
  </p:sldIdLst>
  <p:sldSz cx="9144000" cy="5143500" type="screen16x9"/>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610A4"/>
    <a:srgbClr val="9F2B2B"/>
    <a:srgbClr val="307871"/>
    <a:srgbClr val="981E3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306" autoAdjust="0"/>
  </p:normalViewPr>
  <p:slideViewPr>
    <p:cSldViewPr>
      <p:cViewPr varScale="1">
        <p:scale>
          <a:sx n="134" d="100"/>
          <a:sy n="134" d="100"/>
        </p:scale>
        <p:origin x="270" y="9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theme" Target="theme/theme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tableStyles" Target="tableStyles.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viewProps" Target="viewProps.xml"/><Relationship Id="rId20" Type="http://schemas.openxmlformats.org/officeDocument/2006/relationships/slide" Target="slides/slide18.xml"/><Relationship Id="rId41" Type="http://schemas.openxmlformats.org/officeDocument/2006/relationships/slide" Target="slides/slide39.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097986-0C26-47DE-8982-7AD2B6842259}" type="datetimeFigureOut">
              <a:rPr lang="cs-CZ" smtClean="0"/>
              <a:t>27.04.2018</a:t>
            </a:fld>
            <a:endParaRPr lang="cs-CZ"/>
          </a:p>
        </p:txBody>
      </p:sp>
      <p:sp>
        <p:nvSpPr>
          <p:cNvPr id="4" name="Zástupný symbol pro obrázek snímk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D4000A-37E1-4D72-B31A-77993FD77D47}" type="slidenum">
              <a:rPr lang="cs-CZ" smtClean="0"/>
              <a:t>‹#›</a:t>
            </a:fld>
            <a:endParaRPr lang="cs-CZ"/>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a:t>
            </a:fld>
            <a:endParaRPr lang="cs-CZ"/>
          </a:p>
        </p:txBody>
      </p:sp>
    </p:spTree>
    <p:extLst>
      <p:ext uri="{BB962C8B-B14F-4D97-AF65-F5344CB8AC3E}">
        <p14:creationId xmlns:p14="http://schemas.microsoft.com/office/powerpoint/2010/main" val="3310261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DD4000A-37E1-4D72-B31A-77993FD77D47}" type="slidenum">
              <a:rPr kumimoji="0" lang="cs-CZ"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cs-CZ"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300274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DD4000A-37E1-4D72-B31A-77993FD77D47}" type="slidenum">
              <a:rPr kumimoji="0" lang="cs-CZ"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cs-CZ"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873894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DD4000A-37E1-4D72-B31A-77993FD77D47}" type="slidenum">
              <a:rPr kumimoji="0" lang="cs-CZ"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cs-CZ"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812317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DD4000A-37E1-4D72-B31A-77993FD77D47}" type="slidenum">
              <a:rPr kumimoji="0" lang="cs-CZ"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cs-CZ"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29430134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DD4000A-37E1-4D72-B31A-77993FD77D47}" type="slidenum">
              <a:rPr kumimoji="0" lang="cs-CZ"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cs-CZ"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4865491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DD4000A-37E1-4D72-B31A-77993FD77D47}" type="slidenum">
              <a:rPr kumimoji="0" lang="cs-CZ"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cs-CZ"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14532665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DD4000A-37E1-4D72-B31A-77993FD77D47}" type="slidenum">
              <a:rPr kumimoji="0" lang="cs-CZ"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cs-CZ"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20567597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DD4000A-37E1-4D72-B31A-77993FD77D47}" type="slidenum">
              <a:rPr kumimoji="0" lang="cs-CZ"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cs-CZ"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01763385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DD4000A-37E1-4D72-B31A-77993FD77D47}" type="slidenum">
              <a:rPr kumimoji="0" lang="cs-CZ"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cs-CZ"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5530525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DD4000A-37E1-4D72-B31A-77993FD77D47}" type="slidenum">
              <a:rPr kumimoji="0" lang="cs-CZ"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cs-CZ"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28957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a:t>
            </a:fld>
            <a:endParaRPr lang="cs-CZ"/>
          </a:p>
        </p:txBody>
      </p:sp>
    </p:spTree>
    <p:extLst>
      <p:ext uri="{BB962C8B-B14F-4D97-AF65-F5344CB8AC3E}">
        <p14:creationId xmlns:p14="http://schemas.microsoft.com/office/powerpoint/2010/main" val="33102618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DD4000A-37E1-4D72-B31A-77993FD77D47}" type="slidenum">
              <a:rPr kumimoji="0" lang="cs-CZ"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cs-CZ"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9557065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DD4000A-37E1-4D72-B31A-77993FD77D47}" type="slidenum">
              <a:rPr kumimoji="0" lang="cs-CZ"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cs-CZ"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67759250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DD4000A-37E1-4D72-B31A-77993FD77D47}" type="slidenum">
              <a:rPr kumimoji="0" lang="cs-CZ"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cs-CZ"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38502526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DD4000A-37E1-4D72-B31A-77993FD77D47}" type="slidenum">
              <a:rPr kumimoji="0" lang="cs-CZ"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cs-CZ"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03895338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DD4000A-37E1-4D72-B31A-77993FD77D47}" type="slidenum">
              <a:rPr kumimoji="0" lang="cs-CZ"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cs-CZ"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62035961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DD4000A-37E1-4D72-B31A-77993FD77D47}" type="slidenum">
              <a:rPr kumimoji="0" lang="cs-CZ"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cs-CZ"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9895817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DD4000A-37E1-4D72-B31A-77993FD77D47}" type="slidenum">
              <a:rPr kumimoji="0" lang="cs-CZ"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cs-CZ"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92530388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DD4000A-37E1-4D72-B31A-77993FD77D47}" type="slidenum">
              <a:rPr kumimoji="0" lang="cs-CZ"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cs-CZ"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55745741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DD4000A-37E1-4D72-B31A-77993FD77D47}" type="slidenum">
              <a:rPr kumimoji="0" lang="cs-CZ"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cs-CZ"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39116100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DD4000A-37E1-4D72-B31A-77993FD77D47}" type="slidenum">
              <a:rPr kumimoji="0" lang="cs-CZ"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0" lang="cs-CZ"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0192055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DD4000A-37E1-4D72-B31A-77993FD77D47}" type="slidenum">
              <a:rPr kumimoji="0" lang="cs-CZ"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cs-CZ"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95873423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DD4000A-37E1-4D72-B31A-77993FD77D47}" type="slidenum">
              <a:rPr kumimoji="0" lang="cs-CZ"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38</a:t>
            </a:fld>
            <a:endParaRPr kumimoji="0" lang="cs-CZ"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5765163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DD4000A-37E1-4D72-B31A-77993FD77D47}" type="slidenum">
              <a:rPr kumimoji="0" lang="cs-CZ"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39</a:t>
            </a:fld>
            <a:endParaRPr kumimoji="0" lang="cs-CZ"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8638215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40</a:t>
            </a:fld>
            <a:endParaRPr lang="cs-CZ"/>
          </a:p>
        </p:txBody>
      </p:sp>
    </p:spTree>
    <p:extLst>
      <p:ext uri="{BB962C8B-B14F-4D97-AF65-F5344CB8AC3E}">
        <p14:creationId xmlns:p14="http://schemas.microsoft.com/office/powerpoint/2010/main" val="10633403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DD4000A-37E1-4D72-B31A-77993FD77D47}" type="slidenum">
              <a:rPr kumimoji="0" lang="cs-CZ"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cs-CZ"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9824621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DD4000A-37E1-4D72-B31A-77993FD77D47}" type="slidenum">
              <a:rPr kumimoji="0" lang="cs-CZ"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cs-CZ"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183235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DD4000A-37E1-4D72-B31A-77993FD77D47}" type="slidenum">
              <a:rPr kumimoji="0" lang="cs-CZ"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cs-CZ"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4459046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DD4000A-37E1-4D72-B31A-77993FD77D47}" type="slidenum">
              <a:rPr kumimoji="0" lang="cs-CZ"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cs-CZ"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1071555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DD4000A-37E1-4D72-B31A-77993FD77D47}" type="slidenum">
              <a:rPr kumimoji="0" lang="cs-CZ"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cs-CZ"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8656135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DD4000A-37E1-4D72-B31A-77993FD77D47}" type="slidenum">
              <a:rPr kumimoji="0" lang="cs-CZ"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cs-CZ"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4526248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smtClean="0">
                <a:solidFill>
                  <a:srgbClr val="981E3A"/>
                </a:solidFill>
                <a:latin typeface="Times New Roman" panose="02020603050405020304" pitchFamily="18" charset="0"/>
                <a:cs typeface="Times New Roman" panose="02020603050405020304" pitchFamily="18" charset="0"/>
              </a:rPr>
              <a:t>Název listu</a:t>
            </a:r>
            <a:endParaRPr lang="cs-CZ" sz="2400" dirty="0">
              <a:solidFill>
                <a:srgbClr val="981E3A"/>
              </a:solidFill>
              <a:latin typeface="Times New Roman" panose="02020603050405020304" pitchFamily="18" charset="0"/>
              <a:cs typeface="Times New Roman" panose="02020603050405020304" pitchFamily="18" charset="0"/>
            </a:endParaRP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smtClean="0">
                <a:cs typeface="Times New Roman" panose="02020603050405020304" pitchFamily="18" charset="0"/>
              </a:rPr>
              <a:t>Prostor pro doplňující informace, poznámky</a:t>
            </a:r>
            <a:endParaRPr lang="cs-CZ" altLang="cs-CZ" dirty="0" smtClean="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cSld name="Prázdný">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ln/>
        </p:spPr>
        <p:txBody>
          <a:bodyPr/>
          <a:lstStyle>
            <a:lvl1pPr>
              <a:defRPr/>
            </a:lvl1pPr>
          </a:lstStyle>
          <a:p>
            <a:pPr>
              <a:defRPr/>
            </a:pPr>
            <a:fld id="{2CF0F8FA-5160-4C80-B805-F23F83976D1A}" type="datetimeFigureOut">
              <a:rPr lang="cs-CZ"/>
              <a:pPr>
                <a:defRPr/>
              </a:pPr>
              <a:t>27.04.2018</a:t>
            </a:fld>
            <a:endParaRPr lang="cs-CZ"/>
          </a:p>
        </p:txBody>
      </p:sp>
      <p:sp>
        <p:nvSpPr>
          <p:cNvPr id="3" name="Rectangle 10"/>
          <p:cNvSpPr>
            <a:spLocks noGrp="1" noChangeArrowheads="1"/>
          </p:cNvSpPr>
          <p:nvPr>
            <p:ph type="ftr" sz="quarter" idx="11"/>
          </p:nvPr>
        </p:nvSpPr>
        <p:spPr>
          <a:ln/>
        </p:spPr>
        <p:txBody>
          <a:bodyPr/>
          <a:lstStyle>
            <a:lvl1pPr>
              <a:defRPr/>
            </a:lvl1pPr>
          </a:lstStyle>
          <a:p>
            <a:pPr>
              <a:defRPr/>
            </a:pPr>
            <a:endParaRPr lang="cs-CZ"/>
          </a:p>
        </p:txBody>
      </p:sp>
      <p:sp>
        <p:nvSpPr>
          <p:cNvPr id="4" name="Rectangle 11"/>
          <p:cNvSpPr>
            <a:spLocks noGrp="1" noChangeArrowheads="1"/>
          </p:cNvSpPr>
          <p:nvPr>
            <p:ph type="sldNum" sz="quarter" idx="12"/>
          </p:nvPr>
        </p:nvSpPr>
        <p:spPr>
          <a:ln/>
        </p:spPr>
        <p:txBody>
          <a:bodyPr/>
          <a:lstStyle>
            <a:lvl1pPr>
              <a:defRPr/>
            </a:lvl1pPr>
          </a:lstStyle>
          <a:p>
            <a:pPr>
              <a:defRPr/>
            </a:pPr>
            <a:fld id="{BE597B6F-BBAA-4FBC-AD0A-35AFB27A4B33}" type="slidenum">
              <a:rPr lang="cs-CZ" altLang="cs-CZ"/>
              <a:pPr>
                <a:defRPr/>
              </a:pPr>
              <a:t>‹#›</a:t>
            </a:fld>
            <a:endParaRPr lang="cs-CZ" altLang="cs-CZ"/>
          </a:p>
        </p:txBody>
      </p:sp>
    </p:spTree>
    <p:extLst>
      <p:ext uri="{BB962C8B-B14F-4D97-AF65-F5344CB8AC3E}">
        <p14:creationId xmlns:p14="http://schemas.microsoft.com/office/powerpoint/2010/main" val="2779229798"/>
      </p:ext>
    </p:extLst>
  </p:cSld>
  <p:clrMapOvr>
    <a:masterClrMapping/>
  </p:clrMapOvr>
  <p:transition>
    <p:split orient="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1233510311"/>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smtClean="0">
                <a:solidFill>
                  <a:srgbClr val="981E3A"/>
                </a:solidFill>
                <a:latin typeface="Times New Roman" panose="02020603050405020304" pitchFamily="18" charset="0"/>
                <a:cs typeface="Times New Roman" panose="02020603050405020304" pitchFamily="18" charset="0"/>
              </a:rPr>
              <a:t>Název listu</a:t>
            </a:r>
            <a:endParaRPr lang="cs-CZ" sz="2400" dirty="0">
              <a:solidFill>
                <a:srgbClr val="981E3A"/>
              </a:solidFill>
              <a:latin typeface="Times New Roman" panose="02020603050405020304" pitchFamily="18" charset="0"/>
              <a:cs typeface="Times New Roman" panose="02020603050405020304" pitchFamily="18" charset="0"/>
            </a:endParaRP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altLang="cs-CZ" sz="800" b="0" i="0" u="none" strike="noStrike" kern="1200" cap="none" spc="0" normalizeH="0" baseline="0" noProof="0" smtClean="0">
                <a:ln>
                  <a:noFill/>
                </a:ln>
                <a:solidFill>
                  <a:srgbClr val="307871"/>
                </a:solidFill>
                <a:effectLst/>
                <a:uLnTx/>
                <a:uFillTx/>
                <a:latin typeface="Times New Roman"/>
                <a:ea typeface="+mn-ea"/>
                <a:cs typeface="Times New Roman" panose="02020603050405020304" pitchFamily="18" charset="0"/>
              </a:rPr>
              <a:t>Prostor pro doplňující informace, poznámky</a:t>
            </a:r>
            <a:endParaRPr kumimoji="0" lang="cs-CZ" altLang="cs-CZ" sz="800" b="0" i="0" u="none" strike="noStrike" kern="1200" cap="none" spc="0" normalizeH="0" baseline="0" noProof="0" dirty="0" smtClean="0">
              <a:ln>
                <a:noFill/>
              </a:ln>
              <a:solidFill>
                <a:srgbClr val="307871"/>
              </a:solidFill>
              <a:effectLst/>
              <a:uLnTx/>
              <a:uFillTx/>
              <a:latin typeface="Times New Roman"/>
              <a:ea typeface="+mn-ea"/>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560808B9-4D1F-4069-9EB9-CD8802008F4E}" type="slidenum">
              <a:rPr kumimoji="0" lang="cs-CZ" sz="1800" b="0" i="0" u="none" strike="noStrike" kern="1200" cap="none" spc="0" normalizeH="0" baseline="0" noProof="0" smtClean="0">
                <a:ln>
                  <a:noFill/>
                </a:ln>
                <a:solidFill>
                  <a:srgbClr val="307871"/>
                </a:solidFill>
                <a:effectLst/>
                <a:uLnTx/>
                <a:uFillTx/>
                <a:latin typeface="Times New Roman"/>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cs-CZ" sz="1800" b="0" i="0" u="none" strike="noStrike" kern="1200" cap="none" spc="0" normalizeH="0" baseline="0" noProof="0" dirty="0">
              <a:ln>
                <a:noFill/>
              </a:ln>
              <a:solidFill>
                <a:srgbClr val="307871"/>
              </a:solidFill>
              <a:effectLst/>
              <a:uLnTx/>
              <a:uFillTx/>
              <a:latin typeface="Times New Roman"/>
              <a:ea typeface="+mn-ea"/>
              <a:cs typeface="+mn-cs"/>
            </a:endParaRPr>
          </a:p>
        </p:txBody>
      </p:sp>
    </p:spTree>
    <p:extLst>
      <p:ext uri="{BB962C8B-B14F-4D97-AF65-F5344CB8AC3E}">
        <p14:creationId xmlns:p14="http://schemas.microsoft.com/office/powerpoint/2010/main" val="328719483"/>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58749475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slideLayout" Target="../slideLayouts/slideLayout6.xml"/><Relationship Id="rId1" Type="http://schemas.openxmlformats.org/officeDocument/2006/relationships/slideLayout" Target="../slideLayouts/slideLayout5.xml"/><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9" r:id="rId4"/>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800140496"/>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5.wmf"/><Relationship Id="rId5" Type="http://schemas.openxmlformats.org/officeDocument/2006/relationships/oleObject" Target="../embeddings/oleObject1.bin"/><Relationship Id="rId4" Type="http://schemas.openxmlformats.org/officeDocument/2006/relationships/image" Target="../media/image6.emf"/></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7.wmf"/><Relationship Id="rId4" Type="http://schemas.openxmlformats.org/officeDocument/2006/relationships/oleObject" Target="../embeddings/oleObject2.bin"/></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24328" y="3939902"/>
            <a:ext cx="936104" cy="730162"/>
          </a:xfrm>
          <a:prstGeom prst="rect">
            <a:avLst/>
          </a:prstGeom>
        </p:spPr>
      </p:pic>
      <p:sp>
        <p:nvSpPr>
          <p:cNvPr id="7" name="Obdélník 6"/>
          <p:cNvSpPr/>
          <p:nvPr/>
        </p:nvSpPr>
        <p:spPr>
          <a:xfrm>
            <a:off x="395536" y="2365808"/>
            <a:ext cx="6704527" cy="2304256"/>
          </a:xfrm>
          <a:prstGeom prst="rect">
            <a:avLst/>
          </a:prstGeom>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cs-CZ" sz="1800" b="0" i="0" u="none" strike="noStrike" kern="1200" cap="none" spc="0" normalizeH="0" baseline="0" noProof="0" dirty="0" smtClean="0">
                <a:ln w="0"/>
                <a:solidFill>
                  <a:prstClr val="white"/>
                </a:solidFill>
                <a:effectLst>
                  <a:outerShdw blurRad="38100" dist="19050" dir="2700000" algn="tl" rotWithShape="0">
                    <a:srgbClr val="307871">
                      <a:alpha val="40000"/>
                    </a:srgbClr>
                  </a:outerShdw>
                </a:effectLst>
                <a:uLnTx/>
                <a:uFillTx/>
                <a:latin typeface="Times New Roman"/>
                <a:ea typeface="+mn-ea"/>
                <a:cs typeface="+mn-cs"/>
              </a:rPr>
              <a:t>Prezentace předmětu:</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cs-CZ" sz="1800" b="1" i="0" u="none" strike="noStrike" kern="1200" cap="none" spc="0" normalizeH="0" baseline="0" noProof="0" dirty="0" smtClean="0">
                <a:ln w="0"/>
                <a:solidFill>
                  <a:prstClr val="white"/>
                </a:solidFill>
                <a:effectLst>
                  <a:outerShdw blurRad="38100" dist="19050" dir="2700000" algn="tl" rotWithShape="0">
                    <a:srgbClr val="307871">
                      <a:alpha val="40000"/>
                    </a:srgbClr>
                  </a:outerShdw>
                </a:effectLst>
                <a:uLnTx/>
                <a:uFillTx/>
                <a:latin typeface="Times New Roman"/>
                <a:ea typeface="+mn-ea"/>
                <a:cs typeface="+mn-cs"/>
              </a:rPr>
              <a:t>MAKROEKONOMIE </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cs-CZ" sz="1800" b="0" i="0" u="none" strike="noStrike" kern="1200" cap="none" spc="0" normalizeH="0" baseline="0" noProof="0" dirty="0">
              <a:ln w="0"/>
              <a:solidFill>
                <a:prstClr val="white"/>
              </a:solidFill>
              <a:effectLst>
                <a:outerShdw blurRad="38100" dist="19050" dir="2700000" algn="tl" rotWithShape="0">
                  <a:srgbClr val="307871">
                    <a:alpha val="40000"/>
                  </a:srgbClr>
                </a:outerShdw>
              </a:effectLst>
              <a:uLnTx/>
              <a:uFillTx/>
              <a:latin typeface="Times New Roman"/>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cs-CZ" sz="1800" b="0" i="0" u="none" strike="noStrike" kern="1200" cap="none" spc="0" normalizeH="0" baseline="0" noProof="0" dirty="0" smtClean="0">
                <a:ln w="0"/>
                <a:solidFill>
                  <a:prstClr val="white"/>
                </a:solidFill>
                <a:effectLst>
                  <a:outerShdw blurRad="38100" dist="19050" dir="2700000" algn="tl" rotWithShape="0">
                    <a:srgbClr val="307871">
                      <a:alpha val="40000"/>
                    </a:srgbClr>
                  </a:outerShdw>
                </a:effectLst>
                <a:uLnTx/>
                <a:uFillTx/>
                <a:latin typeface="Times New Roman"/>
                <a:ea typeface="+mn-ea"/>
                <a:cs typeface="+mn-cs"/>
              </a:rPr>
              <a:t>Vyučující:</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cs-CZ" sz="1800" b="1" i="0" u="none" strike="noStrike" kern="1200" cap="none" spc="0" normalizeH="0" baseline="0" noProof="0" dirty="0" smtClean="0">
                <a:ln w="0"/>
                <a:solidFill>
                  <a:prstClr val="white"/>
                </a:solidFill>
                <a:effectLst>
                  <a:outerShdw blurRad="38100" dist="19050" dir="2700000" algn="tl" rotWithShape="0">
                    <a:srgbClr val="307871">
                      <a:alpha val="40000"/>
                    </a:srgbClr>
                  </a:outerShdw>
                </a:effectLst>
                <a:uLnTx/>
                <a:uFillTx/>
                <a:latin typeface="Times New Roman"/>
                <a:ea typeface="+mn-ea"/>
                <a:cs typeface="+mn-cs"/>
              </a:rPr>
              <a:t>Ing. Eva Kotlánová, Ph.D.</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cs-CZ" sz="1800" b="1" i="0" u="none" strike="noStrike" kern="1200" cap="none" spc="0" normalizeH="0" baseline="0" noProof="0" dirty="0">
              <a:ln w="0"/>
              <a:solidFill>
                <a:prstClr val="white"/>
              </a:solidFill>
              <a:effectLst>
                <a:outerShdw blurRad="38100" dist="19050" dir="2700000" algn="tl" rotWithShape="0">
                  <a:srgbClr val="307871">
                    <a:alpha val="40000"/>
                  </a:srgbClr>
                </a:outerShdw>
              </a:effectLst>
              <a:uLnTx/>
              <a:uFillTx/>
              <a:latin typeface="Times New Roman"/>
              <a:ea typeface="+mn-ea"/>
              <a:cs typeface="+mn-cs"/>
            </a:endParaRPr>
          </a:p>
        </p:txBody>
      </p:sp>
      <p:sp>
        <p:nvSpPr>
          <p:cNvPr id="2" name="Nadpis 1"/>
          <p:cNvSpPr>
            <a:spLocks noGrp="1"/>
          </p:cNvSpPr>
          <p:nvPr>
            <p:ph type="ctrTitle" idx="4294967295"/>
          </p:nvPr>
        </p:nvSpPr>
        <p:spPr>
          <a:xfrm>
            <a:off x="0" y="700088"/>
            <a:ext cx="5111750" cy="2159000"/>
          </a:xfrm>
          <a:prstGeom prst="rect">
            <a:avLst/>
          </a:prstGeom>
        </p:spPr>
        <p:txBody>
          <a:bodyPr anchor="t">
            <a:normAutofit/>
          </a:bodyPr>
          <a:lstStyle/>
          <a:p>
            <a:pPr algn="l"/>
            <a:r>
              <a:rPr lang="cs-CZ" sz="4000" b="1" dirty="0" smtClean="0">
                <a:solidFill>
                  <a:schemeClr val="bg1"/>
                </a:solidFill>
                <a:latin typeface="Times New Roman" panose="02020603050405020304" pitchFamily="18" charset="0"/>
                <a:cs typeface="Times New Roman" panose="02020603050405020304" pitchFamily="18" charset="0"/>
              </a:rPr>
              <a:t>Název</a:t>
            </a:r>
            <a:br>
              <a:rPr lang="cs-CZ" sz="4000" b="1" dirty="0" smtClean="0">
                <a:solidFill>
                  <a:schemeClr val="bg1"/>
                </a:solidFill>
                <a:latin typeface="Times New Roman" panose="02020603050405020304" pitchFamily="18" charset="0"/>
                <a:cs typeface="Times New Roman" panose="02020603050405020304" pitchFamily="18" charset="0"/>
              </a:rPr>
            </a:br>
            <a:r>
              <a:rPr lang="cs-CZ" sz="4000" b="1" dirty="0" smtClean="0">
                <a:solidFill>
                  <a:schemeClr val="bg1"/>
                </a:solidFill>
                <a:latin typeface="Times New Roman" panose="02020603050405020304" pitchFamily="18" charset="0"/>
                <a:cs typeface="Times New Roman" panose="02020603050405020304" pitchFamily="18" charset="0"/>
              </a:rPr>
              <a:t>prezentace</a:t>
            </a:r>
            <a:endParaRPr lang="cs-CZ" sz="4000" b="1" dirty="0">
              <a:solidFill>
                <a:schemeClr val="bg1"/>
              </a:solidFill>
              <a:latin typeface="Times New Roman" panose="02020603050405020304" pitchFamily="18" charset="0"/>
              <a:cs typeface="Times New Roman" panose="02020603050405020304" pitchFamily="18" charset="0"/>
            </a:endParaRPr>
          </a:p>
        </p:txBody>
      </p:sp>
      <p:graphicFrame>
        <p:nvGraphicFramePr>
          <p:cNvPr id="4" name="Tabulka 3"/>
          <p:cNvGraphicFramePr>
            <a:graphicFrameLocks noGrp="1"/>
          </p:cNvGraphicFramePr>
          <p:nvPr>
            <p:extLst/>
          </p:nvPr>
        </p:nvGraphicFramePr>
        <p:xfrm>
          <a:off x="539552" y="1563901"/>
          <a:ext cx="6480720" cy="435610"/>
        </p:xfrm>
        <a:graphic>
          <a:graphicData uri="http://schemas.openxmlformats.org/drawingml/2006/table">
            <a:tbl>
              <a:tblPr firstRow="1" firstCol="1" bandRow="1">
                <a:tableStyleId>{5C22544A-7EE6-4342-B048-85BDC9FD1C3A}</a:tableStyleId>
              </a:tblPr>
              <a:tblGrid>
                <a:gridCol w="2266916">
                  <a:extLst>
                    <a:ext uri="{9D8B030D-6E8A-4147-A177-3AD203B41FA5}">
                      <a16:colId xmlns:a16="http://schemas.microsoft.com/office/drawing/2014/main" val="3755197986"/>
                    </a:ext>
                  </a:extLst>
                </a:gridCol>
                <a:gridCol w="4213804">
                  <a:extLst>
                    <a:ext uri="{9D8B030D-6E8A-4147-A177-3AD203B41FA5}">
                      <a16:colId xmlns:a16="http://schemas.microsoft.com/office/drawing/2014/main" val="4011610095"/>
                    </a:ext>
                  </a:extLst>
                </a:gridCol>
              </a:tblGrid>
              <a:tr h="217805">
                <a:tc>
                  <a:txBody>
                    <a:bodyPr/>
                    <a:lstStyle/>
                    <a:p>
                      <a:pPr indent="180340" algn="l">
                        <a:lnSpc>
                          <a:spcPct val="115000"/>
                        </a:lnSpc>
                        <a:spcBef>
                          <a:spcPts val="425"/>
                        </a:spcBef>
                        <a:spcAft>
                          <a:spcPts val="0"/>
                        </a:spcAft>
                      </a:pPr>
                      <a:r>
                        <a:rPr lang="cs-CZ" sz="1200" dirty="0">
                          <a:effectLst/>
                        </a:rPr>
                        <a:t>Název projektu</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chemeClr val="tx1"/>
                    </a:solidFill>
                  </a:tcPr>
                </a:tc>
                <a:tc>
                  <a:txBody>
                    <a:bodyPr/>
                    <a:lstStyle/>
                    <a:p>
                      <a:pPr indent="180340" algn="just">
                        <a:lnSpc>
                          <a:spcPct val="115000"/>
                        </a:lnSpc>
                        <a:spcBef>
                          <a:spcPts val="425"/>
                        </a:spcBef>
                        <a:spcAft>
                          <a:spcPts val="0"/>
                        </a:spcAft>
                      </a:pPr>
                      <a:r>
                        <a:rPr lang="cs-CZ" sz="1200" dirty="0">
                          <a:effectLst/>
                        </a:rPr>
                        <a:t>Rozvoj vzdělávání na Slezské univerzitě v Opavě</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extLst>
                  <a:ext uri="{0D108BD9-81ED-4DB2-BD59-A6C34878D82A}">
                    <a16:rowId xmlns:a16="http://schemas.microsoft.com/office/drawing/2014/main" val="2306872320"/>
                  </a:ext>
                </a:extLst>
              </a:tr>
              <a:tr h="217805">
                <a:tc>
                  <a:txBody>
                    <a:bodyPr/>
                    <a:lstStyle/>
                    <a:p>
                      <a:pPr indent="180340" algn="just">
                        <a:lnSpc>
                          <a:spcPct val="115000"/>
                        </a:lnSpc>
                        <a:spcBef>
                          <a:spcPts val="425"/>
                        </a:spcBef>
                        <a:spcAft>
                          <a:spcPts val="0"/>
                        </a:spcAft>
                      </a:pPr>
                      <a:r>
                        <a:rPr lang="cs-CZ" sz="1200" dirty="0">
                          <a:effectLst/>
                        </a:rPr>
                        <a:t>Registrační číslo projektu</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tc>
                  <a:txBody>
                    <a:bodyPr/>
                    <a:lstStyle/>
                    <a:p>
                      <a:pPr indent="180340" algn="just">
                        <a:lnSpc>
                          <a:spcPct val="115000"/>
                        </a:lnSpc>
                        <a:spcBef>
                          <a:spcPts val="425"/>
                        </a:spcBef>
                        <a:spcAft>
                          <a:spcPts val="0"/>
                        </a:spcAft>
                      </a:pPr>
                      <a:r>
                        <a:rPr lang="cs-CZ" sz="1200" b="1" dirty="0">
                          <a:solidFill>
                            <a:schemeClr val="bg1"/>
                          </a:solidFill>
                          <a:effectLst/>
                        </a:rPr>
                        <a:t>CZ.02.2.69/0.0./0.0/16_015/0002400</a:t>
                      </a:r>
                      <a:endParaRPr lang="cs-CZ" sz="12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extLst>
                  <a:ext uri="{0D108BD9-81ED-4DB2-BD59-A6C34878D82A}">
                    <a16:rowId xmlns:a16="http://schemas.microsoft.com/office/drawing/2014/main" val="3822484205"/>
                  </a:ext>
                </a:extLst>
              </a:tr>
            </a:tbl>
          </a:graphicData>
        </a:graphic>
      </p:graphicFrame>
      <p:sp>
        <p:nvSpPr>
          <p:cNvPr id="5" name="Rectangle 2"/>
          <p:cNvSpPr>
            <a:spLocks noChangeArrowheads="1"/>
          </p:cNvSpPr>
          <p:nvPr/>
        </p:nvSpPr>
        <p:spPr bwMode="auto">
          <a:xfrm>
            <a:off x="1878013" y="278288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cs-CZ" sz="1800" b="0" i="0" u="none" strike="noStrike" kern="1200" cap="none" spc="0" normalizeH="0" baseline="0" noProof="0">
              <a:ln>
                <a:noFill/>
              </a:ln>
              <a:solidFill>
                <a:srgbClr val="307871"/>
              </a:solidFill>
              <a:effectLst/>
              <a:uLnTx/>
              <a:uFillTx/>
              <a:latin typeface="Times New Roman"/>
              <a:ea typeface="+mn-ea"/>
              <a:cs typeface="+mn-cs"/>
            </a:endParaRPr>
          </a:p>
        </p:txBody>
      </p:sp>
      <p:pic>
        <p:nvPicPr>
          <p:cNvPr id="1025" name="Obrázek 8" descr="Logolink_OP_VVV_hor_barva_cz"/>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5074" y="250328"/>
            <a:ext cx="5505450" cy="121920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3"/>
          <p:cNvSpPr>
            <a:spLocks noChangeArrowheads="1"/>
          </p:cNvSpPr>
          <p:nvPr/>
        </p:nvSpPr>
        <p:spPr bwMode="auto">
          <a:xfrm>
            <a:off x="1878013" y="451326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cs-CZ" sz="1800" b="0" i="0" u="none" strike="noStrike" kern="1200" cap="none" spc="0" normalizeH="0" baseline="0" noProof="0">
              <a:ln>
                <a:noFill/>
              </a:ln>
              <a:solidFill>
                <a:srgbClr val="307871"/>
              </a:solidFill>
              <a:effectLst/>
              <a:uLnTx/>
              <a:uFillTx/>
              <a:latin typeface="Times New Roman"/>
              <a:ea typeface="+mn-ea"/>
              <a:cs typeface="+mn-cs"/>
            </a:endParaRPr>
          </a:p>
        </p:txBody>
      </p:sp>
    </p:spTree>
    <p:extLst>
      <p:ext uri="{BB962C8B-B14F-4D97-AF65-F5344CB8AC3E}">
        <p14:creationId xmlns:p14="http://schemas.microsoft.com/office/powerpoint/2010/main" val="296717327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251520" y="1203598"/>
            <a:ext cx="8280920" cy="3456384"/>
          </a:xfrm>
          <a:prstGeom prst="rect">
            <a:avLst/>
          </a:prstGeom>
        </p:spPr>
        <p:txBody>
          <a:bodyPr>
            <a:noAutofit/>
          </a:bodyPr>
          <a:lstStyle/>
          <a:p>
            <a:pPr lvl="0" algn="just">
              <a:spcBef>
                <a:spcPts val="0"/>
              </a:spcBef>
              <a:spcAft>
                <a:spcPts val="600"/>
              </a:spcAft>
              <a:buClr>
                <a:schemeClr val="tx1"/>
              </a:buClr>
              <a:buSzPct val="120000"/>
            </a:pPr>
            <a:r>
              <a:rPr lang="cs-CZ" sz="2200" dirty="0" smtClean="0">
                <a:solidFill>
                  <a:srgbClr val="000000"/>
                </a:solidFill>
              </a:rPr>
              <a:t>Cenová hladina je konstantní (nominální produkt je totožný s reálným)</a:t>
            </a:r>
          </a:p>
          <a:p>
            <a:pPr lvl="0" algn="just">
              <a:spcBef>
                <a:spcPts val="0"/>
              </a:spcBef>
              <a:spcAft>
                <a:spcPts val="600"/>
              </a:spcAft>
              <a:buClr>
                <a:schemeClr val="tx1"/>
              </a:buClr>
              <a:buSzPct val="120000"/>
            </a:pPr>
            <a:r>
              <a:rPr lang="cs-CZ" sz="2200" dirty="0" smtClean="0">
                <a:solidFill>
                  <a:srgbClr val="000000"/>
                </a:solidFill>
              </a:rPr>
              <a:t>Ekonomika je uzavřená, </a:t>
            </a:r>
            <a:r>
              <a:rPr lang="cs-CZ" sz="2200" dirty="0" err="1" smtClean="0">
                <a:solidFill>
                  <a:srgbClr val="000000"/>
                </a:solidFill>
              </a:rPr>
              <a:t>dvousektorová</a:t>
            </a:r>
            <a:r>
              <a:rPr lang="cs-CZ" sz="2200" dirty="0" smtClean="0">
                <a:solidFill>
                  <a:srgbClr val="000000"/>
                </a:solidFill>
              </a:rPr>
              <a:t> (domácnosti, firmy –           Y = C + S a Y= C+I)</a:t>
            </a:r>
          </a:p>
          <a:p>
            <a:pPr lvl="0" algn="just">
              <a:spcBef>
                <a:spcPts val="0"/>
              </a:spcBef>
              <a:spcAft>
                <a:spcPts val="600"/>
              </a:spcAft>
              <a:buClr>
                <a:schemeClr val="tx1"/>
              </a:buClr>
              <a:buSzPct val="120000"/>
            </a:pPr>
            <a:r>
              <a:rPr lang="cs-CZ" sz="2200" dirty="0" smtClean="0">
                <a:solidFill>
                  <a:srgbClr val="000000"/>
                </a:solidFill>
              </a:rPr>
              <a:t>Ekonomika se nachází v makroekonomické rovnováze a objem investic se rovná objemu úspor</a:t>
            </a:r>
          </a:p>
          <a:p>
            <a:pPr lvl="0" algn="just">
              <a:spcBef>
                <a:spcPts val="0"/>
              </a:spcBef>
              <a:spcAft>
                <a:spcPts val="600"/>
              </a:spcAft>
              <a:buClr>
                <a:schemeClr val="tx1"/>
              </a:buClr>
              <a:buSzPct val="120000"/>
            </a:pPr>
            <a:r>
              <a:rPr lang="cs-CZ" sz="2200" dirty="0" smtClean="0">
                <a:solidFill>
                  <a:srgbClr val="000000"/>
                </a:solidFill>
              </a:rPr>
              <a:t>Ekonomika se nachází ve stavu plné zaměstnanosti (u = u</a:t>
            </a:r>
            <a:r>
              <a:rPr lang="cs-CZ" sz="2200" baseline="30000" dirty="0" smtClean="0">
                <a:solidFill>
                  <a:srgbClr val="000000"/>
                </a:solidFill>
              </a:rPr>
              <a:t>*</a:t>
            </a:r>
            <a:r>
              <a:rPr lang="cs-CZ" sz="2200" dirty="0" smtClean="0">
                <a:solidFill>
                  <a:srgbClr val="000000"/>
                </a:solidFill>
              </a:rPr>
              <a:t>)</a:t>
            </a:r>
          </a:p>
          <a:p>
            <a:pPr lvl="0" algn="just">
              <a:spcBef>
                <a:spcPts val="0"/>
              </a:spcBef>
              <a:spcAft>
                <a:spcPts val="600"/>
              </a:spcAft>
              <a:buClr>
                <a:schemeClr val="tx1"/>
              </a:buClr>
              <a:buSzPct val="120000"/>
            </a:pPr>
            <a:endParaRPr lang="cs-CZ" sz="2200" dirty="0" smtClean="0">
              <a:solidFill>
                <a:srgbClr val="000000"/>
              </a:solidFill>
            </a:endParaRPr>
          </a:p>
        </p:txBody>
      </p:sp>
      <p:sp>
        <p:nvSpPr>
          <p:cNvPr id="6" name="Nadpis 5"/>
          <p:cNvSpPr>
            <a:spLocks noGrp="1"/>
          </p:cNvSpPr>
          <p:nvPr>
            <p:ph type="title"/>
          </p:nvPr>
        </p:nvSpPr>
        <p:spPr>
          <a:xfrm>
            <a:off x="179512" y="195486"/>
            <a:ext cx="7416824" cy="507703"/>
          </a:xfrm>
        </p:spPr>
        <p:txBody>
          <a:bodyPr/>
          <a:lstStyle/>
          <a:p>
            <a:r>
              <a:rPr lang="cs-CZ" sz="2800" b="1" dirty="0" smtClean="0"/>
              <a:t>Obecné předpoklady modelů ER</a:t>
            </a:r>
            <a:endParaRPr lang="cs-CZ" sz="2800" b="1" dirty="0"/>
          </a:p>
        </p:txBody>
      </p:sp>
      <p:sp>
        <p:nvSpPr>
          <p:cNvPr id="2" name="Zástupný symbol pro číslo snímku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0808B9-4D1F-4069-9EB9-CD8802008F4E}" type="slidenum">
              <a:rPr kumimoji="0" lang="cs-CZ" sz="1800" b="0" i="0" u="none" strike="noStrike" kern="1200" cap="none" spc="0" normalizeH="0" baseline="0" noProof="0" smtClean="0">
                <a:ln>
                  <a:noFill/>
                </a:ln>
                <a:solidFill>
                  <a:srgbClr val="307871"/>
                </a:solidFill>
                <a:effectLst/>
                <a:uLnTx/>
                <a:uFillTx/>
                <a:latin typeface="Times New Roman"/>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cs-CZ" sz="1800" b="0" i="0" u="none" strike="noStrike" kern="1200" cap="none" spc="0" normalizeH="0" baseline="0" noProof="0" dirty="0">
              <a:ln>
                <a:noFill/>
              </a:ln>
              <a:solidFill>
                <a:srgbClr val="307871"/>
              </a:solidFill>
              <a:effectLst/>
              <a:uLnTx/>
              <a:uFillTx/>
              <a:latin typeface="Times New Roman"/>
              <a:ea typeface="+mn-ea"/>
              <a:cs typeface="+mn-cs"/>
            </a:endParaRPr>
          </a:p>
        </p:txBody>
      </p:sp>
    </p:spTree>
    <p:extLst>
      <p:ext uri="{BB962C8B-B14F-4D97-AF65-F5344CB8AC3E}">
        <p14:creationId xmlns:p14="http://schemas.microsoft.com/office/powerpoint/2010/main" val="18404955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251520" y="987574"/>
            <a:ext cx="8280920" cy="3672408"/>
          </a:xfrm>
          <a:prstGeom prst="rect">
            <a:avLst/>
          </a:prstGeom>
        </p:spPr>
        <p:txBody>
          <a:bodyPr>
            <a:noAutofit/>
          </a:bodyPr>
          <a:lstStyle/>
          <a:p>
            <a:pPr lvl="0" algn="just">
              <a:spcBef>
                <a:spcPts val="0"/>
              </a:spcBef>
              <a:spcAft>
                <a:spcPts val="1200"/>
              </a:spcAft>
              <a:buClr>
                <a:schemeClr val="tx1"/>
              </a:buClr>
              <a:buSzPct val="120000"/>
            </a:pPr>
            <a:r>
              <a:rPr lang="cs-CZ" sz="2200" dirty="0" smtClean="0">
                <a:solidFill>
                  <a:srgbClr val="000000"/>
                </a:solidFill>
              </a:rPr>
              <a:t>Produkční </a:t>
            </a:r>
            <a:r>
              <a:rPr lang="cs-CZ" sz="2200" dirty="0" err="1" smtClean="0">
                <a:solidFill>
                  <a:srgbClr val="000000"/>
                </a:solidFill>
              </a:rPr>
              <a:t>fce</a:t>
            </a:r>
            <a:r>
              <a:rPr lang="cs-CZ" sz="2200" dirty="0" smtClean="0">
                <a:solidFill>
                  <a:srgbClr val="000000"/>
                </a:solidFill>
              </a:rPr>
              <a:t> neoklasického typu</a:t>
            </a:r>
          </a:p>
          <a:p>
            <a:pPr marL="0" lvl="0" indent="0" algn="ctr">
              <a:spcBef>
                <a:spcPts val="0"/>
              </a:spcBef>
              <a:spcAft>
                <a:spcPts val="600"/>
              </a:spcAft>
              <a:buClr>
                <a:schemeClr val="tx1"/>
              </a:buClr>
              <a:buSzPct val="120000"/>
              <a:buNone/>
            </a:pPr>
            <a:r>
              <a:rPr lang="cs-CZ" sz="2200" b="1" dirty="0" smtClean="0"/>
              <a:t>Y</a:t>
            </a:r>
            <a:r>
              <a:rPr lang="cs-CZ" sz="2200" b="1" baseline="30000" dirty="0" smtClean="0"/>
              <a:t>*</a:t>
            </a:r>
            <a:r>
              <a:rPr lang="cs-CZ" sz="2200" b="1" dirty="0" smtClean="0"/>
              <a:t>= A . L</a:t>
            </a:r>
            <a:r>
              <a:rPr lang="el-GR" sz="2200" b="1" baseline="30000" dirty="0"/>
              <a:t>α</a:t>
            </a:r>
            <a:r>
              <a:rPr lang="el-GR" sz="2200" b="1" dirty="0" smtClean="0"/>
              <a:t>.</a:t>
            </a:r>
            <a:r>
              <a:rPr lang="cs-CZ" sz="2200" b="1" dirty="0" smtClean="0"/>
              <a:t> K</a:t>
            </a:r>
            <a:r>
              <a:rPr lang="el-GR" sz="2200" b="1" baseline="30000" dirty="0" smtClean="0"/>
              <a:t>β</a:t>
            </a:r>
            <a:endParaRPr lang="el-GR" sz="2200" b="1" baseline="30000" dirty="0"/>
          </a:p>
          <a:p>
            <a:pPr marL="358775" lvl="0" indent="0" algn="just">
              <a:spcBef>
                <a:spcPts val="0"/>
              </a:spcBef>
              <a:spcAft>
                <a:spcPts val="600"/>
              </a:spcAft>
              <a:buClr>
                <a:schemeClr val="tx1"/>
              </a:buClr>
              <a:buSzPct val="120000"/>
              <a:buNone/>
            </a:pPr>
            <a:r>
              <a:rPr lang="cs-CZ" sz="2200" dirty="0" smtClean="0">
                <a:solidFill>
                  <a:srgbClr val="000000"/>
                </a:solidFill>
              </a:rPr>
              <a:t>Kde </a:t>
            </a:r>
            <a:r>
              <a:rPr lang="cs-CZ" sz="2200" dirty="0" smtClean="0"/>
              <a:t>Y</a:t>
            </a:r>
            <a:r>
              <a:rPr lang="cs-CZ" sz="2200" b="1" baseline="30000" dirty="0" smtClean="0">
                <a:solidFill>
                  <a:srgbClr val="307871"/>
                </a:solidFill>
              </a:rPr>
              <a:t>*</a:t>
            </a:r>
            <a:r>
              <a:rPr lang="cs-CZ" sz="2200" dirty="0" smtClean="0">
                <a:solidFill>
                  <a:srgbClr val="000000"/>
                </a:solidFill>
              </a:rPr>
              <a:t>… </a:t>
            </a:r>
            <a:r>
              <a:rPr lang="cs-CZ" sz="2200" smtClean="0">
                <a:solidFill>
                  <a:srgbClr val="000000"/>
                </a:solidFill>
              </a:rPr>
              <a:t>potenciální produkt</a:t>
            </a:r>
            <a:endParaRPr lang="cs-CZ" sz="2200" dirty="0" smtClean="0">
              <a:solidFill>
                <a:srgbClr val="000000"/>
              </a:solidFill>
            </a:endParaRPr>
          </a:p>
          <a:p>
            <a:pPr marL="0" lvl="0" indent="0" algn="just">
              <a:spcBef>
                <a:spcPts val="0"/>
              </a:spcBef>
              <a:spcAft>
                <a:spcPts val="600"/>
              </a:spcAft>
              <a:buClr>
                <a:schemeClr val="tx1"/>
              </a:buClr>
              <a:buSzPct val="120000"/>
              <a:buNone/>
            </a:pPr>
            <a:r>
              <a:rPr lang="cs-CZ" sz="2200" dirty="0">
                <a:solidFill>
                  <a:srgbClr val="000000"/>
                </a:solidFill>
              </a:rPr>
              <a:t> </a:t>
            </a:r>
            <a:r>
              <a:rPr lang="cs-CZ" sz="2200" dirty="0" smtClean="0">
                <a:solidFill>
                  <a:srgbClr val="000000"/>
                </a:solidFill>
              </a:rPr>
              <a:t>            </a:t>
            </a:r>
            <a:r>
              <a:rPr lang="cs-CZ" sz="2200" dirty="0" smtClean="0"/>
              <a:t>A</a:t>
            </a:r>
            <a:r>
              <a:rPr lang="cs-CZ" sz="2200" dirty="0" smtClean="0">
                <a:solidFill>
                  <a:srgbClr val="000000"/>
                </a:solidFill>
              </a:rPr>
              <a:t>… úroveň technologie</a:t>
            </a:r>
          </a:p>
          <a:p>
            <a:pPr marL="0" lvl="0" indent="0" algn="just">
              <a:spcBef>
                <a:spcPts val="0"/>
              </a:spcBef>
              <a:spcAft>
                <a:spcPts val="600"/>
              </a:spcAft>
              <a:buClr>
                <a:schemeClr val="tx1"/>
              </a:buClr>
              <a:buSzPct val="120000"/>
              <a:buNone/>
            </a:pPr>
            <a:r>
              <a:rPr lang="cs-CZ" sz="2200" dirty="0">
                <a:solidFill>
                  <a:srgbClr val="000000"/>
                </a:solidFill>
              </a:rPr>
              <a:t> </a:t>
            </a:r>
            <a:r>
              <a:rPr lang="cs-CZ" sz="2200" dirty="0" smtClean="0">
                <a:solidFill>
                  <a:srgbClr val="000000"/>
                </a:solidFill>
              </a:rPr>
              <a:t>            </a:t>
            </a:r>
            <a:r>
              <a:rPr lang="cs-CZ" sz="2200" dirty="0" smtClean="0"/>
              <a:t>K</a:t>
            </a:r>
            <a:r>
              <a:rPr lang="cs-CZ" sz="2200" dirty="0" smtClean="0">
                <a:solidFill>
                  <a:srgbClr val="000000"/>
                </a:solidFill>
              </a:rPr>
              <a:t>… </a:t>
            </a:r>
            <a:r>
              <a:rPr lang="pl-PL" sz="2200" dirty="0">
                <a:solidFill>
                  <a:srgbClr val="000000"/>
                </a:solidFill>
              </a:rPr>
              <a:t>objem kapitálu zapojeného do </a:t>
            </a:r>
            <a:r>
              <a:rPr lang="pl-PL" sz="2200" dirty="0" smtClean="0">
                <a:solidFill>
                  <a:srgbClr val="000000"/>
                </a:solidFill>
              </a:rPr>
              <a:t>výroby</a:t>
            </a:r>
          </a:p>
          <a:p>
            <a:pPr marL="0" lvl="0" indent="0" algn="just">
              <a:spcBef>
                <a:spcPts val="0"/>
              </a:spcBef>
              <a:spcAft>
                <a:spcPts val="600"/>
              </a:spcAft>
              <a:buClr>
                <a:schemeClr val="tx1"/>
              </a:buClr>
              <a:buSzPct val="120000"/>
              <a:buNone/>
            </a:pPr>
            <a:r>
              <a:rPr lang="pl-PL" sz="2200" dirty="0">
                <a:solidFill>
                  <a:srgbClr val="000000"/>
                </a:solidFill>
              </a:rPr>
              <a:t>        </a:t>
            </a:r>
            <a:r>
              <a:rPr lang="pl-PL" sz="2200" dirty="0" smtClean="0">
                <a:solidFill>
                  <a:srgbClr val="000000"/>
                </a:solidFill>
              </a:rPr>
              <a:t>     </a:t>
            </a:r>
            <a:r>
              <a:rPr lang="pl-PL" sz="2200" dirty="0" smtClean="0"/>
              <a:t>L</a:t>
            </a:r>
            <a:r>
              <a:rPr lang="pl-PL" sz="2200" dirty="0">
                <a:solidFill>
                  <a:srgbClr val="000000"/>
                </a:solidFill>
              </a:rPr>
              <a:t>... objem </a:t>
            </a:r>
            <a:r>
              <a:rPr lang="pl-PL" sz="2200" dirty="0" smtClean="0">
                <a:solidFill>
                  <a:srgbClr val="000000"/>
                </a:solidFill>
              </a:rPr>
              <a:t>práce zapojené do výroby</a:t>
            </a:r>
          </a:p>
          <a:p>
            <a:pPr marL="0" lvl="0" indent="0" algn="just">
              <a:spcBef>
                <a:spcPts val="0"/>
              </a:spcBef>
              <a:spcAft>
                <a:spcPts val="600"/>
              </a:spcAft>
              <a:buClr>
                <a:schemeClr val="tx1"/>
              </a:buClr>
              <a:buSzPct val="120000"/>
              <a:buNone/>
            </a:pPr>
            <a:r>
              <a:rPr lang="pl-PL" sz="2200" dirty="0" smtClean="0">
                <a:solidFill>
                  <a:srgbClr val="000000"/>
                </a:solidFill>
              </a:rPr>
              <a:t>             </a:t>
            </a:r>
            <a:r>
              <a:rPr lang="el-GR" sz="2200" dirty="0" smtClean="0"/>
              <a:t>α</a:t>
            </a:r>
            <a:r>
              <a:rPr lang="pl-PL" sz="2200" dirty="0" smtClean="0"/>
              <a:t> a </a:t>
            </a:r>
            <a:r>
              <a:rPr lang="el-GR" sz="2200" dirty="0" smtClean="0"/>
              <a:t>β</a:t>
            </a:r>
            <a:r>
              <a:rPr lang="cs-CZ" sz="2200" dirty="0" smtClean="0">
                <a:solidFill>
                  <a:srgbClr val="000000"/>
                </a:solidFill>
              </a:rPr>
              <a:t>… koeficienty vyjadřující pružnost Y na procentuální změnu   příslušného faktoru (</a:t>
            </a:r>
            <a:r>
              <a:rPr lang="el-GR" sz="2200" dirty="0" smtClean="0">
                <a:solidFill>
                  <a:srgbClr val="000000"/>
                </a:solidFill>
              </a:rPr>
              <a:t>α</a:t>
            </a:r>
            <a:r>
              <a:rPr lang="cs-CZ" sz="2200" dirty="0" smtClean="0">
                <a:solidFill>
                  <a:srgbClr val="000000"/>
                </a:solidFill>
              </a:rPr>
              <a:t>+</a:t>
            </a:r>
            <a:r>
              <a:rPr lang="el-GR" sz="2200" dirty="0" smtClean="0">
                <a:solidFill>
                  <a:srgbClr val="000000"/>
                </a:solidFill>
              </a:rPr>
              <a:t>β</a:t>
            </a:r>
            <a:r>
              <a:rPr lang="cs-CZ" sz="2200" dirty="0" smtClean="0">
                <a:solidFill>
                  <a:srgbClr val="000000"/>
                </a:solidFill>
              </a:rPr>
              <a:t>=1 </a:t>
            </a:r>
            <a:r>
              <a:rPr lang="cs-CZ" sz="2000" dirty="0" smtClean="0">
                <a:solidFill>
                  <a:srgbClr val="000000"/>
                </a:solidFill>
              </a:rPr>
              <a:t>vyjadřuje konstantní výnosy z rozsahu</a:t>
            </a:r>
            <a:r>
              <a:rPr lang="cs-CZ" sz="2200" dirty="0" smtClean="0">
                <a:solidFill>
                  <a:srgbClr val="000000"/>
                </a:solidFill>
              </a:rPr>
              <a:t>)</a:t>
            </a:r>
          </a:p>
        </p:txBody>
      </p:sp>
      <p:sp>
        <p:nvSpPr>
          <p:cNvPr id="6" name="Nadpis 5"/>
          <p:cNvSpPr>
            <a:spLocks noGrp="1"/>
          </p:cNvSpPr>
          <p:nvPr>
            <p:ph type="title"/>
          </p:nvPr>
        </p:nvSpPr>
        <p:spPr>
          <a:xfrm>
            <a:off x="179512" y="195486"/>
            <a:ext cx="7416824" cy="507703"/>
          </a:xfrm>
        </p:spPr>
        <p:txBody>
          <a:bodyPr/>
          <a:lstStyle/>
          <a:p>
            <a:r>
              <a:rPr lang="cs-CZ" sz="2800" b="1" dirty="0" err="1" smtClean="0"/>
              <a:t>Cobb-Douglasova</a:t>
            </a:r>
            <a:r>
              <a:rPr lang="cs-CZ" sz="2800" b="1" dirty="0" smtClean="0"/>
              <a:t> produkční funkce</a:t>
            </a:r>
            <a:endParaRPr lang="cs-CZ" sz="2800" b="1" dirty="0"/>
          </a:p>
        </p:txBody>
      </p:sp>
      <p:sp>
        <p:nvSpPr>
          <p:cNvPr id="2" name="Zástupný symbol pro číslo snímku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0808B9-4D1F-4069-9EB9-CD8802008F4E}" type="slidenum">
              <a:rPr kumimoji="0" lang="cs-CZ" sz="1800" b="0" i="0" u="none" strike="noStrike" kern="1200" cap="none" spc="0" normalizeH="0" baseline="0" noProof="0" smtClean="0">
                <a:ln>
                  <a:noFill/>
                </a:ln>
                <a:solidFill>
                  <a:srgbClr val="307871"/>
                </a:solidFill>
                <a:effectLst/>
                <a:uLnTx/>
                <a:uFillTx/>
                <a:latin typeface="Times New Roman"/>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cs-CZ" sz="1800" b="0" i="0" u="none" strike="noStrike" kern="1200" cap="none" spc="0" normalizeH="0" baseline="0" noProof="0" dirty="0">
              <a:ln>
                <a:noFill/>
              </a:ln>
              <a:solidFill>
                <a:srgbClr val="307871"/>
              </a:solidFill>
              <a:effectLst/>
              <a:uLnTx/>
              <a:uFillTx/>
              <a:latin typeface="Times New Roman"/>
              <a:ea typeface="+mn-ea"/>
              <a:cs typeface="+mn-cs"/>
            </a:endParaRPr>
          </a:p>
        </p:txBody>
      </p:sp>
    </p:spTree>
    <p:extLst>
      <p:ext uri="{BB962C8B-B14F-4D97-AF65-F5344CB8AC3E}">
        <p14:creationId xmlns:p14="http://schemas.microsoft.com/office/powerpoint/2010/main" val="6479668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251520" y="987574"/>
            <a:ext cx="8280920" cy="3672408"/>
          </a:xfrm>
          <a:prstGeom prst="rect">
            <a:avLst/>
          </a:prstGeom>
        </p:spPr>
        <p:txBody>
          <a:bodyPr>
            <a:noAutofit/>
          </a:bodyPr>
          <a:lstStyle/>
          <a:p>
            <a:pPr lvl="0" algn="just">
              <a:spcBef>
                <a:spcPts val="0"/>
              </a:spcBef>
              <a:spcAft>
                <a:spcPts val="1200"/>
              </a:spcAft>
              <a:buClr>
                <a:schemeClr val="tx1"/>
              </a:buClr>
              <a:buSzPct val="120000"/>
            </a:pPr>
            <a:r>
              <a:rPr lang="cs-CZ" sz="2200" dirty="0">
                <a:solidFill>
                  <a:srgbClr val="000000"/>
                </a:solidFill>
              </a:rPr>
              <a:t>Podstata růstového </a:t>
            </a:r>
            <a:r>
              <a:rPr lang="cs-CZ" sz="2200" dirty="0" smtClean="0">
                <a:solidFill>
                  <a:srgbClr val="000000"/>
                </a:solidFill>
              </a:rPr>
              <a:t>účetnictví spočívá </a:t>
            </a:r>
            <a:r>
              <a:rPr lang="cs-CZ" sz="2200" dirty="0">
                <a:solidFill>
                  <a:srgbClr val="000000"/>
                </a:solidFill>
              </a:rPr>
              <a:t>v analýze determinant temp růstu potenciálního produktu, které známe z obecné produkční funkce (</a:t>
            </a:r>
            <a:r>
              <a:rPr lang="cs-CZ" sz="2200" b="1" dirty="0"/>
              <a:t>Y = A . f(K, L</a:t>
            </a:r>
            <a:r>
              <a:rPr lang="cs-CZ" sz="2200" b="1" dirty="0" smtClean="0"/>
              <a:t>)</a:t>
            </a:r>
            <a:r>
              <a:rPr lang="cs-CZ" sz="2200" dirty="0" smtClean="0">
                <a:solidFill>
                  <a:srgbClr val="000000"/>
                </a:solidFill>
              </a:rPr>
              <a:t>)</a:t>
            </a:r>
          </a:p>
          <a:p>
            <a:pPr lvl="0" algn="just">
              <a:spcBef>
                <a:spcPts val="0"/>
              </a:spcBef>
              <a:spcAft>
                <a:spcPts val="1200"/>
              </a:spcAft>
              <a:buClr>
                <a:schemeClr val="tx1"/>
              </a:buClr>
              <a:buSzPct val="120000"/>
            </a:pPr>
            <a:r>
              <a:rPr lang="cs-CZ" sz="2200" dirty="0" smtClean="0">
                <a:solidFill>
                  <a:srgbClr val="000000"/>
                </a:solidFill>
              </a:rPr>
              <a:t>aby potenciální produkt rostl, musí se zvýšit buď objem vstupů (K, L) nebo jejich produktivita (A) nebo obojí současně:</a:t>
            </a:r>
          </a:p>
          <a:p>
            <a:pPr marL="0" lvl="0" indent="0" algn="ctr">
              <a:spcBef>
                <a:spcPts val="0"/>
              </a:spcBef>
              <a:spcAft>
                <a:spcPts val="1200"/>
              </a:spcAft>
              <a:buClr>
                <a:schemeClr val="tx1"/>
              </a:buClr>
              <a:buSzPct val="120000"/>
              <a:buNone/>
            </a:pPr>
            <a:r>
              <a:rPr lang="cs-CZ" sz="2200" b="1" dirty="0">
                <a:latin typeface="Times New Roman" panose="02020603050405020304" pitchFamily="18" charset="0"/>
                <a:ea typeface="Times New Roman" panose="02020603050405020304" pitchFamily="18" charset="0"/>
              </a:rPr>
              <a:t>∆Y* = ∆A + ∆K . MP</a:t>
            </a:r>
            <a:r>
              <a:rPr lang="cs-CZ" sz="2200" b="1" baseline="-25000" dirty="0">
                <a:latin typeface="Times New Roman" panose="02020603050405020304" pitchFamily="18" charset="0"/>
                <a:ea typeface="Times New Roman" panose="02020603050405020304" pitchFamily="18" charset="0"/>
              </a:rPr>
              <a:t>K</a:t>
            </a:r>
            <a:r>
              <a:rPr lang="cs-CZ" sz="2200" b="1" dirty="0">
                <a:latin typeface="Times New Roman" panose="02020603050405020304" pitchFamily="18" charset="0"/>
                <a:ea typeface="Times New Roman" panose="02020603050405020304" pitchFamily="18" charset="0"/>
              </a:rPr>
              <a:t> + ∆L . MP</a:t>
            </a:r>
            <a:r>
              <a:rPr lang="cs-CZ" sz="2200" b="1" baseline="-25000" dirty="0">
                <a:latin typeface="Times New Roman" panose="02020603050405020304" pitchFamily="18" charset="0"/>
                <a:ea typeface="Times New Roman" panose="02020603050405020304" pitchFamily="18" charset="0"/>
              </a:rPr>
              <a:t>L</a:t>
            </a:r>
            <a:endParaRPr lang="el-GR" sz="2200" b="1" dirty="0"/>
          </a:p>
          <a:p>
            <a:pPr algn="just">
              <a:spcBef>
                <a:spcPts val="0"/>
              </a:spcBef>
              <a:spcAft>
                <a:spcPts val="1200"/>
              </a:spcAft>
              <a:buClr>
                <a:schemeClr val="tx1"/>
              </a:buClr>
              <a:buSzPct val="120000"/>
            </a:pPr>
            <a:r>
              <a:rPr lang="cs-CZ" sz="2200" dirty="0">
                <a:solidFill>
                  <a:srgbClr val="000000"/>
                </a:solidFill>
              </a:rPr>
              <a:t>Za předpokladu, </a:t>
            </a:r>
            <a:r>
              <a:rPr lang="cs-CZ" sz="2200" dirty="0" smtClean="0">
                <a:solidFill>
                  <a:srgbClr val="000000"/>
                </a:solidFill>
              </a:rPr>
              <a:t>že </a:t>
            </a:r>
            <a:r>
              <a:rPr lang="cs-CZ" sz="2200" dirty="0">
                <a:solidFill>
                  <a:srgbClr val="000000"/>
                </a:solidFill>
                <a:latin typeface="Times New Roman" panose="02020603050405020304" pitchFamily="18" charset="0"/>
                <a:ea typeface="Times New Roman" panose="02020603050405020304" pitchFamily="18" charset="0"/>
              </a:rPr>
              <a:t>α = MP</a:t>
            </a:r>
            <a:r>
              <a:rPr lang="cs-CZ" sz="2200" baseline="-25000" dirty="0">
                <a:solidFill>
                  <a:srgbClr val="000000"/>
                </a:solidFill>
                <a:latin typeface="Times New Roman" panose="02020603050405020304" pitchFamily="18" charset="0"/>
                <a:ea typeface="Times New Roman" panose="02020603050405020304" pitchFamily="18" charset="0"/>
              </a:rPr>
              <a:t>K</a:t>
            </a:r>
            <a:r>
              <a:rPr lang="cs-CZ" sz="2200" dirty="0">
                <a:solidFill>
                  <a:srgbClr val="000000"/>
                </a:solidFill>
                <a:latin typeface="Times New Roman" panose="02020603050405020304" pitchFamily="18" charset="0"/>
                <a:ea typeface="Times New Roman" panose="02020603050405020304" pitchFamily="18" charset="0"/>
              </a:rPr>
              <a:t> . (K/Y) a koeficient β = MP</a:t>
            </a:r>
            <a:r>
              <a:rPr lang="cs-CZ" sz="2200" baseline="-25000" dirty="0">
                <a:solidFill>
                  <a:srgbClr val="000000"/>
                </a:solidFill>
                <a:latin typeface="Times New Roman" panose="02020603050405020304" pitchFamily="18" charset="0"/>
                <a:ea typeface="Times New Roman" panose="02020603050405020304" pitchFamily="18" charset="0"/>
              </a:rPr>
              <a:t>L</a:t>
            </a:r>
            <a:r>
              <a:rPr lang="cs-CZ" sz="2200" dirty="0">
                <a:solidFill>
                  <a:srgbClr val="000000"/>
                </a:solidFill>
                <a:latin typeface="Times New Roman" panose="02020603050405020304" pitchFamily="18" charset="0"/>
                <a:ea typeface="Times New Roman" panose="02020603050405020304" pitchFamily="18" charset="0"/>
              </a:rPr>
              <a:t> . (L/Y</a:t>
            </a:r>
            <a:r>
              <a:rPr lang="cs-CZ" sz="2200" dirty="0" smtClean="0">
                <a:solidFill>
                  <a:srgbClr val="000000"/>
                </a:solidFill>
                <a:latin typeface="Times New Roman" panose="02020603050405020304" pitchFamily="18" charset="0"/>
                <a:ea typeface="Times New Roman" panose="02020603050405020304" pitchFamily="18" charset="0"/>
              </a:rPr>
              <a:t>) dostaneme:</a:t>
            </a:r>
          </a:p>
          <a:p>
            <a:pPr marL="0" indent="0" algn="ctr">
              <a:spcBef>
                <a:spcPts val="0"/>
              </a:spcBef>
              <a:spcAft>
                <a:spcPts val="1200"/>
              </a:spcAft>
              <a:buClr>
                <a:schemeClr val="tx1"/>
              </a:buClr>
              <a:buSzPct val="120000"/>
              <a:buNone/>
            </a:pPr>
            <a:r>
              <a:rPr lang="cs-CZ" sz="2200" b="1" dirty="0">
                <a:latin typeface="Times New Roman" panose="02020603050405020304" pitchFamily="18" charset="0"/>
                <a:ea typeface="Times New Roman" panose="02020603050405020304" pitchFamily="18" charset="0"/>
              </a:rPr>
              <a:t>∆Y/Y = ∆A/A + α . ∆K/K + β . ∆L/L</a:t>
            </a:r>
            <a:endParaRPr lang="cs-CZ" sz="2200" b="1" dirty="0"/>
          </a:p>
        </p:txBody>
      </p:sp>
      <p:sp>
        <p:nvSpPr>
          <p:cNvPr id="6" name="Nadpis 5"/>
          <p:cNvSpPr>
            <a:spLocks noGrp="1"/>
          </p:cNvSpPr>
          <p:nvPr>
            <p:ph type="title"/>
          </p:nvPr>
        </p:nvSpPr>
        <p:spPr>
          <a:xfrm>
            <a:off x="179512" y="195486"/>
            <a:ext cx="7416824" cy="507703"/>
          </a:xfrm>
        </p:spPr>
        <p:txBody>
          <a:bodyPr/>
          <a:lstStyle/>
          <a:p>
            <a:r>
              <a:rPr lang="cs-CZ" sz="2800" b="1" dirty="0" smtClean="0"/>
              <a:t>Růstové účetnictví a míra růstu produktu</a:t>
            </a:r>
            <a:endParaRPr lang="cs-CZ" sz="2800" b="1" dirty="0"/>
          </a:p>
        </p:txBody>
      </p:sp>
      <p:sp>
        <p:nvSpPr>
          <p:cNvPr id="2" name="Zástupný symbol pro číslo snímku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0808B9-4D1F-4069-9EB9-CD8802008F4E}" type="slidenum">
              <a:rPr kumimoji="0" lang="cs-CZ" sz="1800" b="0" i="0" u="none" strike="noStrike" kern="1200" cap="none" spc="0" normalizeH="0" baseline="0" noProof="0" smtClean="0">
                <a:ln>
                  <a:noFill/>
                </a:ln>
                <a:solidFill>
                  <a:srgbClr val="307871"/>
                </a:solidFill>
                <a:effectLst/>
                <a:uLnTx/>
                <a:uFillTx/>
                <a:latin typeface="Times New Roman"/>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cs-CZ" sz="1800" b="0" i="0" u="none" strike="noStrike" kern="1200" cap="none" spc="0" normalizeH="0" baseline="0" noProof="0" dirty="0">
              <a:ln>
                <a:noFill/>
              </a:ln>
              <a:solidFill>
                <a:srgbClr val="307871"/>
              </a:solidFill>
              <a:effectLst/>
              <a:uLnTx/>
              <a:uFillTx/>
              <a:latin typeface="Times New Roman"/>
              <a:ea typeface="+mn-ea"/>
              <a:cs typeface="+mn-cs"/>
            </a:endParaRPr>
          </a:p>
        </p:txBody>
      </p:sp>
    </p:spTree>
    <p:extLst>
      <p:ext uri="{BB962C8B-B14F-4D97-AF65-F5344CB8AC3E}">
        <p14:creationId xmlns:p14="http://schemas.microsoft.com/office/powerpoint/2010/main" val="50986116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251520" y="987574"/>
            <a:ext cx="8280920" cy="3672408"/>
          </a:xfrm>
          <a:prstGeom prst="rect">
            <a:avLst/>
          </a:prstGeom>
        </p:spPr>
        <p:txBody>
          <a:bodyPr>
            <a:noAutofit/>
          </a:bodyPr>
          <a:lstStyle/>
          <a:p>
            <a:pPr lvl="0" algn="just">
              <a:spcBef>
                <a:spcPts val="0"/>
              </a:spcBef>
              <a:spcAft>
                <a:spcPts val="1200"/>
              </a:spcAft>
              <a:buClr>
                <a:schemeClr val="tx1"/>
              </a:buClr>
              <a:buSzPct val="120000"/>
            </a:pPr>
            <a:r>
              <a:rPr lang="cs-CZ" sz="2200" dirty="0" smtClean="0">
                <a:solidFill>
                  <a:srgbClr val="000000"/>
                </a:solidFill>
              </a:rPr>
              <a:t>Uvažujeme-li potenciální produkt, </a:t>
            </a:r>
            <a:r>
              <a:rPr lang="cs-CZ" sz="2200" dirty="0">
                <a:solidFill>
                  <a:srgbClr val="000000"/>
                </a:solidFill>
              </a:rPr>
              <a:t>potom </a:t>
            </a:r>
            <a:r>
              <a:rPr lang="cs-CZ" sz="2200" dirty="0" smtClean="0">
                <a:solidFill>
                  <a:srgbClr val="000000"/>
                </a:solidFill>
              </a:rPr>
              <a:t>míra </a:t>
            </a:r>
            <a:r>
              <a:rPr lang="cs-CZ" sz="2200" dirty="0">
                <a:solidFill>
                  <a:srgbClr val="000000"/>
                </a:solidFill>
              </a:rPr>
              <a:t>růstu potenciálního produktu (∆Y*/Y</a:t>
            </a:r>
            <a:r>
              <a:rPr lang="cs-CZ" sz="2200" dirty="0" smtClean="0">
                <a:solidFill>
                  <a:srgbClr val="000000"/>
                </a:solidFill>
              </a:rPr>
              <a:t>*):</a:t>
            </a:r>
          </a:p>
          <a:p>
            <a:pPr marL="0" lvl="0" indent="0" algn="ctr">
              <a:spcBef>
                <a:spcPts val="0"/>
              </a:spcBef>
              <a:spcAft>
                <a:spcPts val="1200"/>
              </a:spcAft>
              <a:buClr>
                <a:srgbClr val="307871"/>
              </a:buClr>
              <a:buSzPct val="120000"/>
              <a:buNone/>
            </a:pPr>
            <a:r>
              <a:rPr lang="cs-CZ" sz="2200" b="1" dirty="0">
                <a:solidFill>
                  <a:srgbClr val="307871"/>
                </a:solidFill>
                <a:latin typeface="Times New Roman" panose="02020603050405020304" pitchFamily="18" charset="0"/>
                <a:ea typeface="Times New Roman" panose="02020603050405020304" pitchFamily="18" charset="0"/>
              </a:rPr>
              <a:t>∆</a:t>
            </a:r>
            <a:r>
              <a:rPr lang="cs-CZ" sz="2200" b="1" dirty="0" smtClean="0">
                <a:solidFill>
                  <a:srgbClr val="307871"/>
                </a:solidFill>
                <a:latin typeface="Times New Roman" panose="02020603050405020304" pitchFamily="18" charset="0"/>
                <a:ea typeface="Times New Roman" panose="02020603050405020304" pitchFamily="18" charset="0"/>
              </a:rPr>
              <a:t>Y*/Y* </a:t>
            </a:r>
            <a:r>
              <a:rPr lang="cs-CZ" sz="2200" b="1" dirty="0">
                <a:solidFill>
                  <a:srgbClr val="307871"/>
                </a:solidFill>
                <a:latin typeface="Times New Roman" panose="02020603050405020304" pitchFamily="18" charset="0"/>
                <a:ea typeface="Times New Roman" panose="02020603050405020304" pitchFamily="18" charset="0"/>
              </a:rPr>
              <a:t>= ∆A/A + α . ∆K/K + β . ∆L/L</a:t>
            </a:r>
            <a:endParaRPr lang="cs-CZ" sz="2200" b="1" dirty="0">
              <a:solidFill>
                <a:srgbClr val="307871"/>
              </a:solidFill>
            </a:endParaRPr>
          </a:p>
          <a:p>
            <a:pPr algn="just">
              <a:spcBef>
                <a:spcPts val="0"/>
              </a:spcBef>
              <a:spcAft>
                <a:spcPts val="1200"/>
              </a:spcAft>
              <a:buClr>
                <a:schemeClr val="tx1"/>
              </a:buClr>
              <a:buSzPct val="120000"/>
            </a:pPr>
            <a:r>
              <a:rPr lang="cs-CZ" sz="2200" dirty="0">
                <a:solidFill>
                  <a:srgbClr val="000000"/>
                </a:solidFill>
              </a:rPr>
              <a:t>Mnohem relevantnější je vyjádřením hospodářského růstu je míra růstu potenciálního produktu na osobu. Pokud tedy chceme určit tempo růstu průměrné produktivity práce, tj. tempo růstu produktu na obyvatele (g), odečteme míru růstu pracovní síly (∆L/L) na obou stranách </a:t>
            </a:r>
            <a:r>
              <a:rPr lang="cs-CZ" sz="2200" dirty="0" smtClean="0">
                <a:solidFill>
                  <a:srgbClr val="000000"/>
                </a:solidFill>
              </a:rPr>
              <a:t>rovnice a po úpravách dostaneme: </a:t>
            </a:r>
            <a:endParaRPr lang="cs-CZ" sz="2200" dirty="0">
              <a:solidFill>
                <a:srgbClr val="000000"/>
              </a:solidFill>
            </a:endParaRPr>
          </a:p>
          <a:p>
            <a:pPr marL="0" lvl="0" indent="0" algn="ctr">
              <a:spcBef>
                <a:spcPts val="0"/>
              </a:spcBef>
              <a:spcAft>
                <a:spcPts val="1200"/>
              </a:spcAft>
              <a:buClr>
                <a:schemeClr val="tx1"/>
              </a:buClr>
              <a:buSzPct val="120000"/>
              <a:buNone/>
            </a:pPr>
            <a:r>
              <a:rPr lang="cs-CZ" sz="2200" b="1" dirty="0">
                <a:latin typeface="Times New Roman" panose="02020603050405020304" pitchFamily="18" charset="0"/>
                <a:ea typeface="Times New Roman" panose="02020603050405020304" pitchFamily="18" charset="0"/>
              </a:rPr>
              <a:t>g = ∆A/A + α . (∆K/K - ∆L/L)</a:t>
            </a:r>
            <a:endParaRPr lang="cs-CZ" sz="2200" b="1" dirty="0">
              <a:solidFill>
                <a:srgbClr val="000000"/>
              </a:solidFill>
              <a:latin typeface="Times New Roman" panose="02020603050405020304" pitchFamily="18" charset="0"/>
              <a:ea typeface="Times New Roman" panose="02020603050405020304" pitchFamily="18" charset="0"/>
            </a:endParaRPr>
          </a:p>
          <a:p>
            <a:pPr marL="0" indent="0" algn="ctr">
              <a:spcBef>
                <a:spcPts val="0"/>
              </a:spcBef>
              <a:spcAft>
                <a:spcPts val="1200"/>
              </a:spcAft>
              <a:buClr>
                <a:schemeClr val="tx1"/>
              </a:buClr>
              <a:buSzPct val="120000"/>
              <a:buNone/>
            </a:pPr>
            <a:endParaRPr lang="cs-CZ" sz="2200" b="1" dirty="0"/>
          </a:p>
        </p:txBody>
      </p:sp>
      <p:sp>
        <p:nvSpPr>
          <p:cNvPr id="6" name="Nadpis 5"/>
          <p:cNvSpPr>
            <a:spLocks noGrp="1"/>
          </p:cNvSpPr>
          <p:nvPr>
            <p:ph type="title"/>
          </p:nvPr>
        </p:nvSpPr>
        <p:spPr>
          <a:xfrm>
            <a:off x="179512" y="195486"/>
            <a:ext cx="7416824" cy="507703"/>
          </a:xfrm>
        </p:spPr>
        <p:txBody>
          <a:bodyPr/>
          <a:lstStyle/>
          <a:p>
            <a:r>
              <a:rPr lang="cs-CZ" sz="2800" b="1" dirty="0" smtClean="0"/>
              <a:t>Růstové účetnictví a míra růstu produktu</a:t>
            </a:r>
            <a:endParaRPr lang="cs-CZ" sz="2800" b="1" dirty="0"/>
          </a:p>
        </p:txBody>
      </p:sp>
      <p:sp>
        <p:nvSpPr>
          <p:cNvPr id="2" name="Zástupný symbol pro číslo snímku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0808B9-4D1F-4069-9EB9-CD8802008F4E}" type="slidenum">
              <a:rPr kumimoji="0" lang="cs-CZ" sz="1800" b="0" i="0" u="none" strike="noStrike" kern="1200" cap="none" spc="0" normalizeH="0" baseline="0" noProof="0" smtClean="0">
                <a:ln>
                  <a:noFill/>
                </a:ln>
                <a:solidFill>
                  <a:srgbClr val="307871"/>
                </a:solidFill>
                <a:effectLst/>
                <a:uLnTx/>
                <a:uFillTx/>
                <a:latin typeface="Times New Roman"/>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cs-CZ" sz="1800" b="0" i="0" u="none" strike="noStrike" kern="1200" cap="none" spc="0" normalizeH="0" baseline="0" noProof="0" dirty="0">
              <a:ln>
                <a:noFill/>
              </a:ln>
              <a:solidFill>
                <a:srgbClr val="307871"/>
              </a:solidFill>
              <a:effectLst/>
              <a:uLnTx/>
              <a:uFillTx/>
              <a:latin typeface="Times New Roman"/>
              <a:ea typeface="+mn-ea"/>
              <a:cs typeface="+mn-cs"/>
            </a:endParaRPr>
          </a:p>
        </p:txBody>
      </p:sp>
    </p:spTree>
    <p:extLst>
      <p:ext uri="{BB962C8B-B14F-4D97-AF65-F5344CB8AC3E}">
        <p14:creationId xmlns:p14="http://schemas.microsoft.com/office/powerpoint/2010/main" val="219710811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251520" y="987574"/>
            <a:ext cx="8280920" cy="3672408"/>
          </a:xfrm>
          <a:prstGeom prst="rect">
            <a:avLst/>
          </a:prstGeom>
        </p:spPr>
        <p:txBody>
          <a:bodyPr>
            <a:noAutofit/>
          </a:bodyPr>
          <a:lstStyle/>
          <a:p>
            <a:pPr lvl="0" algn="just">
              <a:spcBef>
                <a:spcPts val="0"/>
              </a:spcBef>
              <a:spcAft>
                <a:spcPts val="600"/>
              </a:spcAft>
              <a:buClr>
                <a:schemeClr val="tx1"/>
              </a:buClr>
              <a:buSzPct val="120000"/>
            </a:pPr>
            <a:r>
              <a:rPr lang="cs-CZ" sz="2200" dirty="0">
                <a:solidFill>
                  <a:srgbClr val="000000"/>
                </a:solidFill>
              </a:rPr>
              <a:t>Tempo růstu produktu na obyvatele (g) představuje rozdíl tempa růstu produktu a tempa růstu pracovních sil (∆Y/Y - ∆L/L), tj. tempo růstu produktu na </a:t>
            </a:r>
            <a:r>
              <a:rPr lang="cs-CZ" sz="2200" dirty="0" smtClean="0">
                <a:solidFill>
                  <a:srgbClr val="000000"/>
                </a:solidFill>
              </a:rPr>
              <a:t>obyvatele</a:t>
            </a:r>
          </a:p>
          <a:p>
            <a:pPr lvl="0" algn="just">
              <a:spcBef>
                <a:spcPts val="0"/>
              </a:spcBef>
              <a:spcAft>
                <a:spcPts val="600"/>
              </a:spcAft>
              <a:buClr>
                <a:schemeClr val="tx1"/>
              </a:buClr>
              <a:buSzPct val="120000"/>
            </a:pPr>
            <a:r>
              <a:rPr lang="cs-CZ" sz="2200" dirty="0" smtClean="0">
                <a:solidFill>
                  <a:srgbClr val="000000"/>
                </a:solidFill>
              </a:rPr>
              <a:t>Tempo </a:t>
            </a:r>
            <a:r>
              <a:rPr lang="cs-CZ" sz="2200" dirty="0">
                <a:solidFill>
                  <a:srgbClr val="000000"/>
                </a:solidFill>
              </a:rPr>
              <a:t>růstu průměrné produktivity práce (g) je determinován tempem růstu celkové produktivity (∆A/A) plus mírou růstu množství kapitálu na osobu (∆K/K - ∆L/L) násobené koeficientem </a:t>
            </a:r>
            <a:r>
              <a:rPr lang="el-GR" sz="2200" dirty="0">
                <a:solidFill>
                  <a:srgbClr val="000000"/>
                </a:solidFill>
              </a:rPr>
              <a:t>α</a:t>
            </a:r>
            <a:r>
              <a:rPr lang="el-GR" sz="2200" dirty="0" smtClean="0">
                <a:solidFill>
                  <a:srgbClr val="000000"/>
                </a:solidFill>
              </a:rPr>
              <a:t>.</a:t>
            </a:r>
            <a:endParaRPr lang="cs-CZ" sz="2200" dirty="0" smtClean="0">
              <a:solidFill>
                <a:srgbClr val="000000"/>
              </a:solidFill>
            </a:endParaRPr>
          </a:p>
          <a:p>
            <a:pPr lvl="0" algn="just">
              <a:spcBef>
                <a:spcPts val="0"/>
              </a:spcBef>
              <a:spcAft>
                <a:spcPts val="600"/>
              </a:spcAft>
              <a:buClr>
                <a:schemeClr val="tx1"/>
              </a:buClr>
              <a:buSzPct val="120000"/>
            </a:pPr>
            <a:r>
              <a:rPr lang="cs-CZ" sz="2200" dirty="0" smtClean="0">
                <a:solidFill>
                  <a:srgbClr val="000000"/>
                </a:solidFill>
              </a:rPr>
              <a:t>Zvyšování </a:t>
            </a:r>
            <a:r>
              <a:rPr lang="cs-CZ" sz="2200" dirty="0">
                <a:solidFill>
                  <a:srgbClr val="000000"/>
                </a:solidFill>
              </a:rPr>
              <a:t>objemu kapitálu na osobu (K/L) označujeme za růst kapitálové intenzity. </a:t>
            </a:r>
            <a:endParaRPr lang="cs-CZ" sz="2200" dirty="0" smtClean="0">
              <a:solidFill>
                <a:srgbClr val="000000"/>
              </a:solidFill>
            </a:endParaRPr>
          </a:p>
          <a:p>
            <a:pPr lvl="0" algn="just">
              <a:spcBef>
                <a:spcPts val="0"/>
              </a:spcBef>
              <a:spcAft>
                <a:spcPts val="600"/>
              </a:spcAft>
              <a:buClr>
                <a:schemeClr val="tx1"/>
              </a:buClr>
              <a:buSzPct val="120000"/>
            </a:pPr>
            <a:r>
              <a:rPr lang="cs-CZ" sz="2200" dirty="0" smtClean="0">
                <a:solidFill>
                  <a:srgbClr val="000000"/>
                </a:solidFill>
              </a:rPr>
              <a:t>Hlavním </a:t>
            </a:r>
            <a:r>
              <a:rPr lang="cs-CZ" sz="2200" dirty="0">
                <a:solidFill>
                  <a:srgbClr val="000000"/>
                </a:solidFill>
              </a:rPr>
              <a:t>faktorem růstu potenciálního produktu </a:t>
            </a:r>
            <a:r>
              <a:rPr lang="cs-CZ" sz="2200" dirty="0" smtClean="0">
                <a:solidFill>
                  <a:srgbClr val="000000"/>
                </a:solidFill>
              </a:rPr>
              <a:t>je technický </a:t>
            </a:r>
            <a:r>
              <a:rPr lang="cs-CZ" sz="2200" dirty="0">
                <a:solidFill>
                  <a:srgbClr val="000000"/>
                </a:solidFill>
              </a:rPr>
              <a:t>pokrok doplněný o prohlubování kapitálové intenzity.</a:t>
            </a:r>
          </a:p>
          <a:p>
            <a:pPr marL="0" lvl="0" indent="0" algn="ctr">
              <a:spcBef>
                <a:spcPts val="0"/>
              </a:spcBef>
              <a:spcAft>
                <a:spcPts val="1200"/>
              </a:spcAft>
              <a:buClr>
                <a:srgbClr val="307871"/>
              </a:buClr>
              <a:buSzPct val="120000"/>
              <a:buNone/>
            </a:pPr>
            <a:endParaRPr lang="cs-CZ" sz="2200" b="1" dirty="0">
              <a:solidFill>
                <a:srgbClr val="000000"/>
              </a:solidFill>
              <a:latin typeface="Times New Roman" panose="02020603050405020304" pitchFamily="18" charset="0"/>
              <a:ea typeface="Times New Roman" panose="02020603050405020304" pitchFamily="18" charset="0"/>
            </a:endParaRPr>
          </a:p>
          <a:p>
            <a:pPr marL="0" indent="0" algn="ctr">
              <a:spcBef>
                <a:spcPts val="0"/>
              </a:spcBef>
              <a:spcAft>
                <a:spcPts val="1200"/>
              </a:spcAft>
              <a:buClr>
                <a:schemeClr val="tx1"/>
              </a:buClr>
              <a:buSzPct val="120000"/>
              <a:buNone/>
            </a:pPr>
            <a:endParaRPr lang="cs-CZ" sz="2200" b="1" dirty="0"/>
          </a:p>
        </p:txBody>
      </p:sp>
      <p:sp>
        <p:nvSpPr>
          <p:cNvPr id="6" name="Nadpis 5"/>
          <p:cNvSpPr>
            <a:spLocks noGrp="1"/>
          </p:cNvSpPr>
          <p:nvPr>
            <p:ph type="title"/>
          </p:nvPr>
        </p:nvSpPr>
        <p:spPr>
          <a:xfrm>
            <a:off x="179512" y="195486"/>
            <a:ext cx="7416824" cy="507703"/>
          </a:xfrm>
        </p:spPr>
        <p:txBody>
          <a:bodyPr/>
          <a:lstStyle/>
          <a:p>
            <a:r>
              <a:rPr lang="cs-CZ" sz="2800" b="1" dirty="0" smtClean="0"/>
              <a:t>Růstové účetnictví a míra růstu produktu</a:t>
            </a:r>
            <a:endParaRPr lang="cs-CZ" sz="2800" b="1" dirty="0"/>
          </a:p>
        </p:txBody>
      </p:sp>
      <p:sp>
        <p:nvSpPr>
          <p:cNvPr id="2" name="Zástupný symbol pro číslo snímku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0808B9-4D1F-4069-9EB9-CD8802008F4E}" type="slidenum">
              <a:rPr kumimoji="0" lang="cs-CZ" sz="1800" b="0" i="0" u="none" strike="noStrike" kern="1200" cap="none" spc="0" normalizeH="0" baseline="0" noProof="0" smtClean="0">
                <a:ln>
                  <a:noFill/>
                </a:ln>
                <a:solidFill>
                  <a:srgbClr val="307871"/>
                </a:solidFill>
                <a:effectLst/>
                <a:uLnTx/>
                <a:uFillTx/>
                <a:latin typeface="Times New Roman"/>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cs-CZ" sz="1800" b="0" i="0" u="none" strike="noStrike" kern="1200" cap="none" spc="0" normalizeH="0" baseline="0" noProof="0" dirty="0">
              <a:ln>
                <a:noFill/>
              </a:ln>
              <a:solidFill>
                <a:srgbClr val="307871"/>
              </a:solidFill>
              <a:effectLst/>
              <a:uLnTx/>
              <a:uFillTx/>
              <a:latin typeface="Times New Roman"/>
              <a:ea typeface="+mn-ea"/>
              <a:cs typeface="+mn-cs"/>
            </a:endParaRPr>
          </a:p>
        </p:txBody>
      </p:sp>
    </p:spTree>
    <p:extLst>
      <p:ext uri="{BB962C8B-B14F-4D97-AF65-F5344CB8AC3E}">
        <p14:creationId xmlns:p14="http://schemas.microsoft.com/office/powerpoint/2010/main" val="41092018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251520" y="987574"/>
            <a:ext cx="8280920" cy="3672408"/>
          </a:xfrm>
          <a:prstGeom prst="rect">
            <a:avLst/>
          </a:prstGeom>
        </p:spPr>
        <p:txBody>
          <a:bodyPr>
            <a:noAutofit/>
          </a:bodyPr>
          <a:lstStyle/>
          <a:p>
            <a:pPr lvl="0" algn="just">
              <a:spcBef>
                <a:spcPts val="0"/>
              </a:spcBef>
              <a:spcAft>
                <a:spcPts val="1200"/>
              </a:spcAft>
              <a:buClr>
                <a:schemeClr val="tx1"/>
              </a:buClr>
              <a:buSzPct val="120000"/>
            </a:pPr>
            <a:r>
              <a:rPr lang="cs-CZ" sz="2200" dirty="0" smtClean="0">
                <a:solidFill>
                  <a:srgbClr val="000000"/>
                </a:solidFill>
              </a:rPr>
              <a:t>Mezi představitele patří A. Smith a D. Ricardo</a:t>
            </a:r>
          </a:p>
          <a:p>
            <a:pPr lvl="0" algn="just">
              <a:spcBef>
                <a:spcPts val="0"/>
              </a:spcBef>
              <a:spcAft>
                <a:spcPts val="1200"/>
              </a:spcAft>
              <a:buClr>
                <a:schemeClr val="tx1"/>
              </a:buClr>
              <a:buSzPct val="120000"/>
            </a:pPr>
            <a:r>
              <a:rPr lang="cs-CZ" sz="2200" dirty="0" smtClean="0">
                <a:solidFill>
                  <a:srgbClr val="000000"/>
                </a:solidFill>
              </a:rPr>
              <a:t>Za hlavní faktor růstu považovali růst velikosti pracovní síly, kdy větší počet pracovníků způsobí růst kapacity ekonomiky</a:t>
            </a:r>
          </a:p>
          <a:p>
            <a:pPr lvl="0" algn="just">
              <a:spcBef>
                <a:spcPts val="0"/>
              </a:spcBef>
              <a:spcAft>
                <a:spcPts val="1200"/>
              </a:spcAft>
              <a:buClr>
                <a:schemeClr val="tx1"/>
              </a:buClr>
              <a:buSzPct val="120000"/>
            </a:pPr>
            <a:r>
              <a:rPr lang="cs-CZ" sz="2200" dirty="0" smtClean="0">
                <a:solidFill>
                  <a:srgbClr val="000000"/>
                </a:solidFill>
              </a:rPr>
              <a:t>Růst výstupu na pracovníka je výsledkem růstu produktivity práce</a:t>
            </a:r>
          </a:p>
          <a:p>
            <a:pPr lvl="0" algn="just">
              <a:spcBef>
                <a:spcPts val="0"/>
              </a:spcBef>
              <a:spcAft>
                <a:spcPts val="1200"/>
              </a:spcAft>
              <a:buClr>
                <a:schemeClr val="tx1"/>
              </a:buClr>
              <a:buSzPct val="120000"/>
            </a:pPr>
            <a:r>
              <a:rPr lang="cs-CZ" sz="2200" dirty="0" smtClean="0">
                <a:solidFill>
                  <a:srgbClr val="000000"/>
                </a:solidFill>
              </a:rPr>
              <a:t>Podporovali dělbu práce a to i na mezinárodní úrovni</a:t>
            </a:r>
          </a:p>
          <a:p>
            <a:pPr lvl="0" algn="just">
              <a:spcBef>
                <a:spcPts val="0"/>
              </a:spcBef>
              <a:spcAft>
                <a:spcPts val="1200"/>
              </a:spcAft>
              <a:buClr>
                <a:schemeClr val="tx1"/>
              </a:buClr>
              <a:buSzPct val="120000"/>
            </a:pPr>
            <a:r>
              <a:rPr lang="cs-CZ" sz="2200" dirty="0" smtClean="0">
                <a:solidFill>
                  <a:srgbClr val="000000"/>
                </a:solidFill>
              </a:rPr>
              <a:t>Pouze díky specializaci dojde k růstu produktivity a růstu potenciálního produktu</a:t>
            </a:r>
          </a:p>
        </p:txBody>
      </p:sp>
      <p:sp>
        <p:nvSpPr>
          <p:cNvPr id="6" name="Nadpis 5"/>
          <p:cNvSpPr>
            <a:spLocks noGrp="1"/>
          </p:cNvSpPr>
          <p:nvPr>
            <p:ph type="title"/>
          </p:nvPr>
        </p:nvSpPr>
        <p:spPr>
          <a:xfrm>
            <a:off x="179512" y="195486"/>
            <a:ext cx="7416824" cy="507703"/>
          </a:xfrm>
        </p:spPr>
        <p:txBody>
          <a:bodyPr/>
          <a:lstStyle/>
          <a:p>
            <a:r>
              <a:rPr lang="cs-CZ" sz="2800" b="1" dirty="0" smtClean="0"/>
              <a:t>Klasické teorie růstu</a:t>
            </a:r>
            <a:endParaRPr lang="cs-CZ" sz="2800" b="1" dirty="0"/>
          </a:p>
        </p:txBody>
      </p:sp>
      <p:sp>
        <p:nvSpPr>
          <p:cNvPr id="2" name="Zástupný symbol pro číslo snímku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0808B9-4D1F-4069-9EB9-CD8802008F4E}" type="slidenum">
              <a:rPr kumimoji="0" lang="cs-CZ" sz="1800" b="0" i="0" u="none" strike="noStrike" kern="1200" cap="none" spc="0" normalizeH="0" baseline="0" noProof="0" smtClean="0">
                <a:ln>
                  <a:noFill/>
                </a:ln>
                <a:solidFill>
                  <a:srgbClr val="307871"/>
                </a:solidFill>
                <a:effectLst/>
                <a:uLnTx/>
                <a:uFillTx/>
                <a:latin typeface="Times New Roman"/>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cs-CZ" sz="1800" b="0" i="0" u="none" strike="noStrike" kern="1200" cap="none" spc="0" normalizeH="0" baseline="0" noProof="0" dirty="0">
              <a:ln>
                <a:noFill/>
              </a:ln>
              <a:solidFill>
                <a:srgbClr val="307871"/>
              </a:solidFill>
              <a:effectLst/>
              <a:uLnTx/>
              <a:uFillTx/>
              <a:latin typeface="Times New Roman"/>
              <a:ea typeface="+mn-ea"/>
              <a:cs typeface="+mn-cs"/>
            </a:endParaRPr>
          </a:p>
        </p:txBody>
      </p:sp>
    </p:spTree>
    <p:extLst>
      <p:ext uri="{BB962C8B-B14F-4D97-AF65-F5344CB8AC3E}">
        <p14:creationId xmlns:p14="http://schemas.microsoft.com/office/powerpoint/2010/main" val="17801504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251520" y="987574"/>
            <a:ext cx="8280920" cy="3672408"/>
          </a:xfrm>
          <a:prstGeom prst="rect">
            <a:avLst/>
          </a:prstGeom>
        </p:spPr>
        <p:txBody>
          <a:bodyPr>
            <a:noAutofit/>
          </a:bodyPr>
          <a:lstStyle/>
          <a:p>
            <a:pPr lvl="0" algn="just">
              <a:spcBef>
                <a:spcPts val="0"/>
              </a:spcBef>
              <a:spcAft>
                <a:spcPts val="1200"/>
              </a:spcAft>
              <a:buClr>
                <a:schemeClr val="tx1"/>
              </a:buClr>
              <a:buSzPct val="120000"/>
            </a:pPr>
            <a:r>
              <a:rPr lang="cs-CZ" sz="2200" dirty="0" smtClean="0">
                <a:solidFill>
                  <a:srgbClr val="000000"/>
                </a:solidFill>
              </a:rPr>
              <a:t>Nejznámější z keynesiánských teorií růstu a současně jeden  z prvních modelů růstu vůbec</a:t>
            </a:r>
          </a:p>
          <a:p>
            <a:pPr lvl="0" algn="just">
              <a:spcBef>
                <a:spcPts val="0"/>
              </a:spcBef>
              <a:spcAft>
                <a:spcPts val="1200"/>
              </a:spcAft>
              <a:buClr>
                <a:schemeClr val="tx1"/>
              </a:buClr>
              <a:buSzPct val="120000"/>
            </a:pPr>
            <a:r>
              <a:rPr lang="cs-CZ" sz="2200" dirty="0" smtClean="0">
                <a:solidFill>
                  <a:srgbClr val="000000"/>
                </a:solidFill>
              </a:rPr>
              <a:t>Vytvořen nezávisle na sobě R. </a:t>
            </a:r>
            <a:r>
              <a:rPr lang="cs-CZ" sz="2200" dirty="0" err="1" smtClean="0">
                <a:solidFill>
                  <a:srgbClr val="000000"/>
                </a:solidFill>
              </a:rPr>
              <a:t>Harrodem</a:t>
            </a:r>
            <a:r>
              <a:rPr lang="cs-CZ" sz="2200" dirty="0" smtClean="0">
                <a:solidFill>
                  <a:srgbClr val="000000"/>
                </a:solidFill>
              </a:rPr>
              <a:t> a E. </a:t>
            </a:r>
            <a:r>
              <a:rPr lang="cs-CZ" sz="2200" dirty="0" err="1" smtClean="0">
                <a:solidFill>
                  <a:srgbClr val="000000"/>
                </a:solidFill>
              </a:rPr>
              <a:t>Domarem</a:t>
            </a:r>
            <a:r>
              <a:rPr lang="cs-CZ" sz="2200" dirty="0" smtClean="0">
                <a:solidFill>
                  <a:srgbClr val="000000"/>
                </a:solidFill>
              </a:rPr>
              <a:t> ve 40. letech 20. stol.</a:t>
            </a:r>
          </a:p>
          <a:p>
            <a:pPr lvl="0" algn="just">
              <a:spcBef>
                <a:spcPts val="0"/>
              </a:spcBef>
              <a:spcAft>
                <a:spcPts val="1200"/>
              </a:spcAft>
              <a:buClr>
                <a:schemeClr val="tx1"/>
              </a:buClr>
              <a:buSzPct val="120000"/>
            </a:pPr>
            <a:r>
              <a:rPr lang="cs-CZ" sz="2200" dirty="0" smtClean="0">
                <a:solidFill>
                  <a:srgbClr val="000000"/>
                </a:solidFill>
              </a:rPr>
              <a:t>Zkoumá možnosti růstu při plné zaměstnanosti a plném využití kapitálu</a:t>
            </a:r>
          </a:p>
          <a:p>
            <a:pPr lvl="0" algn="just">
              <a:spcBef>
                <a:spcPts val="0"/>
              </a:spcBef>
              <a:spcAft>
                <a:spcPts val="1200"/>
              </a:spcAft>
              <a:buClr>
                <a:schemeClr val="tx1"/>
              </a:buClr>
              <a:buSzPct val="120000"/>
            </a:pPr>
            <a:r>
              <a:rPr lang="cs-CZ" sz="2200" dirty="0" smtClean="0">
                <a:solidFill>
                  <a:srgbClr val="000000"/>
                </a:solidFill>
              </a:rPr>
              <a:t>Základní předpoklad – nepotřebné výdaje se investují  (I = S)</a:t>
            </a:r>
          </a:p>
          <a:p>
            <a:pPr marL="0" lvl="0" indent="0" algn="just">
              <a:spcBef>
                <a:spcPts val="0"/>
              </a:spcBef>
              <a:spcAft>
                <a:spcPts val="1200"/>
              </a:spcAft>
              <a:buClr>
                <a:schemeClr val="tx1"/>
              </a:buClr>
              <a:buSzPct val="120000"/>
              <a:buNone/>
            </a:pPr>
            <a:endParaRPr lang="cs-CZ" sz="2200" dirty="0" smtClean="0">
              <a:solidFill>
                <a:srgbClr val="000000"/>
              </a:solidFill>
            </a:endParaRPr>
          </a:p>
        </p:txBody>
      </p:sp>
      <p:sp>
        <p:nvSpPr>
          <p:cNvPr id="6" name="Nadpis 5"/>
          <p:cNvSpPr>
            <a:spLocks noGrp="1"/>
          </p:cNvSpPr>
          <p:nvPr>
            <p:ph type="title"/>
          </p:nvPr>
        </p:nvSpPr>
        <p:spPr>
          <a:xfrm>
            <a:off x="179512" y="195486"/>
            <a:ext cx="7416824" cy="507703"/>
          </a:xfrm>
        </p:spPr>
        <p:txBody>
          <a:bodyPr/>
          <a:lstStyle/>
          <a:p>
            <a:r>
              <a:rPr lang="cs-CZ" sz="2800" b="1" dirty="0" err="1" smtClean="0"/>
              <a:t>Harrod-Domarův</a:t>
            </a:r>
            <a:r>
              <a:rPr lang="cs-CZ" sz="2800" b="1" dirty="0" smtClean="0"/>
              <a:t> model</a:t>
            </a:r>
            <a:endParaRPr lang="cs-CZ" sz="2800" b="1" dirty="0"/>
          </a:p>
        </p:txBody>
      </p:sp>
      <p:sp>
        <p:nvSpPr>
          <p:cNvPr id="2" name="Zástupný symbol pro číslo snímku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0808B9-4D1F-4069-9EB9-CD8802008F4E}" type="slidenum">
              <a:rPr kumimoji="0" lang="cs-CZ" sz="1800" b="0" i="0" u="none" strike="noStrike" kern="1200" cap="none" spc="0" normalizeH="0" baseline="0" noProof="0" smtClean="0">
                <a:ln>
                  <a:noFill/>
                </a:ln>
                <a:solidFill>
                  <a:srgbClr val="307871"/>
                </a:solidFill>
                <a:effectLst/>
                <a:uLnTx/>
                <a:uFillTx/>
                <a:latin typeface="Times New Roman"/>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cs-CZ" sz="1800" b="0" i="0" u="none" strike="noStrike" kern="1200" cap="none" spc="0" normalizeH="0" baseline="0" noProof="0" dirty="0">
              <a:ln>
                <a:noFill/>
              </a:ln>
              <a:solidFill>
                <a:srgbClr val="307871"/>
              </a:solidFill>
              <a:effectLst/>
              <a:uLnTx/>
              <a:uFillTx/>
              <a:latin typeface="Times New Roman"/>
              <a:ea typeface="+mn-ea"/>
              <a:cs typeface="+mn-cs"/>
            </a:endParaRPr>
          </a:p>
        </p:txBody>
      </p:sp>
    </p:spTree>
    <p:extLst>
      <p:ext uri="{BB962C8B-B14F-4D97-AF65-F5344CB8AC3E}">
        <p14:creationId xmlns:p14="http://schemas.microsoft.com/office/powerpoint/2010/main" val="329533634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251520" y="987574"/>
            <a:ext cx="8280920" cy="3672408"/>
          </a:xfrm>
          <a:prstGeom prst="rect">
            <a:avLst/>
          </a:prstGeom>
        </p:spPr>
        <p:txBody>
          <a:bodyPr>
            <a:noAutofit/>
          </a:bodyPr>
          <a:lstStyle/>
          <a:p>
            <a:pPr lvl="0" algn="just">
              <a:spcBef>
                <a:spcPts val="0"/>
              </a:spcBef>
              <a:spcAft>
                <a:spcPts val="1200"/>
              </a:spcAft>
              <a:buClr>
                <a:schemeClr val="tx1"/>
              </a:buClr>
              <a:buSzPct val="120000"/>
            </a:pPr>
            <a:r>
              <a:rPr lang="cs-CZ" sz="2200" dirty="0" smtClean="0">
                <a:solidFill>
                  <a:srgbClr val="000000"/>
                </a:solidFill>
              </a:rPr>
              <a:t>Rozlišuje 3 tempa růstu potenciálního produktu:</a:t>
            </a:r>
          </a:p>
          <a:p>
            <a:pPr marL="896938" lvl="0" indent="-358775" algn="just">
              <a:spcBef>
                <a:spcPts val="0"/>
              </a:spcBef>
              <a:spcAft>
                <a:spcPts val="1200"/>
              </a:spcAft>
              <a:buClr>
                <a:schemeClr val="tx1"/>
              </a:buClr>
              <a:buSzPct val="120000"/>
              <a:buFont typeface="Wingdings" panose="05000000000000000000" pitchFamily="2" charset="2"/>
              <a:buChar char="Ø"/>
            </a:pPr>
            <a:r>
              <a:rPr lang="cs-CZ" sz="2200" dirty="0" smtClean="0"/>
              <a:t>Skutečné tempo růstu (</a:t>
            </a:r>
            <a:r>
              <a:rPr lang="cs-CZ" sz="2200" dirty="0" err="1" smtClean="0"/>
              <a:t>g</a:t>
            </a:r>
            <a:r>
              <a:rPr lang="cs-CZ" sz="2200" baseline="-25000" dirty="0" err="1" smtClean="0"/>
              <a:t>s</a:t>
            </a:r>
            <a:r>
              <a:rPr lang="cs-CZ" sz="2200" dirty="0" smtClean="0"/>
              <a:t>) </a:t>
            </a:r>
            <a:r>
              <a:rPr lang="cs-CZ" sz="2200" dirty="0" smtClean="0">
                <a:solidFill>
                  <a:srgbClr val="000000"/>
                </a:solidFill>
              </a:rPr>
              <a:t>– odpovídá reálnému stavu,</a:t>
            </a:r>
          </a:p>
          <a:p>
            <a:pPr marL="896938" lvl="0" indent="-358775" algn="just">
              <a:spcBef>
                <a:spcPts val="0"/>
              </a:spcBef>
              <a:spcAft>
                <a:spcPts val="1200"/>
              </a:spcAft>
              <a:buClr>
                <a:schemeClr val="tx1"/>
              </a:buClr>
              <a:buSzPct val="120000"/>
              <a:buFont typeface="Wingdings" panose="05000000000000000000" pitchFamily="2" charset="2"/>
              <a:buChar char="Ø"/>
            </a:pPr>
            <a:r>
              <a:rPr lang="cs-CZ" sz="2200" dirty="0" smtClean="0"/>
              <a:t>Zaručené tempo růstu </a:t>
            </a:r>
            <a:r>
              <a:rPr lang="cs-CZ" sz="2200" dirty="0"/>
              <a:t>(</a:t>
            </a:r>
            <a:r>
              <a:rPr lang="cs-CZ" sz="2200" dirty="0" err="1" smtClean="0"/>
              <a:t>g</a:t>
            </a:r>
            <a:r>
              <a:rPr lang="cs-CZ" sz="2200" baseline="-25000" dirty="0" err="1" smtClean="0"/>
              <a:t>w</a:t>
            </a:r>
            <a:r>
              <a:rPr lang="cs-CZ" sz="2200" dirty="0" smtClean="0"/>
              <a:t>) </a:t>
            </a:r>
            <a:r>
              <a:rPr lang="cs-CZ" sz="2200" dirty="0" smtClean="0">
                <a:solidFill>
                  <a:srgbClr val="000000"/>
                </a:solidFill>
              </a:rPr>
              <a:t>– odpovídá požadované změně kapitálu </a:t>
            </a:r>
          </a:p>
          <a:p>
            <a:pPr marL="896938" lvl="0" indent="-358775" algn="just">
              <a:spcBef>
                <a:spcPts val="0"/>
              </a:spcBef>
              <a:spcAft>
                <a:spcPts val="1200"/>
              </a:spcAft>
              <a:buClr>
                <a:schemeClr val="tx1"/>
              </a:buClr>
              <a:buSzPct val="120000"/>
              <a:buFont typeface="Wingdings" panose="05000000000000000000" pitchFamily="2" charset="2"/>
              <a:buChar char="Ø"/>
            </a:pPr>
            <a:r>
              <a:rPr lang="cs-CZ" sz="2200" dirty="0" smtClean="0"/>
              <a:t>Přirozené tempo růstu </a:t>
            </a:r>
            <a:r>
              <a:rPr lang="cs-CZ" sz="2200" dirty="0"/>
              <a:t>(</a:t>
            </a:r>
            <a:r>
              <a:rPr lang="cs-CZ" sz="2200" dirty="0" err="1" smtClean="0"/>
              <a:t>g</a:t>
            </a:r>
            <a:r>
              <a:rPr lang="cs-CZ" sz="2200" baseline="-25000" dirty="0" err="1" smtClean="0"/>
              <a:t>n</a:t>
            </a:r>
            <a:r>
              <a:rPr lang="cs-CZ" sz="2200" dirty="0" smtClean="0"/>
              <a:t>) </a:t>
            </a:r>
            <a:r>
              <a:rPr lang="cs-CZ" sz="2200" dirty="0" smtClean="0">
                <a:solidFill>
                  <a:srgbClr val="000000"/>
                </a:solidFill>
              </a:rPr>
              <a:t>– odpovídá růstu obyvatelstva.</a:t>
            </a:r>
          </a:p>
          <a:p>
            <a:pPr algn="just">
              <a:spcBef>
                <a:spcPts val="0"/>
              </a:spcBef>
              <a:spcAft>
                <a:spcPts val="1200"/>
              </a:spcAft>
              <a:buClr>
                <a:schemeClr val="tx1"/>
              </a:buClr>
              <a:buSzPct val="120000"/>
            </a:pPr>
            <a:r>
              <a:rPr lang="cs-CZ" sz="2200" b="1" dirty="0"/>
              <a:t>Zaručené tempo </a:t>
            </a:r>
            <a:r>
              <a:rPr lang="cs-CZ" sz="2200" b="1" dirty="0" smtClean="0"/>
              <a:t>růstu</a:t>
            </a:r>
            <a:r>
              <a:rPr lang="cs-CZ" sz="2200" b="1" dirty="0"/>
              <a:t> (</a:t>
            </a:r>
            <a:r>
              <a:rPr lang="cs-CZ" sz="2200" b="1" dirty="0" err="1"/>
              <a:t>g</a:t>
            </a:r>
            <a:r>
              <a:rPr lang="cs-CZ" sz="2200" b="1" baseline="-25000" dirty="0" err="1"/>
              <a:t>w</a:t>
            </a:r>
            <a:r>
              <a:rPr lang="cs-CZ" sz="2200" b="1" dirty="0"/>
              <a:t>) </a:t>
            </a:r>
            <a:r>
              <a:rPr lang="cs-CZ" sz="2200" dirty="0" smtClean="0">
                <a:solidFill>
                  <a:srgbClr val="000000"/>
                </a:solidFill>
              </a:rPr>
              <a:t>odráží </a:t>
            </a:r>
            <a:r>
              <a:rPr lang="cs-CZ" sz="2200" dirty="0">
                <a:solidFill>
                  <a:srgbClr val="000000"/>
                </a:solidFill>
              </a:rPr>
              <a:t>plné využití kapitálu, ke kterému </a:t>
            </a:r>
            <a:r>
              <a:rPr lang="cs-CZ" sz="2200" dirty="0" smtClean="0">
                <a:solidFill>
                  <a:srgbClr val="000000"/>
                </a:solidFill>
              </a:rPr>
              <a:t>dochází, pokud se rovná poptávaný přírůstek produktu (</a:t>
            </a:r>
            <a:r>
              <a:rPr lang="el-GR" sz="2200" dirty="0" smtClean="0">
                <a:solidFill>
                  <a:srgbClr val="000000"/>
                </a:solidFill>
              </a:rPr>
              <a:t>Δ</a:t>
            </a:r>
            <a:r>
              <a:rPr lang="cs-CZ" sz="2200" dirty="0" smtClean="0">
                <a:solidFill>
                  <a:srgbClr val="000000"/>
                </a:solidFill>
              </a:rPr>
              <a:t>AD) nabízenému přírůstku produktu (</a:t>
            </a:r>
            <a:r>
              <a:rPr lang="el-GR" sz="2200" dirty="0">
                <a:solidFill>
                  <a:srgbClr val="000000"/>
                </a:solidFill>
              </a:rPr>
              <a:t>Δ</a:t>
            </a:r>
            <a:r>
              <a:rPr lang="cs-CZ" sz="2200" dirty="0" smtClean="0">
                <a:solidFill>
                  <a:srgbClr val="000000"/>
                </a:solidFill>
              </a:rPr>
              <a:t>AS), čehož je možné dosáhnout pouze investováním</a:t>
            </a:r>
            <a:endParaRPr lang="cs-CZ" sz="2200" dirty="0">
              <a:solidFill>
                <a:srgbClr val="000000"/>
              </a:solidFill>
            </a:endParaRPr>
          </a:p>
          <a:p>
            <a:pPr marL="538163" lvl="0" indent="0" algn="just">
              <a:spcBef>
                <a:spcPts val="0"/>
              </a:spcBef>
              <a:spcAft>
                <a:spcPts val="1200"/>
              </a:spcAft>
              <a:buClr>
                <a:schemeClr val="tx1"/>
              </a:buClr>
              <a:buSzPct val="120000"/>
              <a:buNone/>
            </a:pPr>
            <a:endParaRPr lang="cs-CZ" sz="2200" dirty="0" smtClean="0">
              <a:solidFill>
                <a:srgbClr val="000000"/>
              </a:solidFill>
            </a:endParaRPr>
          </a:p>
        </p:txBody>
      </p:sp>
      <p:sp>
        <p:nvSpPr>
          <p:cNvPr id="6" name="Nadpis 5"/>
          <p:cNvSpPr>
            <a:spLocks noGrp="1"/>
          </p:cNvSpPr>
          <p:nvPr>
            <p:ph type="title"/>
          </p:nvPr>
        </p:nvSpPr>
        <p:spPr>
          <a:xfrm>
            <a:off x="179512" y="195486"/>
            <a:ext cx="7416824" cy="507703"/>
          </a:xfrm>
        </p:spPr>
        <p:txBody>
          <a:bodyPr/>
          <a:lstStyle/>
          <a:p>
            <a:r>
              <a:rPr lang="cs-CZ" sz="2800" b="1" dirty="0" err="1" smtClean="0"/>
              <a:t>Harrod-Domarův</a:t>
            </a:r>
            <a:r>
              <a:rPr lang="cs-CZ" sz="2800" b="1" dirty="0" smtClean="0"/>
              <a:t> model</a:t>
            </a:r>
            <a:endParaRPr lang="cs-CZ" sz="2800" b="1" dirty="0"/>
          </a:p>
        </p:txBody>
      </p:sp>
      <p:sp>
        <p:nvSpPr>
          <p:cNvPr id="2" name="Zástupný symbol pro číslo snímku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0808B9-4D1F-4069-9EB9-CD8802008F4E}" type="slidenum">
              <a:rPr kumimoji="0" lang="cs-CZ" sz="1800" b="0" i="0" u="none" strike="noStrike" kern="1200" cap="none" spc="0" normalizeH="0" baseline="0" noProof="0" smtClean="0">
                <a:ln>
                  <a:noFill/>
                </a:ln>
                <a:solidFill>
                  <a:srgbClr val="307871"/>
                </a:solidFill>
                <a:effectLst/>
                <a:uLnTx/>
                <a:uFillTx/>
                <a:latin typeface="Times New Roman"/>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cs-CZ" sz="1800" b="0" i="0" u="none" strike="noStrike" kern="1200" cap="none" spc="0" normalizeH="0" baseline="0" noProof="0" dirty="0">
              <a:ln>
                <a:noFill/>
              </a:ln>
              <a:solidFill>
                <a:srgbClr val="307871"/>
              </a:solidFill>
              <a:effectLst/>
              <a:uLnTx/>
              <a:uFillTx/>
              <a:latin typeface="Times New Roman"/>
              <a:ea typeface="+mn-ea"/>
              <a:cs typeface="+mn-cs"/>
            </a:endParaRPr>
          </a:p>
        </p:txBody>
      </p:sp>
    </p:spTree>
    <p:extLst>
      <p:ext uri="{BB962C8B-B14F-4D97-AF65-F5344CB8AC3E}">
        <p14:creationId xmlns:p14="http://schemas.microsoft.com/office/powerpoint/2010/main" val="302468945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195633" y="915566"/>
            <a:ext cx="8280920" cy="3672408"/>
          </a:xfrm>
          <a:prstGeom prst="rect">
            <a:avLst/>
          </a:prstGeom>
        </p:spPr>
        <p:txBody>
          <a:bodyPr>
            <a:noAutofit/>
          </a:bodyPr>
          <a:lstStyle/>
          <a:p>
            <a:pPr lvl="0" algn="just">
              <a:spcBef>
                <a:spcPts val="0"/>
              </a:spcBef>
              <a:spcAft>
                <a:spcPts val="1200"/>
              </a:spcAft>
              <a:buClr>
                <a:schemeClr val="tx1"/>
              </a:buClr>
              <a:buSzPct val="120000"/>
            </a:pPr>
            <a:r>
              <a:rPr lang="cs-CZ" sz="2000" dirty="0" smtClean="0">
                <a:solidFill>
                  <a:srgbClr val="000000"/>
                </a:solidFill>
              </a:rPr>
              <a:t>Při </a:t>
            </a:r>
            <a:r>
              <a:rPr lang="cs-CZ" sz="2000" b="1" dirty="0" smtClean="0"/>
              <a:t>přirozeném tempu růstu </a:t>
            </a:r>
            <a:r>
              <a:rPr lang="cs-CZ" sz="2000" b="1" dirty="0">
                <a:solidFill>
                  <a:srgbClr val="307871"/>
                </a:solidFill>
              </a:rPr>
              <a:t>(</a:t>
            </a:r>
            <a:r>
              <a:rPr lang="cs-CZ" sz="2000" b="1" dirty="0" err="1">
                <a:solidFill>
                  <a:srgbClr val="307871"/>
                </a:solidFill>
              </a:rPr>
              <a:t>g</a:t>
            </a:r>
            <a:r>
              <a:rPr lang="cs-CZ" sz="2000" b="1" baseline="-25000" dirty="0" err="1">
                <a:solidFill>
                  <a:srgbClr val="307871"/>
                </a:solidFill>
              </a:rPr>
              <a:t>n</a:t>
            </a:r>
            <a:r>
              <a:rPr lang="cs-CZ" sz="2000" b="1" dirty="0">
                <a:solidFill>
                  <a:srgbClr val="307871"/>
                </a:solidFill>
              </a:rPr>
              <a:t>)</a:t>
            </a:r>
            <a:r>
              <a:rPr lang="cs-CZ" sz="2000" dirty="0" smtClean="0"/>
              <a:t> </a:t>
            </a:r>
            <a:r>
              <a:rPr lang="cs-CZ" sz="2000" dirty="0" smtClean="0">
                <a:solidFill>
                  <a:srgbClr val="000000"/>
                </a:solidFill>
              </a:rPr>
              <a:t>se udržuje plná zaměstnanost při daném populačním růstu a technickém pokroku zvyšujícím produktivitu práce, tzn. dochází ke stejnému tempu růstu produktu jako růstu množství práce. Představuje nejvýše dosažitelnou hranici růstu.</a:t>
            </a:r>
          </a:p>
          <a:p>
            <a:pPr algn="just">
              <a:spcBef>
                <a:spcPts val="0"/>
              </a:spcBef>
              <a:spcAft>
                <a:spcPts val="600"/>
              </a:spcAft>
              <a:buClr>
                <a:schemeClr val="tx1"/>
              </a:buClr>
              <a:buSzPct val="120000"/>
            </a:pPr>
            <a:r>
              <a:rPr lang="cs-CZ" sz="2000" dirty="0" smtClean="0">
                <a:solidFill>
                  <a:srgbClr val="000000"/>
                </a:solidFill>
              </a:rPr>
              <a:t>Stabilita ekonomiky pak závisí na vzájemném vztahu mezi přirozeným a zaručeným tempem růstu:</a:t>
            </a:r>
          </a:p>
          <a:p>
            <a:pPr marL="896938" indent="-358775" algn="just">
              <a:spcBef>
                <a:spcPts val="0"/>
              </a:spcBef>
              <a:spcAft>
                <a:spcPts val="1200"/>
              </a:spcAft>
              <a:buClr>
                <a:schemeClr val="tx1"/>
              </a:buClr>
              <a:buSzPct val="120000"/>
              <a:buFont typeface="Wingdings" panose="05000000000000000000" pitchFamily="2" charset="2"/>
              <a:buChar char="Ø"/>
            </a:pPr>
            <a:r>
              <a:rPr lang="cs-CZ" sz="2200" b="1" dirty="0" err="1" smtClean="0"/>
              <a:t>g</a:t>
            </a:r>
            <a:r>
              <a:rPr lang="cs-CZ" sz="2200" b="1" baseline="-25000" dirty="0" err="1" smtClean="0"/>
              <a:t>w</a:t>
            </a:r>
            <a:r>
              <a:rPr lang="cs-CZ" sz="2200" b="1" baseline="-25000" dirty="0" smtClean="0"/>
              <a:t> </a:t>
            </a:r>
            <a:r>
              <a:rPr lang="cs-CZ" sz="2200" b="1" dirty="0" smtClean="0"/>
              <a:t> &lt; </a:t>
            </a:r>
            <a:r>
              <a:rPr lang="cs-CZ" sz="2000" b="1" dirty="0" err="1" smtClean="0"/>
              <a:t>g</a:t>
            </a:r>
            <a:r>
              <a:rPr lang="cs-CZ" sz="2000" b="1" baseline="-25000" dirty="0" err="1" smtClean="0"/>
              <a:t>n</a:t>
            </a:r>
            <a:r>
              <a:rPr lang="cs-CZ" sz="2000" b="1" dirty="0" smtClean="0"/>
              <a:t> </a:t>
            </a:r>
            <a:r>
              <a:rPr lang="cs-CZ" sz="2000" dirty="0" smtClean="0">
                <a:solidFill>
                  <a:srgbClr val="000000"/>
                </a:solidFill>
              </a:rPr>
              <a:t>ekonomika s nízkým sklonem k úsporám, která nedokáže zaměstnat všechnu práci – klasická nezaměstnanost (chudé země)</a:t>
            </a:r>
          </a:p>
          <a:p>
            <a:pPr marL="896938" indent="-358775" algn="just">
              <a:spcBef>
                <a:spcPts val="0"/>
              </a:spcBef>
              <a:spcAft>
                <a:spcPts val="1200"/>
              </a:spcAft>
              <a:buClr>
                <a:schemeClr val="tx1"/>
              </a:buClr>
              <a:buSzPct val="120000"/>
              <a:buFont typeface="Wingdings" panose="05000000000000000000" pitchFamily="2" charset="2"/>
              <a:buChar char="Ø"/>
            </a:pPr>
            <a:r>
              <a:rPr lang="cs-CZ" sz="2200" b="1" dirty="0" err="1"/>
              <a:t>g</a:t>
            </a:r>
            <a:r>
              <a:rPr lang="cs-CZ" sz="2200" b="1" baseline="-25000" dirty="0" err="1"/>
              <a:t>w</a:t>
            </a:r>
            <a:r>
              <a:rPr lang="cs-CZ" sz="2200" b="1" baseline="-25000" dirty="0"/>
              <a:t> </a:t>
            </a:r>
            <a:r>
              <a:rPr lang="cs-CZ" sz="2200" b="1" dirty="0"/>
              <a:t> </a:t>
            </a:r>
            <a:r>
              <a:rPr lang="cs-CZ" sz="2200" b="1" dirty="0" smtClean="0"/>
              <a:t>&gt; </a:t>
            </a:r>
            <a:r>
              <a:rPr lang="cs-CZ" sz="2000" b="1" dirty="0" err="1" smtClean="0"/>
              <a:t>g</a:t>
            </a:r>
            <a:r>
              <a:rPr lang="cs-CZ" sz="2000" b="1" baseline="-25000" dirty="0" err="1" smtClean="0"/>
              <a:t>n</a:t>
            </a:r>
            <a:r>
              <a:rPr lang="cs-CZ" sz="2000" b="1" baseline="-25000" dirty="0" smtClean="0"/>
              <a:t> </a:t>
            </a:r>
            <a:r>
              <a:rPr lang="cs-CZ" sz="2000" b="1" dirty="0" smtClean="0"/>
              <a:t> </a:t>
            </a:r>
            <a:r>
              <a:rPr lang="cs-CZ" sz="2000" dirty="0" smtClean="0">
                <a:solidFill>
                  <a:srgbClr val="000000"/>
                </a:solidFill>
              </a:rPr>
              <a:t>ekonomika s nadměrným sklonem k úsporám, nedokáže využívat kapitálové kapacity – keynesiánská nezaměstnanost (vyspělé země</a:t>
            </a:r>
          </a:p>
          <a:p>
            <a:pPr marL="0" indent="0" algn="just">
              <a:spcBef>
                <a:spcPts val="0"/>
              </a:spcBef>
              <a:spcAft>
                <a:spcPts val="1200"/>
              </a:spcAft>
              <a:buClr>
                <a:schemeClr val="tx1"/>
              </a:buClr>
              <a:buSzPct val="120000"/>
              <a:buNone/>
            </a:pPr>
            <a:endParaRPr lang="cs-CZ" sz="2200" dirty="0">
              <a:solidFill>
                <a:srgbClr val="000000"/>
              </a:solidFill>
            </a:endParaRPr>
          </a:p>
          <a:p>
            <a:pPr marL="538163" lvl="0" indent="0" algn="just">
              <a:spcBef>
                <a:spcPts val="0"/>
              </a:spcBef>
              <a:spcAft>
                <a:spcPts val="1200"/>
              </a:spcAft>
              <a:buClr>
                <a:schemeClr val="tx1"/>
              </a:buClr>
              <a:buSzPct val="120000"/>
              <a:buNone/>
            </a:pPr>
            <a:endParaRPr lang="cs-CZ" sz="2200" dirty="0" smtClean="0">
              <a:solidFill>
                <a:srgbClr val="000000"/>
              </a:solidFill>
            </a:endParaRPr>
          </a:p>
        </p:txBody>
      </p:sp>
      <p:sp>
        <p:nvSpPr>
          <p:cNvPr id="6" name="Nadpis 5"/>
          <p:cNvSpPr>
            <a:spLocks noGrp="1"/>
          </p:cNvSpPr>
          <p:nvPr>
            <p:ph type="title"/>
          </p:nvPr>
        </p:nvSpPr>
        <p:spPr>
          <a:xfrm>
            <a:off x="179512" y="195486"/>
            <a:ext cx="7416824" cy="507703"/>
          </a:xfrm>
        </p:spPr>
        <p:txBody>
          <a:bodyPr/>
          <a:lstStyle/>
          <a:p>
            <a:r>
              <a:rPr lang="cs-CZ" sz="2800" b="1" dirty="0" err="1" smtClean="0"/>
              <a:t>Harrod-Domarův</a:t>
            </a:r>
            <a:r>
              <a:rPr lang="cs-CZ" sz="2800" b="1" dirty="0" smtClean="0"/>
              <a:t> model</a:t>
            </a:r>
            <a:endParaRPr lang="cs-CZ" sz="2800" b="1" dirty="0"/>
          </a:p>
        </p:txBody>
      </p:sp>
      <p:sp>
        <p:nvSpPr>
          <p:cNvPr id="2" name="Zástupný symbol pro číslo snímku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0808B9-4D1F-4069-9EB9-CD8802008F4E}" type="slidenum">
              <a:rPr kumimoji="0" lang="cs-CZ" sz="1800" b="0" i="0" u="none" strike="noStrike" kern="1200" cap="none" spc="0" normalizeH="0" baseline="0" noProof="0" smtClean="0">
                <a:ln>
                  <a:noFill/>
                </a:ln>
                <a:solidFill>
                  <a:srgbClr val="307871"/>
                </a:solidFill>
                <a:effectLst/>
                <a:uLnTx/>
                <a:uFillTx/>
                <a:latin typeface="Times New Roman"/>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cs-CZ" sz="1800" b="0" i="0" u="none" strike="noStrike" kern="1200" cap="none" spc="0" normalizeH="0" baseline="0" noProof="0" dirty="0">
              <a:ln>
                <a:noFill/>
              </a:ln>
              <a:solidFill>
                <a:srgbClr val="307871"/>
              </a:solidFill>
              <a:effectLst/>
              <a:uLnTx/>
              <a:uFillTx/>
              <a:latin typeface="Times New Roman"/>
              <a:ea typeface="+mn-ea"/>
              <a:cs typeface="+mn-cs"/>
            </a:endParaRPr>
          </a:p>
        </p:txBody>
      </p:sp>
    </p:spTree>
    <p:extLst>
      <p:ext uri="{BB962C8B-B14F-4D97-AF65-F5344CB8AC3E}">
        <p14:creationId xmlns:p14="http://schemas.microsoft.com/office/powerpoint/2010/main" val="132034076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195633" y="915566"/>
            <a:ext cx="8280920" cy="3672408"/>
          </a:xfrm>
          <a:prstGeom prst="rect">
            <a:avLst/>
          </a:prstGeom>
        </p:spPr>
        <p:txBody>
          <a:bodyPr>
            <a:noAutofit/>
          </a:bodyPr>
          <a:lstStyle/>
          <a:p>
            <a:pPr lvl="0" algn="just">
              <a:spcBef>
                <a:spcPts val="0"/>
              </a:spcBef>
              <a:spcAft>
                <a:spcPts val="1200"/>
              </a:spcAft>
              <a:buClr>
                <a:schemeClr val="tx1"/>
              </a:buClr>
              <a:buSzPct val="120000"/>
            </a:pPr>
            <a:r>
              <a:rPr lang="cs-CZ" sz="2000" dirty="0" smtClean="0">
                <a:solidFill>
                  <a:srgbClr val="000000"/>
                </a:solidFill>
              </a:rPr>
              <a:t>Pro dosažení rovnovážného růstu a nastolení ekonomické rovnováhy musí platit rovnost všech tří temp růstu:</a:t>
            </a:r>
          </a:p>
          <a:p>
            <a:pPr marL="0" lvl="0" indent="0" algn="ctr">
              <a:spcBef>
                <a:spcPts val="0"/>
              </a:spcBef>
              <a:spcAft>
                <a:spcPts val="1200"/>
              </a:spcAft>
              <a:buClr>
                <a:schemeClr val="tx1"/>
              </a:buClr>
              <a:buSzPct val="120000"/>
              <a:buNone/>
            </a:pPr>
            <a:r>
              <a:rPr lang="cs-CZ" sz="2000" b="1" dirty="0" err="1"/>
              <a:t>g</a:t>
            </a:r>
            <a:r>
              <a:rPr lang="cs-CZ" sz="2000" b="1" baseline="-25000" dirty="0" err="1"/>
              <a:t>w</a:t>
            </a:r>
            <a:r>
              <a:rPr lang="cs-CZ" sz="2000" b="1" baseline="-25000" dirty="0"/>
              <a:t> </a:t>
            </a:r>
            <a:r>
              <a:rPr lang="cs-CZ" sz="2000" b="1" dirty="0"/>
              <a:t> </a:t>
            </a:r>
            <a:r>
              <a:rPr lang="cs-CZ" sz="2000" b="1" dirty="0" smtClean="0"/>
              <a:t>= </a:t>
            </a:r>
            <a:r>
              <a:rPr lang="cs-CZ" sz="1800" b="1" dirty="0" err="1" smtClean="0"/>
              <a:t>g</a:t>
            </a:r>
            <a:r>
              <a:rPr lang="cs-CZ" sz="1800" b="1" baseline="-25000" dirty="0" err="1" smtClean="0"/>
              <a:t>n</a:t>
            </a:r>
            <a:r>
              <a:rPr lang="cs-CZ" sz="1800" b="1" baseline="-25000" dirty="0" smtClean="0"/>
              <a:t> </a:t>
            </a:r>
            <a:r>
              <a:rPr lang="cs-CZ" sz="1800" b="1" dirty="0" smtClean="0"/>
              <a:t>= </a:t>
            </a:r>
            <a:r>
              <a:rPr lang="cs-CZ" sz="2000" b="1" dirty="0" err="1" smtClean="0"/>
              <a:t>g</a:t>
            </a:r>
            <a:r>
              <a:rPr lang="cs-CZ" sz="2000" b="1" baseline="-25000" dirty="0" err="1" smtClean="0"/>
              <a:t>s</a:t>
            </a:r>
            <a:endParaRPr lang="cs-CZ" sz="2000" baseline="-25000" dirty="0" smtClean="0">
              <a:solidFill>
                <a:srgbClr val="000000"/>
              </a:solidFill>
            </a:endParaRPr>
          </a:p>
          <a:p>
            <a:pPr algn="just">
              <a:spcBef>
                <a:spcPts val="0"/>
              </a:spcBef>
              <a:spcAft>
                <a:spcPts val="1200"/>
              </a:spcAft>
              <a:buClr>
                <a:schemeClr val="tx1"/>
              </a:buClr>
              <a:buSzPct val="120000"/>
            </a:pPr>
            <a:r>
              <a:rPr lang="cs-CZ" sz="2000" dirty="0">
                <a:solidFill>
                  <a:srgbClr val="000000"/>
                </a:solidFill>
              </a:rPr>
              <a:t>Bohužel autoři nenašli žádné mechanismy, které by dokázali tuto rovnováhu zajistit, a proto </a:t>
            </a:r>
            <a:r>
              <a:rPr lang="cs-CZ" sz="2000" dirty="0" smtClean="0">
                <a:solidFill>
                  <a:srgbClr val="000000"/>
                </a:solidFill>
              </a:rPr>
              <a:t>považovali </a:t>
            </a:r>
            <a:r>
              <a:rPr lang="cs-CZ" sz="2000" dirty="0">
                <a:solidFill>
                  <a:srgbClr val="000000"/>
                </a:solidFill>
              </a:rPr>
              <a:t>ekonomiku za vnitřně </a:t>
            </a:r>
            <a:r>
              <a:rPr lang="cs-CZ" sz="2000" dirty="0" smtClean="0">
                <a:solidFill>
                  <a:srgbClr val="000000"/>
                </a:solidFill>
              </a:rPr>
              <a:t>nestabilní</a:t>
            </a:r>
          </a:p>
          <a:p>
            <a:pPr algn="just">
              <a:spcBef>
                <a:spcPts val="0"/>
              </a:spcBef>
              <a:spcAft>
                <a:spcPts val="1200"/>
              </a:spcAft>
              <a:buClr>
                <a:schemeClr val="tx1"/>
              </a:buClr>
              <a:buSzPct val="120000"/>
            </a:pPr>
            <a:r>
              <a:rPr lang="cs-CZ" sz="2000" dirty="0" smtClean="0">
                <a:solidFill>
                  <a:srgbClr val="000000"/>
                </a:solidFill>
              </a:rPr>
              <a:t>Model neuvažuje o substituci mezi prací a kapitálem </a:t>
            </a:r>
          </a:p>
          <a:p>
            <a:pPr algn="just">
              <a:spcBef>
                <a:spcPts val="0"/>
              </a:spcBef>
              <a:spcAft>
                <a:spcPts val="1200"/>
              </a:spcAft>
              <a:buClr>
                <a:schemeClr val="tx1"/>
              </a:buClr>
              <a:buSzPct val="120000"/>
            </a:pPr>
            <a:r>
              <a:rPr lang="cs-CZ" sz="2000" dirty="0" smtClean="0">
                <a:solidFill>
                  <a:srgbClr val="000000"/>
                </a:solidFill>
              </a:rPr>
              <a:t>Keynesiánské modely obecně nezpochybňují faktory růstu (míra úspor a investic, růst pracovní síly a technického pokroku), ale popírají jejich dlouhodobou udržitelnost, potom stabilizační politiku považují za primární.</a:t>
            </a:r>
            <a:endParaRPr lang="cs-CZ" sz="2000" dirty="0">
              <a:solidFill>
                <a:srgbClr val="000000"/>
              </a:solidFill>
            </a:endParaRPr>
          </a:p>
        </p:txBody>
      </p:sp>
      <p:sp>
        <p:nvSpPr>
          <p:cNvPr id="6" name="Nadpis 5"/>
          <p:cNvSpPr>
            <a:spLocks noGrp="1"/>
          </p:cNvSpPr>
          <p:nvPr>
            <p:ph type="title"/>
          </p:nvPr>
        </p:nvSpPr>
        <p:spPr>
          <a:xfrm>
            <a:off x="179512" y="195486"/>
            <a:ext cx="7416824" cy="507703"/>
          </a:xfrm>
        </p:spPr>
        <p:txBody>
          <a:bodyPr/>
          <a:lstStyle/>
          <a:p>
            <a:r>
              <a:rPr lang="cs-CZ" sz="2800" b="1" dirty="0" smtClean="0"/>
              <a:t>Závěry </a:t>
            </a:r>
            <a:r>
              <a:rPr lang="cs-CZ" sz="2800" b="1" dirty="0" err="1" smtClean="0"/>
              <a:t>Harrod-Domarova</a:t>
            </a:r>
            <a:r>
              <a:rPr lang="cs-CZ" sz="2800" b="1" dirty="0" smtClean="0"/>
              <a:t> modelu</a:t>
            </a:r>
            <a:endParaRPr lang="cs-CZ" sz="2800" b="1" dirty="0"/>
          </a:p>
        </p:txBody>
      </p:sp>
      <p:sp>
        <p:nvSpPr>
          <p:cNvPr id="2" name="Zástupný symbol pro číslo snímku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0808B9-4D1F-4069-9EB9-CD8802008F4E}" type="slidenum">
              <a:rPr kumimoji="0" lang="cs-CZ" sz="1800" b="0" i="0" u="none" strike="noStrike" kern="1200" cap="none" spc="0" normalizeH="0" baseline="0" noProof="0" smtClean="0">
                <a:ln>
                  <a:noFill/>
                </a:ln>
                <a:solidFill>
                  <a:srgbClr val="307871"/>
                </a:solidFill>
                <a:effectLst/>
                <a:uLnTx/>
                <a:uFillTx/>
                <a:latin typeface="Times New Roman"/>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cs-CZ" sz="1800" b="0" i="0" u="none" strike="noStrike" kern="1200" cap="none" spc="0" normalizeH="0" baseline="0" noProof="0" dirty="0">
              <a:ln>
                <a:noFill/>
              </a:ln>
              <a:solidFill>
                <a:srgbClr val="307871"/>
              </a:solidFill>
              <a:effectLst/>
              <a:uLnTx/>
              <a:uFillTx/>
              <a:latin typeface="Times New Roman"/>
              <a:ea typeface="+mn-ea"/>
              <a:cs typeface="+mn-cs"/>
            </a:endParaRPr>
          </a:p>
        </p:txBody>
      </p:sp>
    </p:spTree>
    <p:extLst>
      <p:ext uri="{BB962C8B-B14F-4D97-AF65-F5344CB8AC3E}">
        <p14:creationId xmlns:p14="http://schemas.microsoft.com/office/powerpoint/2010/main" val="31215933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1491630"/>
            <a:ext cx="5616624" cy="3384376"/>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683568" y="1635646"/>
            <a:ext cx="4572508" cy="2160240"/>
          </a:xfrm>
          <a:prstGeom prst="rect">
            <a:avLst/>
          </a:prstGeom>
        </p:spPr>
        <p:txBody>
          <a:bodyPr anchor="t">
            <a:noAutofit/>
          </a:bodyPr>
          <a:lstStyle/>
          <a:p>
            <a:r>
              <a:rPr lang="cs-CZ" sz="3200" b="1" dirty="0" smtClean="0">
                <a:solidFill>
                  <a:schemeClr val="bg1"/>
                </a:solidFill>
              </a:rPr>
              <a:t/>
            </a:r>
            <a:br>
              <a:rPr lang="cs-CZ" sz="3200" b="1" dirty="0" smtClean="0">
                <a:solidFill>
                  <a:schemeClr val="bg1"/>
                </a:solidFill>
              </a:rPr>
            </a:br>
            <a:r>
              <a:rPr lang="cs-CZ" sz="3200" b="1" dirty="0" smtClean="0">
                <a:solidFill>
                  <a:schemeClr val="bg1"/>
                </a:solidFill>
              </a:rPr>
              <a:t>EKONOMICKÝ </a:t>
            </a:r>
            <a:br>
              <a:rPr lang="cs-CZ" sz="3200" b="1" dirty="0" smtClean="0">
                <a:solidFill>
                  <a:schemeClr val="bg1"/>
                </a:solidFill>
              </a:rPr>
            </a:br>
            <a:r>
              <a:rPr lang="cs-CZ" sz="3200" b="1" dirty="0" smtClean="0">
                <a:solidFill>
                  <a:schemeClr val="bg1"/>
                </a:solidFill>
              </a:rPr>
              <a:t>RŮST</a:t>
            </a:r>
            <a:endParaRPr lang="cs-CZ" sz="3200" b="1"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6012160" y="3723878"/>
            <a:ext cx="2960111" cy="1152128"/>
          </a:xfrm>
          <a:prstGeom prst="rect">
            <a:avLst/>
          </a:prstGeom>
        </p:spPr>
        <p:txBody>
          <a:bodyPr vert="horz" lIns="91440" tIns="45720" rIns="91440" bIns="45720" rtlCol="0">
            <a:normAutofit fontScale="92500"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2400" b="1" dirty="0" smtClean="0">
                <a:solidFill>
                  <a:srgbClr val="307871"/>
                </a:solidFill>
                <a:latin typeface="Times New Roman" panose="02020603050405020304" pitchFamily="18" charset="0"/>
                <a:cs typeface="Times New Roman" panose="02020603050405020304" pitchFamily="18" charset="0"/>
              </a:rPr>
              <a:t>Makroekonomie</a:t>
            </a:r>
            <a:endParaRPr lang="cs-CZ" altLang="cs-CZ" sz="2400" b="1" dirty="0">
              <a:solidFill>
                <a:srgbClr val="307871"/>
              </a:solidFill>
              <a:latin typeface="Times New Roman" panose="02020603050405020304" pitchFamily="18" charset="0"/>
              <a:cs typeface="Times New Roman" panose="02020603050405020304" pitchFamily="18" charset="0"/>
            </a:endParaRPr>
          </a:p>
          <a:p>
            <a:pPr algn="r"/>
            <a:r>
              <a:rPr lang="cs-CZ" altLang="cs-CZ" sz="2400" b="1" dirty="0">
                <a:solidFill>
                  <a:srgbClr val="307871"/>
                </a:solidFill>
                <a:latin typeface="Times New Roman" panose="02020603050405020304" pitchFamily="18" charset="0"/>
                <a:cs typeface="Times New Roman" panose="02020603050405020304" pitchFamily="18" charset="0"/>
              </a:rPr>
              <a:t>pro navazující </a:t>
            </a:r>
            <a:r>
              <a:rPr lang="cs-CZ" altLang="cs-CZ" sz="2400" b="1" dirty="0" smtClean="0">
                <a:solidFill>
                  <a:srgbClr val="307871"/>
                </a:solidFill>
                <a:latin typeface="Times New Roman" panose="02020603050405020304" pitchFamily="18" charset="0"/>
                <a:cs typeface="Times New Roman" panose="02020603050405020304" pitchFamily="18" charset="0"/>
              </a:rPr>
              <a:t>studium</a:t>
            </a:r>
          </a:p>
          <a:p>
            <a:pPr algn="r"/>
            <a:r>
              <a:rPr lang="cs-CZ" altLang="cs-CZ" sz="2400" b="1" dirty="0" smtClean="0">
                <a:solidFill>
                  <a:srgbClr val="307871"/>
                </a:solidFill>
                <a:latin typeface="Times New Roman" panose="02020603050405020304" pitchFamily="18" charset="0"/>
                <a:cs typeface="Times New Roman" panose="02020603050405020304" pitchFamily="18" charset="0"/>
              </a:rPr>
              <a:t>Prezentace č. 12</a:t>
            </a:r>
            <a:endParaRPr lang="cs-CZ" altLang="cs-CZ" sz="2400" b="1" dirty="0">
              <a:solidFill>
                <a:srgbClr val="307871"/>
              </a:solidFill>
              <a:latin typeface="Times New Roman" panose="02020603050405020304" pitchFamily="18" charset="0"/>
              <a:cs typeface="Times New Roman" panose="02020603050405020304" pitchFamily="18" charset="0"/>
            </a:endParaRPr>
          </a:p>
        </p:txBody>
      </p:sp>
      <p:pic>
        <p:nvPicPr>
          <p:cNvPr id="6" name="Obrázek 8" descr="Logolink_OP_VVV_hor_barva_cz"/>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02754" y="104675"/>
            <a:ext cx="5505450" cy="1219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063346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251520" y="987574"/>
            <a:ext cx="8280920" cy="3672408"/>
          </a:xfrm>
          <a:prstGeom prst="rect">
            <a:avLst/>
          </a:prstGeom>
        </p:spPr>
        <p:txBody>
          <a:bodyPr>
            <a:noAutofit/>
          </a:bodyPr>
          <a:lstStyle/>
          <a:p>
            <a:pPr lvl="0" algn="just">
              <a:spcBef>
                <a:spcPts val="0"/>
              </a:spcBef>
              <a:spcAft>
                <a:spcPts val="1200"/>
              </a:spcAft>
              <a:buClr>
                <a:schemeClr val="tx1"/>
              </a:buClr>
              <a:buSzPct val="120000"/>
            </a:pPr>
            <a:r>
              <a:rPr lang="cs-CZ" sz="2200" dirty="0" smtClean="0">
                <a:solidFill>
                  <a:srgbClr val="000000"/>
                </a:solidFill>
              </a:rPr>
              <a:t>Označován také jako neoklasický model ekonomického růstu</a:t>
            </a:r>
          </a:p>
          <a:p>
            <a:pPr lvl="0" algn="just">
              <a:spcBef>
                <a:spcPts val="0"/>
              </a:spcBef>
              <a:spcAft>
                <a:spcPts val="1200"/>
              </a:spcAft>
              <a:buClr>
                <a:schemeClr val="tx1"/>
              </a:buClr>
              <a:buSzPct val="120000"/>
            </a:pPr>
            <a:r>
              <a:rPr lang="cs-CZ" sz="2200" dirty="0" smtClean="0">
                <a:solidFill>
                  <a:srgbClr val="000000"/>
                </a:solidFill>
              </a:rPr>
              <a:t>Vyvinut americkým profesorem R. M. </a:t>
            </a:r>
            <a:r>
              <a:rPr lang="cs-CZ" sz="2200" dirty="0" err="1" smtClean="0">
                <a:solidFill>
                  <a:srgbClr val="000000"/>
                </a:solidFill>
              </a:rPr>
              <a:t>Solowem</a:t>
            </a:r>
            <a:r>
              <a:rPr lang="cs-CZ" sz="2200" dirty="0" smtClean="0">
                <a:solidFill>
                  <a:srgbClr val="000000"/>
                </a:solidFill>
              </a:rPr>
              <a:t> a T. </a:t>
            </a:r>
            <a:r>
              <a:rPr lang="cs-CZ" sz="2200" dirty="0" err="1" smtClean="0">
                <a:solidFill>
                  <a:srgbClr val="000000"/>
                </a:solidFill>
              </a:rPr>
              <a:t>Swanem</a:t>
            </a:r>
            <a:r>
              <a:rPr lang="cs-CZ" sz="2200" dirty="0" smtClean="0">
                <a:solidFill>
                  <a:srgbClr val="000000"/>
                </a:solidFill>
              </a:rPr>
              <a:t> (1956)</a:t>
            </a:r>
          </a:p>
          <a:p>
            <a:pPr lvl="0" algn="just">
              <a:spcBef>
                <a:spcPts val="0"/>
              </a:spcBef>
              <a:spcAft>
                <a:spcPts val="1200"/>
              </a:spcAft>
              <a:buClr>
                <a:schemeClr val="tx1"/>
              </a:buClr>
              <a:buSzPct val="120000"/>
            </a:pPr>
            <a:r>
              <a:rPr lang="cs-CZ" sz="2200" dirty="0" smtClean="0">
                <a:solidFill>
                  <a:srgbClr val="000000"/>
                </a:solidFill>
              </a:rPr>
              <a:t>Reagoval na keynesiánské teorie růstu a doplnil je o substituční vztah mezi prací a kapitálem</a:t>
            </a:r>
          </a:p>
          <a:p>
            <a:pPr lvl="0" algn="just">
              <a:spcBef>
                <a:spcPts val="0"/>
              </a:spcBef>
              <a:spcAft>
                <a:spcPts val="1200"/>
              </a:spcAft>
              <a:buClr>
                <a:schemeClr val="tx1"/>
              </a:buClr>
              <a:buSzPct val="120000"/>
            </a:pPr>
            <a:r>
              <a:rPr lang="cs-CZ" sz="2200" dirty="0" smtClean="0">
                <a:solidFill>
                  <a:srgbClr val="000000"/>
                </a:solidFill>
              </a:rPr>
              <a:t>Charakterizuje stálý stav a vztahy mezi akumulací kapitálu, úsporami a růstem ekonomiky</a:t>
            </a:r>
          </a:p>
          <a:p>
            <a:pPr lvl="0" algn="just">
              <a:spcBef>
                <a:spcPts val="0"/>
              </a:spcBef>
              <a:spcAft>
                <a:spcPts val="1200"/>
              </a:spcAft>
              <a:buClr>
                <a:schemeClr val="tx1"/>
              </a:buClr>
              <a:buSzPct val="120000"/>
            </a:pPr>
            <a:r>
              <a:rPr lang="cs-CZ" sz="2200" dirty="0" smtClean="0">
                <a:solidFill>
                  <a:srgbClr val="000000"/>
                </a:solidFill>
              </a:rPr>
              <a:t>Vysvětluje způsob, jak úspory vytvářejí zdroje, které jsou použity pro tvorbu kapitálu, který je klíčový pro ekonomický růst</a:t>
            </a:r>
          </a:p>
        </p:txBody>
      </p:sp>
      <p:sp>
        <p:nvSpPr>
          <p:cNvPr id="6" name="Nadpis 5"/>
          <p:cNvSpPr>
            <a:spLocks noGrp="1"/>
          </p:cNvSpPr>
          <p:nvPr>
            <p:ph type="title"/>
          </p:nvPr>
        </p:nvSpPr>
        <p:spPr>
          <a:xfrm>
            <a:off x="179512" y="195486"/>
            <a:ext cx="7416824" cy="507703"/>
          </a:xfrm>
        </p:spPr>
        <p:txBody>
          <a:bodyPr/>
          <a:lstStyle/>
          <a:p>
            <a:r>
              <a:rPr lang="cs-CZ" sz="2800" b="1" dirty="0" err="1" smtClean="0"/>
              <a:t>Solowův</a:t>
            </a:r>
            <a:r>
              <a:rPr lang="cs-CZ" sz="2800" b="1" dirty="0" smtClean="0"/>
              <a:t> model</a:t>
            </a:r>
            <a:endParaRPr lang="cs-CZ" sz="2800" b="1" dirty="0"/>
          </a:p>
        </p:txBody>
      </p:sp>
      <p:sp>
        <p:nvSpPr>
          <p:cNvPr id="2" name="Zástupný symbol pro číslo snímku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0808B9-4D1F-4069-9EB9-CD8802008F4E}" type="slidenum">
              <a:rPr kumimoji="0" lang="cs-CZ" sz="1800" b="0" i="0" u="none" strike="noStrike" kern="1200" cap="none" spc="0" normalizeH="0" baseline="0" noProof="0" smtClean="0">
                <a:ln>
                  <a:noFill/>
                </a:ln>
                <a:solidFill>
                  <a:srgbClr val="307871"/>
                </a:solidFill>
                <a:effectLst/>
                <a:uLnTx/>
                <a:uFillTx/>
                <a:latin typeface="Times New Roman"/>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cs-CZ" sz="1800" b="0" i="0" u="none" strike="noStrike" kern="1200" cap="none" spc="0" normalizeH="0" baseline="0" noProof="0" dirty="0">
              <a:ln>
                <a:noFill/>
              </a:ln>
              <a:solidFill>
                <a:srgbClr val="307871"/>
              </a:solidFill>
              <a:effectLst/>
              <a:uLnTx/>
              <a:uFillTx/>
              <a:latin typeface="Times New Roman"/>
              <a:ea typeface="+mn-ea"/>
              <a:cs typeface="+mn-cs"/>
            </a:endParaRPr>
          </a:p>
        </p:txBody>
      </p:sp>
    </p:spTree>
    <p:extLst>
      <p:ext uri="{BB962C8B-B14F-4D97-AF65-F5344CB8AC3E}">
        <p14:creationId xmlns:p14="http://schemas.microsoft.com/office/powerpoint/2010/main" val="286227268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179512" y="915566"/>
            <a:ext cx="8280920" cy="3888432"/>
          </a:xfrm>
          <a:prstGeom prst="rect">
            <a:avLst/>
          </a:prstGeom>
        </p:spPr>
        <p:txBody>
          <a:bodyPr>
            <a:noAutofit/>
          </a:bodyPr>
          <a:lstStyle/>
          <a:p>
            <a:pPr lvl="0" algn="just">
              <a:spcBef>
                <a:spcPts val="0"/>
              </a:spcBef>
              <a:spcAft>
                <a:spcPts val="600"/>
              </a:spcAft>
              <a:buClr>
                <a:schemeClr val="tx1"/>
              </a:buClr>
              <a:buSzPct val="120000"/>
            </a:pPr>
            <a:r>
              <a:rPr lang="cs-CZ" sz="2200" dirty="0" smtClean="0">
                <a:solidFill>
                  <a:srgbClr val="000000"/>
                </a:solidFill>
              </a:rPr>
              <a:t>Jedná se tzv. ekonomiku Robinsona </a:t>
            </a:r>
            <a:r>
              <a:rPr lang="cs-CZ" sz="2200" dirty="0" err="1" smtClean="0">
                <a:solidFill>
                  <a:srgbClr val="000000"/>
                </a:solidFill>
              </a:rPr>
              <a:t>Crusoa</a:t>
            </a:r>
            <a:r>
              <a:rPr lang="cs-CZ" sz="2200" dirty="0" smtClean="0">
                <a:solidFill>
                  <a:srgbClr val="000000"/>
                </a:solidFill>
              </a:rPr>
              <a:t> – 1 výrobce je zároveň spotřebitelem</a:t>
            </a:r>
          </a:p>
          <a:p>
            <a:pPr lvl="0" algn="just">
              <a:spcBef>
                <a:spcPts val="0"/>
              </a:spcBef>
              <a:spcAft>
                <a:spcPts val="600"/>
              </a:spcAft>
              <a:buClr>
                <a:schemeClr val="tx1"/>
              </a:buClr>
              <a:buSzPct val="120000"/>
            </a:pPr>
            <a:r>
              <a:rPr lang="cs-CZ" sz="2200" dirty="0" smtClean="0">
                <a:solidFill>
                  <a:srgbClr val="000000"/>
                </a:solidFill>
              </a:rPr>
              <a:t>Všichni Robinsoni produkují homogenní statek</a:t>
            </a:r>
          </a:p>
          <a:p>
            <a:pPr lvl="0" algn="just">
              <a:spcBef>
                <a:spcPts val="0"/>
              </a:spcBef>
              <a:spcAft>
                <a:spcPts val="600"/>
              </a:spcAft>
              <a:buClr>
                <a:schemeClr val="tx1"/>
              </a:buClr>
              <a:buSzPct val="120000"/>
            </a:pPr>
            <a:r>
              <a:rPr lang="cs-CZ" sz="2200" dirty="0" smtClean="0">
                <a:solidFill>
                  <a:srgbClr val="000000"/>
                </a:solidFill>
              </a:rPr>
              <a:t>Ekonomika je pouze </a:t>
            </a:r>
            <a:r>
              <a:rPr lang="cs-CZ" sz="2200" dirty="0" err="1" smtClean="0">
                <a:solidFill>
                  <a:srgbClr val="000000"/>
                </a:solidFill>
              </a:rPr>
              <a:t>dvousektorová</a:t>
            </a:r>
            <a:r>
              <a:rPr lang="cs-CZ" sz="2200" dirty="0" smtClean="0">
                <a:solidFill>
                  <a:srgbClr val="000000"/>
                </a:solidFill>
              </a:rPr>
              <a:t>, neexistuje vládní sektor a ekonomika je uzavřená</a:t>
            </a:r>
          </a:p>
          <a:p>
            <a:pPr lvl="0" algn="just">
              <a:spcBef>
                <a:spcPts val="0"/>
              </a:spcBef>
              <a:spcAft>
                <a:spcPts val="600"/>
              </a:spcAft>
              <a:buClr>
                <a:schemeClr val="tx1"/>
              </a:buClr>
              <a:buSzPct val="120000"/>
            </a:pPr>
            <a:r>
              <a:rPr lang="cs-CZ" sz="2200" dirty="0" smtClean="0">
                <a:solidFill>
                  <a:srgbClr val="000000"/>
                </a:solidFill>
              </a:rPr>
              <a:t>Model je založen na </a:t>
            </a:r>
            <a:r>
              <a:rPr lang="cs-CZ" sz="2200" dirty="0" err="1" smtClean="0">
                <a:solidFill>
                  <a:srgbClr val="000000"/>
                </a:solidFill>
              </a:rPr>
              <a:t>Cobb-Douglasově</a:t>
            </a:r>
            <a:r>
              <a:rPr lang="cs-CZ" sz="2200" dirty="0" smtClean="0">
                <a:solidFill>
                  <a:srgbClr val="000000"/>
                </a:solidFill>
              </a:rPr>
              <a:t> produkční funkci</a:t>
            </a:r>
          </a:p>
          <a:p>
            <a:pPr lvl="0" algn="just">
              <a:spcBef>
                <a:spcPts val="0"/>
              </a:spcBef>
              <a:spcAft>
                <a:spcPts val="600"/>
              </a:spcAft>
              <a:buClr>
                <a:schemeClr val="tx1"/>
              </a:buClr>
              <a:buSzPct val="120000"/>
            </a:pPr>
            <a:r>
              <a:rPr lang="cs-CZ" sz="2200" dirty="0" smtClean="0">
                <a:solidFill>
                  <a:srgbClr val="000000"/>
                </a:solidFill>
              </a:rPr>
              <a:t>Předpokládáme, že všichni lidé pracují, tzn. kolik obyvatel, tolik pracovníků</a:t>
            </a:r>
          </a:p>
          <a:p>
            <a:pPr lvl="0" algn="just">
              <a:spcBef>
                <a:spcPts val="0"/>
              </a:spcBef>
              <a:spcAft>
                <a:spcPts val="600"/>
              </a:spcAft>
              <a:buClr>
                <a:schemeClr val="tx1"/>
              </a:buClr>
              <a:buSzPct val="120000"/>
            </a:pPr>
            <a:r>
              <a:rPr lang="cs-CZ" sz="2200" dirty="0" smtClean="0">
                <a:solidFill>
                  <a:srgbClr val="000000"/>
                </a:solidFill>
              </a:rPr>
              <a:t>Klíčový je předpoklad klesajících výnosů z kapitálu</a:t>
            </a:r>
          </a:p>
          <a:p>
            <a:pPr lvl="0" algn="just">
              <a:spcBef>
                <a:spcPts val="0"/>
              </a:spcBef>
              <a:spcAft>
                <a:spcPts val="600"/>
              </a:spcAft>
              <a:buClr>
                <a:schemeClr val="tx1"/>
              </a:buClr>
              <a:buSzPct val="120000"/>
            </a:pPr>
            <a:r>
              <a:rPr lang="cs-CZ" sz="2200" dirty="0" smtClean="0">
                <a:solidFill>
                  <a:srgbClr val="000000"/>
                </a:solidFill>
              </a:rPr>
              <a:t>Platí makroekonomická identita </a:t>
            </a:r>
            <a:r>
              <a:rPr lang="cs-CZ" sz="2200" b="1" dirty="0" smtClean="0"/>
              <a:t>C + S = C + I</a:t>
            </a:r>
          </a:p>
        </p:txBody>
      </p:sp>
      <p:sp>
        <p:nvSpPr>
          <p:cNvPr id="6" name="Nadpis 5"/>
          <p:cNvSpPr>
            <a:spLocks noGrp="1"/>
          </p:cNvSpPr>
          <p:nvPr>
            <p:ph type="title"/>
          </p:nvPr>
        </p:nvSpPr>
        <p:spPr>
          <a:xfrm>
            <a:off x="179512" y="195486"/>
            <a:ext cx="7416824" cy="507703"/>
          </a:xfrm>
        </p:spPr>
        <p:txBody>
          <a:bodyPr/>
          <a:lstStyle/>
          <a:p>
            <a:r>
              <a:rPr lang="cs-CZ" sz="2800" b="1" dirty="0" smtClean="0"/>
              <a:t>Předpoklady </a:t>
            </a:r>
            <a:r>
              <a:rPr lang="cs-CZ" sz="2800" b="1" dirty="0" err="1" smtClean="0"/>
              <a:t>Solowova</a:t>
            </a:r>
            <a:r>
              <a:rPr lang="cs-CZ" sz="2800" b="1" dirty="0" smtClean="0"/>
              <a:t> modelu</a:t>
            </a:r>
            <a:endParaRPr lang="cs-CZ" sz="2800" b="1" dirty="0"/>
          </a:p>
        </p:txBody>
      </p:sp>
      <p:sp>
        <p:nvSpPr>
          <p:cNvPr id="2" name="Zástupný symbol pro číslo snímku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0808B9-4D1F-4069-9EB9-CD8802008F4E}" type="slidenum">
              <a:rPr kumimoji="0" lang="cs-CZ" sz="1800" b="0" i="0" u="none" strike="noStrike" kern="1200" cap="none" spc="0" normalizeH="0" baseline="0" noProof="0" smtClean="0">
                <a:ln>
                  <a:noFill/>
                </a:ln>
                <a:solidFill>
                  <a:srgbClr val="307871"/>
                </a:solidFill>
                <a:effectLst/>
                <a:uLnTx/>
                <a:uFillTx/>
                <a:latin typeface="Times New Roman"/>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cs-CZ" sz="1800" b="0" i="0" u="none" strike="noStrike" kern="1200" cap="none" spc="0" normalizeH="0" baseline="0" noProof="0" dirty="0">
              <a:ln>
                <a:noFill/>
              </a:ln>
              <a:solidFill>
                <a:srgbClr val="307871"/>
              </a:solidFill>
              <a:effectLst/>
              <a:uLnTx/>
              <a:uFillTx/>
              <a:latin typeface="Times New Roman"/>
              <a:ea typeface="+mn-ea"/>
              <a:cs typeface="+mn-cs"/>
            </a:endParaRPr>
          </a:p>
        </p:txBody>
      </p:sp>
    </p:spTree>
    <p:extLst>
      <p:ext uri="{BB962C8B-B14F-4D97-AF65-F5344CB8AC3E}">
        <p14:creationId xmlns:p14="http://schemas.microsoft.com/office/powerpoint/2010/main" val="36391304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251520" y="1059582"/>
            <a:ext cx="8280920" cy="3744416"/>
          </a:xfrm>
          <a:prstGeom prst="rect">
            <a:avLst/>
          </a:prstGeom>
        </p:spPr>
        <p:txBody>
          <a:bodyPr>
            <a:noAutofit/>
          </a:bodyPr>
          <a:lstStyle/>
          <a:p>
            <a:pPr lvl="0" algn="just">
              <a:spcBef>
                <a:spcPts val="0"/>
              </a:spcBef>
              <a:spcAft>
                <a:spcPts val="600"/>
              </a:spcAft>
              <a:buClr>
                <a:schemeClr val="tx1"/>
              </a:buClr>
              <a:buSzPct val="120000"/>
            </a:pPr>
            <a:r>
              <a:rPr lang="cs-CZ" sz="2200" dirty="0" err="1" smtClean="0">
                <a:solidFill>
                  <a:srgbClr val="000000"/>
                </a:solidFill>
              </a:rPr>
              <a:t>Harrodovsky</a:t>
            </a:r>
            <a:r>
              <a:rPr lang="cs-CZ" sz="2200" dirty="0" smtClean="0">
                <a:solidFill>
                  <a:srgbClr val="000000"/>
                </a:solidFill>
              </a:rPr>
              <a:t> neutrální technický pokrok, který rozšiřuje práci (technologické inovace znásobují objem fyzické práce)</a:t>
            </a:r>
          </a:p>
          <a:p>
            <a:pPr lvl="0" algn="just">
              <a:spcBef>
                <a:spcPts val="0"/>
              </a:spcBef>
              <a:spcAft>
                <a:spcPts val="600"/>
              </a:spcAft>
              <a:buClr>
                <a:schemeClr val="tx1"/>
              </a:buClr>
              <a:buSzPct val="120000"/>
            </a:pPr>
            <a:r>
              <a:rPr lang="cs-CZ" sz="2200" dirty="0" smtClean="0">
                <a:solidFill>
                  <a:srgbClr val="000000"/>
                </a:solidFill>
              </a:rPr>
              <a:t>Konstantní výnosy z rozsahu</a:t>
            </a:r>
          </a:p>
          <a:p>
            <a:pPr lvl="0" algn="just">
              <a:spcBef>
                <a:spcPts val="0"/>
              </a:spcBef>
              <a:spcAft>
                <a:spcPts val="600"/>
              </a:spcAft>
              <a:buClr>
                <a:schemeClr val="tx1"/>
              </a:buClr>
              <a:buSzPct val="120000"/>
            </a:pPr>
            <a:r>
              <a:rPr lang="cs-CZ" sz="2200" dirty="0" smtClean="0">
                <a:solidFill>
                  <a:srgbClr val="000000"/>
                </a:solidFill>
              </a:rPr>
              <a:t>Kladné a klesající výnosy z práce</a:t>
            </a:r>
          </a:p>
          <a:p>
            <a:pPr lvl="0" algn="just">
              <a:spcBef>
                <a:spcPts val="0"/>
              </a:spcBef>
              <a:spcAft>
                <a:spcPts val="600"/>
              </a:spcAft>
              <a:buClr>
                <a:schemeClr val="tx1"/>
              </a:buClr>
              <a:buSzPct val="120000"/>
            </a:pPr>
            <a:r>
              <a:rPr lang="cs-CZ" sz="2200" dirty="0" smtClean="0">
                <a:solidFill>
                  <a:srgbClr val="000000"/>
                </a:solidFill>
              </a:rPr>
              <a:t>Konstantní tempo růstu pracovní síly</a:t>
            </a:r>
          </a:p>
          <a:p>
            <a:pPr lvl="0" algn="just">
              <a:spcBef>
                <a:spcPts val="0"/>
              </a:spcBef>
              <a:spcAft>
                <a:spcPts val="600"/>
              </a:spcAft>
              <a:buClr>
                <a:schemeClr val="tx1"/>
              </a:buClr>
              <a:buSzPct val="120000"/>
            </a:pPr>
            <a:r>
              <a:rPr lang="cs-CZ" sz="2200" dirty="0" smtClean="0">
                <a:solidFill>
                  <a:srgbClr val="000000"/>
                </a:solidFill>
              </a:rPr>
              <a:t>Konstantní tempo růstu technického pokroku</a:t>
            </a:r>
          </a:p>
          <a:p>
            <a:pPr lvl="0" algn="just">
              <a:spcBef>
                <a:spcPts val="0"/>
              </a:spcBef>
              <a:spcAft>
                <a:spcPts val="600"/>
              </a:spcAft>
              <a:buClr>
                <a:schemeClr val="tx1"/>
              </a:buClr>
              <a:buSzPct val="120000"/>
            </a:pPr>
            <a:r>
              <a:rPr lang="cs-CZ" sz="2200" dirty="0" smtClean="0">
                <a:solidFill>
                  <a:srgbClr val="000000"/>
                </a:solidFill>
              </a:rPr>
              <a:t>Konstantní odpisová míra (míra amortizace) fyzického kapitálu</a:t>
            </a:r>
          </a:p>
          <a:p>
            <a:pPr lvl="0" algn="just">
              <a:spcBef>
                <a:spcPts val="0"/>
              </a:spcBef>
              <a:spcAft>
                <a:spcPts val="600"/>
              </a:spcAft>
              <a:buClr>
                <a:schemeClr val="tx1"/>
              </a:buClr>
              <a:buSzPct val="120000"/>
            </a:pPr>
            <a:r>
              <a:rPr lang="cs-CZ" sz="2200" dirty="0" smtClean="0">
                <a:solidFill>
                  <a:srgbClr val="000000"/>
                </a:solidFill>
              </a:rPr>
              <a:t>Konstantní sklon k úsporám</a:t>
            </a:r>
          </a:p>
          <a:p>
            <a:pPr lvl="0" algn="just">
              <a:spcBef>
                <a:spcPts val="0"/>
              </a:spcBef>
              <a:spcAft>
                <a:spcPts val="600"/>
              </a:spcAft>
              <a:buClr>
                <a:schemeClr val="tx1"/>
              </a:buClr>
              <a:buSzPct val="120000"/>
            </a:pPr>
            <a:r>
              <a:rPr lang="cs-CZ" sz="2200" dirty="0" smtClean="0">
                <a:solidFill>
                  <a:srgbClr val="000000"/>
                </a:solidFill>
              </a:rPr>
              <a:t>Pružné mzdy a ceny, plná zaměstnanost</a:t>
            </a:r>
          </a:p>
          <a:p>
            <a:pPr lvl="0" algn="just">
              <a:spcBef>
                <a:spcPts val="0"/>
              </a:spcBef>
              <a:spcAft>
                <a:spcPts val="600"/>
              </a:spcAft>
              <a:buClr>
                <a:schemeClr val="tx1"/>
              </a:buClr>
              <a:buSzPct val="120000"/>
            </a:pPr>
            <a:endParaRPr lang="cs-CZ" sz="2200" dirty="0" smtClean="0">
              <a:solidFill>
                <a:srgbClr val="000000"/>
              </a:solidFill>
            </a:endParaRPr>
          </a:p>
        </p:txBody>
      </p:sp>
      <p:sp>
        <p:nvSpPr>
          <p:cNvPr id="6" name="Nadpis 5"/>
          <p:cNvSpPr>
            <a:spLocks noGrp="1"/>
          </p:cNvSpPr>
          <p:nvPr>
            <p:ph type="title"/>
          </p:nvPr>
        </p:nvSpPr>
        <p:spPr>
          <a:xfrm>
            <a:off x="179512" y="195486"/>
            <a:ext cx="7416824" cy="507703"/>
          </a:xfrm>
        </p:spPr>
        <p:txBody>
          <a:bodyPr/>
          <a:lstStyle/>
          <a:p>
            <a:r>
              <a:rPr lang="cs-CZ" sz="2800" b="1" dirty="0" smtClean="0"/>
              <a:t>Předpoklady </a:t>
            </a:r>
            <a:r>
              <a:rPr lang="cs-CZ" sz="2800" b="1" dirty="0" err="1" smtClean="0"/>
              <a:t>Solowova</a:t>
            </a:r>
            <a:r>
              <a:rPr lang="cs-CZ" sz="2800" b="1" dirty="0" smtClean="0"/>
              <a:t> modelu</a:t>
            </a:r>
            <a:endParaRPr lang="cs-CZ" sz="2800" b="1" dirty="0"/>
          </a:p>
        </p:txBody>
      </p:sp>
      <p:sp>
        <p:nvSpPr>
          <p:cNvPr id="2" name="Zástupný symbol pro číslo snímku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0808B9-4D1F-4069-9EB9-CD8802008F4E}" type="slidenum">
              <a:rPr kumimoji="0" lang="cs-CZ" sz="1800" b="0" i="0" u="none" strike="noStrike" kern="1200" cap="none" spc="0" normalizeH="0" baseline="0" noProof="0" smtClean="0">
                <a:ln>
                  <a:noFill/>
                </a:ln>
                <a:solidFill>
                  <a:srgbClr val="307871"/>
                </a:solidFill>
                <a:effectLst/>
                <a:uLnTx/>
                <a:uFillTx/>
                <a:latin typeface="Times New Roman"/>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cs-CZ" sz="1800" b="0" i="0" u="none" strike="noStrike" kern="1200" cap="none" spc="0" normalizeH="0" baseline="0" noProof="0" dirty="0">
              <a:ln>
                <a:noFill/>
              </a:ln>
              <a:solidFill>
                <a:srgbClr val="307871"/>
              </a:solidFill>
              <a:effectLst/>
              <a:uLnTx/>
              <a:uFillTx/>
              <a:latin typeface="Times New Roman"/>
              <a:ea typeface="+mn-ea"/>
              <a:cs typeface="+mn-cs"/>
            </a:endParaRPr>
          </a:p>
        </p:txBody>
      </p:sp>
    </p:spTree>
    <p:extLst>
      <p:ext uri="{BB962C8B-B14F-4D97-AF65-F5344CB8AC3E}">
        <p14:creationId xmlns:p14="http://schemas.microsoft.com/office/powerpoint/2010/main" val="23846339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251520" y="1059582"/>
            <a:ext cx="8280920" cy="3744416"/>
          </a:xfrm>
          <a:prstGeom prst="rect">
            <a:avLst/>
          </a:prstGeom>
        </p:spPr>
        <p:txBody>
          <a:bodyPr>
            <a:noAutofit/>
          </a:bodyPr>
          <a:lstStyle/>
          <a:p>
            <a:pPr lvl="0" algn="just">
              <a:spcBef>
                <a:spcPts val="0"/>
              </a:spcBef>
              <a:spcAft>
                <a:spcPts val="600"/>
              </a:spcAft>
              <a:buClr>
                <a:schemeClr val="tx1"/>
              </a:buClr>
              <a:buSzPct val="120000"/>
            </a:pPr>
            <a:r>
              <a:rPr lang="cs-CZ" sz="2200" dirty="0" err="1" smtClean="0">
                <a:solidFill>
                  <a:srgbClr val="000000"/>
                </a:solidFill>
              </a:rPr>
              <a:t>Harrodovsky</a:t>
            </a:r>
            <a:r>
              <a:rPr lang="cs-CZ" sz="2200" dirty="0" smtClean="0">
                <a:solidFill>
                  <a:srgbClr val="000000"/>
                </a:solidFill>
              </a:rPr>
              <a:t> neutrální technický pokrok, který rozšiřuje práci (technologické inovace znásobují objem fyzické práce)</a:t>
            </a:r>
          </a:p>
          <a:p>
            <a:pPr lvl="0" algn="just">
              <a:spcBef>
                <a:spcPts val="0"/>
              </a:spcBef>
              <a:spcAft>
                <a:spcPts val="600"/>
              </a:spcAft>
              <a:buClr>
                <a:schemeClr val="tx1"/>
              </a:buClr>
              <a:buSzPct val="120000"/>
            </a:pPr>
            <a:r>
              <a:rPr lang="cs-CZ" sz="2200" dirty="0" smtClean="0">
                <a:solidFill>
                  <a:srgbClr val="000000"/>
                </a:solidFill>
              </a:rPr>
              <a:t>Konstantní výnosy z rozsahu</a:t>
            </a:r>
          </a:p>
          <a:p>
            <a:pPr lvl="0" algn="just">
              <a:spcBef>
                <a:spcPts val="0"/>
              </a:spcBef>
              <a:spcAft>
                <a:spcPts val="600"/>
              </a:spcAft>
              <a:buClr>
                <a:schemeClr val="tx1"/>
              </a:buClr>
              <a:buSzPct val="120000"/>
            </a:pPr>
            <a:r>
              <a:rPr lang="cs-CZ" sz="2200" dirty="0" smtClean="0">
                <a:solidFill>
                  <a:srgbClr val="000000"/>
                </a:solidFill>
              </a:rPr>
              <a:t>Kladné a klesající výnosy z práce</a:t>
            </a:r>
          </a:p>
          <a:p>
            <a:pPr lvl="0" algn="just">
              <a:spcBef>
                <a:spcPts val="0"/>
              </a:spcBef>
              <a:spcAft>
                <a:spcPts val="600"/>
              </a:spcAft>
              <a:buClr>
                <a:schemeClr val="tx1"/>
              </a:buClr>
              <a:buSzPct val="120000"/>
            </a:pPr>
            <a:r>
              <a:rPr lang="cs-CZ" sz="2200" dirty="0" smtClean="0">
                <a:solidFill>
                  <a:srgbClr val="000000"/>
                </a:solidFill>
              </a:rPr>
              <a:t>Konstantní tempo růstu pracovní síly</a:t>
            </a:r>
          </a:p>
          <a:p>
            <a:pPr lvl="0" algn="just">
              <a:spcBef>
                <a:spcPts val="0"/>
              </a:spcBef>
              <a:spcAft>
                <a:spcPts val="600"/>
              </a:spcAft>
              <a:buClr>
                <a:schemeClr val="tx1"/>
              </a:buClr>
              <a:buSzPct val="120000"/>
            </a:pPr>
            <a:r>
              <a:rPr lang="cs-CZ" sz="2200" dirty="0" smtClean="0">
                <a:solidFill>
                  <a:srgbClr val="000000"/>
                </a:solidFill>
              </a:rPr>
              <a:t>Konstantní tempo růstu technického pokroku</a:t>
            </a:r>
          </a:p>
          <a:p>
            <a:pPr lvl="0" algn="just">
              <a:spcBef>
                <a:spcPts val="0"/>
              </a:spcBef>
              <a:spcAft>
                <a:spcPts val="600"/>
              </a:spcAft>
              <a:buClr>
                <a:schemeClr val="tx1"/>
              </a:buClr>
              <a:buSzPct val="120000"/>
            </a:pPr>
            <a:r>
              <a:rPr lang="cs-CZ" sz="2200" dirty="0" smtClean="0">
                <a:solidFill>
                  <a:srgbClr val="000000"/>
                </a:solidFill>
              </a:rPr>
              <a:t>Konstantní odpisová míra (míra amortizace) fyzického kapitálu</a:t>
            </a:r>
          </a:p>
          <a:p>
            <a:pPr lvl="0" algn="just">
              <a:spcBef>
                <a:spcPts val="0"/>
              </a:spcBef>
              <a:spcAft>
                <a:spcPts val="600"/>
              </a:spcAft>
              <a:buClr>
                <a:schemeClr val="tx1"/>
              </a:buClr>
              <a:buSzPct val="120000"/>
            </a:pPr>
            <a:r>
              <a:rPr lang="cs-CZ" sz="2200" dirty="0" smtClean="0">
                <a:solidFill>
                  <a:srgbClr val="000000"/>
                </a:solidFill>
              </a:rPr>
              <a:t>Konstantní sklon k úsporám</a:t>
            </a:r>
          </a:p>
          <a:p>
            <a:pPr lvl="0" algn="just">
              <a:spcBef>
                <a:spcPts val="0"/>
              </a:spcBef>
              <a:spcAft>
                <a:spcPts val="600"/>
              </a:spcAft>
              <a:buClr>
                <a:schemeClr val="tx1"/>
              </a:buClr>
              <a:buSzPct val="120000"/>
            </a:pPr>
            <a:r>
              <a:rPr lang="cs-CZ" sz="2200" dirty="0" smtClean="0">
                <a:solidFill>
                  <a:srgbClr val="000000"/>
                </a:solidFill>
              </a:rPr>
              <a:t>Pružné mzdy a ceny, plná zaměstnanost</a:t>
            </a:r>
          </a:p>
          <a:p>
            <a:pPr lvl="0" algn="just">
              <a:spcBef>
                <a:spcPts val="0"/>
              </a:spcBef>
              <a:spcAft>
                <a:spcPts val="600"/>
              </a:spcAft>
              <a:buClr>
                <a:schemeClr val="tx1"/>
              </a:buClr>
              <a:buSzPct val="120000"/>
            </a:pPr>
            <a:endParaRPr lang="cs-CZ" sz="2200" dirty="0" smtClean="0">
              <a:solidFill>
                <a:srgbClr val="000000"/>
              </a:solidFill>
            </a:endParaRPr>
          </a:p>
        </p:txBody>
      </p:sp>
      <p:sp>
        <p:nvSpPr>
          <p:cNvPr id="6" name="Nadpis 5"/>
          <p:cNvSpPr>
            <a:spLocks noGrp="1"/>
          </p:cNvSpPr>
          <p:nvPr>
            <p:ph type="title"/>
          </p:nvPr>
        </p:nvSpPr>
        <p:spPr>
          <a:xfrm>
            <a:off x="179512" y="195486"/>
            <a:ext cx="7416824" cy="507703"/>
          </a:xfrm>
        </p:spPr>
        <p:txBody>
          <a:bodyPr/>
          <a:lstStyle/>
          <a:p>
            <a:r>
              <a:rPr lang="cs-CZ" sz="2800" b="1" dirty="0" smtClean="0"/>
              <a:t>Předpoklady </a:t>
            </a:r>
            <a:r>
              <a:rPr lang="cs-CZ" sz="2800" b="1" dirty="0" err="1" smtClean="0"/>
              <a:t>Solowova</a:t>
            </a:r>
            <a:r>
              <a:rPr lang="cs-CZ" sz="2800" b="1" dirty="0" smtClean="0"/>
              <a:t> modelu</a:t>
            </a:r>
            <a:endParaRPr lang="cs-CZ" sz="2800" b="1" dirty="0"/>
          </a:p>
        </p:txBody>
      </p:sp>
      <p:sp>
        <p:nvSpPr>
          <p:cNvPr id="2" name="Zástupný symbol pro číslo snímku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0808B9-4D1F-4069-9EB9-CD8802008F4E}" type="slidenum">
              <a:rPr kumimoji="0" lang="cs-CZ" sz="1800" b="0" i="0" u="none" strike="noStrike" kern="1200" cap="none" spc="0" normalizeH="0" baseline="0" noProof="0" smtClean="0">
                <a:ln>
                  <a:noFill/>
                </a:ln>
                <a:solidFill>
                  <a:srgbClr val="307871"/>
                </a:solidFill>
                <a:effectLst/>
                <a:uLnTx/>
                <a:uFillTx/>
                <a:latin typeface="Times New Roman"/>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cs-CZ" sz="1800" b="0" i="0" u="none" strike="noStrike" kern="1200" cap="none" spc="0" normalizeH="0" baseline="0" noProof="0" dirty="0">
              <a:ln>
                <a:noFill/>
              </a:ln>
              <a:solidFill>
                <a:srgbClr val="307871"/>
              </a:solidFill>
              <a:effectLst/>
              <a:uLnTx/>
              <a:uFillTx/>
              <a:latin typeface="Times New Roman"/>
              <a:ea typeface="+mn-ea"/>
              <a:cs typeface="+mn-cs"/>
            </a:endParaRPr>
          </a:p>
        </p:txBody>
      </p:sp>
    </p:spTree>
    <p:extLst>
      <p:ext uri="{BB962C8B-B14F-4D97-AF65-F5344CB8AC3E}">
        <p14:creationId xmlns:p14="http://schemas.microsoft.com/office/powerpoint/2010/main" val="324229153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190104" y="843558"/>
            <a:ext cx="8280920" cy="3744416"/>
          </a:xfrm>
          <a:prstGeom prst="rect">
            <a:avLst/>
          </a:prstGeom>
        </p:spPr>
        <p:txBody>
          <a:bodyPr>
            <a:noAutofit/>
          </a:bodyPr>
          <a:lstStyle/>
          <a:p>
            <a:pPr lvl="0" algn="just">
              <a:spcBef>
                <a:spcPts val="0"/>
              </a:spcBef>
              <a:spcAft>
                <a:spcPts val="600"/>
              </a:spcAft>
              <a:buClr>
                <a:schemeClr val="tx1"/>
              </a:buClr>
              <a:buSzPct val="120000"/>
            </a:pPr>
            <a:r>
              <a:rPr lang="cs-CZ" sz="2200" dirty="0">
                <a:solidFill>
                  <a:srgbClr val="000000"/>
                </a:solidFill>
              </a:rPr>
              <a:t>Intenzivní produkční funkce </a:t>
            </a:r>
            <a:r>
              <a:rPr lang="cs-CZ" sz="2200" dirty="0" smtClean="0">
                <a:solidFill>
                  <a:srgbClr val="000000"/>
                </a:solidFill>
              </a:rPr>
              <a:t>představuje </a:t>
            </a:r>
            <a:r>
              <a:rPr lang="cs-CZ" sz="2200" dirty="0" err="1">
                <a:solidFill>
                  <a:srgbClr val="000000"/>
                </a:solidFill>
              </a:rPr>
              <a:t>Solowův</a:t>
            </a:r>
            <a:r>
              <a:rPr lang="cs-CZ" sz="2200" dirty="0">
                <a:solidFill>
                  <a:srgbClr val="000000"/>
                </a:solidFill>
              </a:rPr>
              <a:t> předpoklad, že čím bude větší množství kapitálu na obyvatele, tím větší bude i </a:t>
            </a:r>
            <a:r>
              <a:rPr lang="cs-CZ" sz="2200" dirty="0" smtClean="0">
                <a:solidFill>
                  <a:srgbClr val="000000"/>
                </a:solidFill>
              </a:rPr>
              <a:t>důchod </a:t>
            </a:r>
            <a:r>
              <a:rPr lang="cs-CZ" sz="2200" dirty="0">
                <a:solidFill>
                  <a:srgbClr val="000000"/>
                </a:solidFill>
              </a:rPr>
              <a:t>na osobu a tím vyšší bude taktéž dosažená životní úroveň. Intenzivní produkční funkce má tvar:	</a:t>
            </a:r>
          </a:p>
          <a:p>
            <a:pPr marL="0" lvl="0" indent="0" algn="ctr">
              <a:spcBef>
                <a:spcPts val="0"/>
              </a:spcBef>
              <a:spcAft>
                <a:spcPts val="600"/>
              </a:spcAft>
              <a:buClr>
                <a:schemeClr val="tx1"/>
              </a:buClr>
              <a:buSzPct val="120000"/>
              <a:buNone/>
            </a:pPr>
            <a:r>
              <a:rPr lang="cs-CZ" sz="2200" dirty="0">
                <a:solidFill>
                  <a:srgbClr val="000000"/>
                </a:solidFill>
              </a:rPr>
              <a:t>	</a:t>
            </a:r>
            <a:r>
              <a:rPr lang="cs-CZ" sz="2200" b="1" dirty="0" err="1"/>
              <a:t>y</a:t>
            </a:r>
            <a:r>
              <a:rPr lang="cs-CZ" sz="2200" b="1" baseline="-25000" dirty="0" err="1"/>
              <a:t>t</a:t>
            </a:r>
            <a:r>
              <a:rPr lang="cs-CZ" sz="2200" b="1" baseline="-25000" dirty="0"/>
              <a:t> </a:t>
            </a:r>
            <a:r>
              <a:rPr lang="cs-CZ" sz="2200" b="1" dirty="0"/>
              <a:t>= f(</a:t>
            </a:r>
            <a:r>
              <a:rPr lang="cs-CZ" sz="2200" b="1" dirty="0" err="1"/>
              <a:t>k</a:t>
            </a:r>
            <a:r>
              <a:rPr lang="cs-CZ" sz="2200" b="1" baseline="-25000" dirty="0" err="1"/>
              <a:t>t</a:t>
            </a:r>
            <a:r>
              <a:rPr lang="cs-CZ" sz="2200" b="1" dirty="0"/>
              <a:t>)</a:t>
            </a:r>
            <a:r>
              <a:rPr lang="cs-CZ" sz="2200" dirty="0">
                <a:solidFill>
                  <a:srgbClr val="000000"/>
                </a:solidFill>
              </a:rPr>
              <a:t>	</a:t>
            </a:r>
            <a:endParaRPr lang="cs-CZ" sz="2200" dirty="0" smtClean="0">
              <a:solidFill>
                <a:srgbClr val="000000"/>
              </a:solidFill>
            </a:endParaRPr>
          </a:p>
          <a:p>
            <a:pPr lvl="0" algn="just">
              <a:spcBef>
                <a:spcPts val="0"/>
              </a:spcBef>
              <a:spcAft>
                <a:spcPts val="600"/>
              </a:spcAft>
              <a:buClr>
                <a:schemeClr val="tx1"/>
              </a:buClr>
              <a:buSzPct val="120000"/>
            </a:pPr>
            <a:r>
              <a:rPr lang="cs-CZ" sz="2200" dirty="0">
                <a:solidFill>
                  <a:srgbClr val="000000"/>
                </a:solidFill>
              </a:rPr>
              <a:t>Za předpokladu konstantních výnosů z rozsahu a absence technického pokroku je reálný důchod na osobu determinován množstvím kapitálu na obyvatele a nikoli samotným množství kapitálu a </a:t>
            </a:r>
            <a:r>
              <a:rPr lang="cs-CZ" sz="2200" dirty="0" smtClean="0">
                <a:solidFill>
                  <a:srgbClr val="000000"/>
                </a:solidFill>
              </a:rPr>
              <a:t>práce</a:t>
            </a:r>
            <a:endParaRPr lang="cs-CZ" sz="2200" dirty="0">
              <a:solidFill>
                <a:srgbClr val="000000"/>
              </a:solidFill>
            </a:endParaRPr>
          </a:p>
        </p:txBody>
      </p:sp>
      <p:sp>
        <p:nvSpPr>
          <p:cNvPr id="6" name="Nadpis 5"/>
          <p:cNvSpPr>
            <a:spLocks noGrp="1"/>
          </p:cNvSpPr>
          <p:nvPr>
            <p:ph type="title"/>
          </p:nvPr>
        </p:nvSpPr>
        <p:spPr>
          <a:xfrm>
            <a:off x="179512" y="195486"/>
            <a:ext cx="7416824" cy="507703"/>
          </a:xfrm>
        </p:spPr>
        <p:txBody>
          <a:bodyPr/>
          <a:lstStyle/>
          <a:p>
            <a:r>
              <a:rPr lang="cs-CZ" sz="2800" b="1" dirty="0" err="1" smtClean="0"/>
              <a:t>Solowův</a:t>
            </a:r>
            <a:r>
              <a:rPr lang="cs-CZ" sz="2800" b="1" dirty="0" smtClean="0"/>
              <a:t> model bez technického pokroku</a:t>
            </a:r>
            <a:endParaRPr lang="cs-CZ" sz="2800" b="1" dirty="0"/>
          </a:p>
        </p:txBody>
      </p:sp>
      <p:sp>
        <p:nvSpPr>
          <p:cNvPr id="2" name="Zástupný symbol pro číslo snímku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0808B9-4D1F-4069-9EB9-CD8802008F4E}" type="slidenum">
              <a:rPr kumimoji="0" lang="cs-CZ" sz="1800" b="0" i="0" u="none" strike="noStrike" kern="1200" cap="none" spc="0" normalizeH="0" baseline="0" noProof="0" smtClean="0">
                <a:ln>
                  <a:noFill/>
                </a:ln>
                <a:solidFill>
                  <a:srgbClr val="307871"/>
                </a:solidFill>
                <a:effectLst/>
                <a:uLnTx/>
                <a:uFillTx/>
                <a:latin typeface="Times New Roman"/>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cs-CZ" sz="1800" b="0" i="0" u="none" strike="noStrike" kern="1200" cap="none" spc="0" normalizeH="0" baseline="0" noProof="0" dirty="0">
              <a:ln>
                <a:noFill/>
              </a:ln>
              <a:solidFill>
                <a:srgbClr val="307871"/>
              </a:solidFill>
              <a:effectLst/>
              <a:uLnTx/>
              <a:uFillTx/>
              <a:latin typeface="Times New Roman"/>
              <a:ea typeface="+mn-ea"/>
              <a:cs typeface="+mn-cs"/>
            </a:endParaRPr>
          </a:p>
        </p:txBody>
      </p:sp>
    </p:spTree>
    <p:extLst>
      <p:ext uri="{BB962C8B-B14F-4D97-AF65-F5344CB8AC3E}">
        <p14:creationId xmlns:p14="http://schemas.microsoft.com/office/powerpoint/2010/main" val="65031941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Nadpis 1"/>
          <p:cNvSpPr>
            <a:spLocks noGrp="1"/>
          </p:cNvSpPr>
          <p:nvPr>
            <p:ph type="title"/>
          </p:nvPr>
        </p:nvSpPr>
        <p:spPr>
          <a:xfrm>
            <a:off x="251520" y="195486"/>
            <a:ext cx="7160122" cy="507703"/>
          </a:xfrm>
        </p:spPr>
        <p:txBody>
          <a:bodyPr bIns="68580" anchor="b"/>
          <a:lstStyle/>
          <a:p>
            <a:pPr eaLnBrk="1" hangingPunct="1"/>
            <a:r>
              <a:rPr lang="cs-CZ" altLang="cs-CZ" sz="2800" b="1" dirty="0" smtClean="0"/>
              <a:t>Intenzivní produkční funkce</a:t>
            </a:r>
            <a:endParaRPr lang="cs-CZ" altLang="cs-CZ" sz="2800" b="1" dirty="0"/>
          </a:p>
        </p:txBody>
      </p:sp>
      <p:sp>
        <p:nvSpPr>
          <p:cNvPr id="19474" name="Line 5"/>
          <p:cNvSpPr>
            <a:spLocks noChangeShapeType="1"/>
          </p:cNvSpPr>
          <p:nvPr/>
        </p:nvSpPr>
        <p:spPr bwMode="auto">
          <a:xfrm flipV="1">
            <a:off x="1678781" y="4071938"/>
            <a:ext cx="2591991" cy="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sk-SK" sz="1600">
              <a:latin typeface="+mj-lt"/>
            </a:endParaRPr>
          </a:p>
        </p:txBody>
      </p:sp>
      <p:sp>
        <p:nvSpPr>
          <p:cNvPr id="19475" name="Line 4"/>
          <p:cNvSpPr>
            <a:spLocks noChangeShapeType="1"/>
          </p:cNvSpPr>
          <p:nvPr/>
        </p:nvSpPr>
        <p:spPr bwMode="auto">
          <a:xfrm flipV="1">
            <a:off x="1678781" y="1285875"/>
            <a:ext cx="0" cy="280035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sk-SK" sz="1600">
              <a:latin typeface="+mj-lt"/>
            </a:endParaRPr>
          </a:p>
        </p:txBody>
      </p:sp>
      <p:sp>
        <p:nvSpPr>
          <p:cNvPr id="19476" name="Freeform 14"/>
          <p:cNvSpPr>
            <a:spLocks/>
          </p:cNvSpPr>
          <p:nvPr/>
        </p:nvSpPr>
        <p:spPr bwMode="auto">
          <a:xfrm rot="11447202">
            <a:off x="1905000" y="1669256"/>
            <a:ext cx="1958579" cy="2606279"/>
          </a:xfrm>
          <a:custGeom>
            <a:avLst/>
            <a:gdLst>
              <a:gd name="T0" fmla="*/ 0 w 10117"/>
              <a:gd name="T1" fmla="*/ 2147483646 h 10689"/>
              <a:gd name="T2" fmla="*/ 2147483646 w 10117"/>
              <a:gd name="T3" fmla="*/ 2147483646 h 10689"/>
              <a:gd name="T4" fmla="*/ 2147483646 w 10117"/>
              <a:gd name="T5" fmla="*/ 2147483646 h 10689"/>
              <a:gd name="T6" fmla="*/ 2147483646 w 10117"/>
              <a:gd name="T7" fmla="*/ 2147483646 h 10689"/>
              <a:gd name="T8" fmla="*/ 2147483646 w 10117"/>
              <a:gd name="T9" fmla="*/ 0 h 10689"/>
              <a:gd name="T10" fmla="*/ 0 60000 65536"/>
              <a:gd name="T11" fmla="*/ 0 60000 65536"/>
              <a:gd name="T12" fmla="*/ 0 60000 65536"/>
              <a:gd name="T13" fmla="*/ 0 60000 65536"/>
              <a:gd name="T14" fmla="*/ 0 60000 65536"/>
              <a:gd name="T15" fmla="*/ 0 w 10117"/>
              <a:gd name="T16" fmla="*/ 0 h 10689"/>
              <a:gd name="T17" fmla="*/ 10117 w 10117"/>
              <a:gd name="T18" fmla="*/ 10689 h 10689"/>
            </a:gdLst>
            <a:ahLst/>
            <a:cxnLst>
              <a:cxn ang="T10">
                <a:pos x="T0" y="T1"/>
              </a:cxn>
              <a:cxn ang="T11">
                <a:pos x="T2" y="T3"/>
              </a:cxn>
              <a:cxn ang="T12">
                <a:pos x="T4" y="T5"/>
              </a:cxn>
              <a:cxn ang="T13">
                <a:pos x="T6" y="T7"/>
              </a:cxn>
              <a:cxn ang="T14">
                <a:pos x="T8" y="T9"/>
              </a:cxn>
            </a:cxnLst>
            <a:rect l="T15" t="T16" r="T17" b="T18"/>
            <a:pathLst>
              <a:path w="10117" h="10689">
                <a:moveTo>
                  <a:pt x="0" y="10689"/>
                </a:moveTo>
                <a:cubicBezTo>
                  <a:pt x="644" y="10549"/>
                  <a:pt x="1824" y="10264"/>
                  <a:pt x="2888" y="9805"/>
                </a:cubicBezTo>
                <a:cubicBezTo>
                  <a:pt x="3952" y="9346"/>
                  <a:pt x="5444" y="8710"/>
                  <a:pt x="6385" y="7934"/>
                </a:cubicBezTo>
                <a:cubicBezTo>
                  <a:pt x="7326" y="7158"/>
                  <a:pt x="7913" y="6471"/>
                  <a:pt x="8535" y="5149"/>
                </a:cubicBezTo>
                <a:cubicBezTo>
                  <a:pt x="9157" y="3827"/>
                  <a:pt x="9899" y="1121"/>
                  <a:pt x="10117" y="0"/>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sk-SK" sz="1600">
              <a:latin typeface="+mj-lt"/>
            </a:endParaRPr>
          </a:p>
        </p:txBody>
      </p:sp>
      <p:sp>
        <p:nvSpPr>
          <p:cNvPr id="19477" name="Text Box 3"/>
          <p:cNvSpPr txBox="1">
            <a:spLocks noChangeArrowheads="1"/>
          </p:cNvSpPr>
          <p:nvPr/>
        </p:nvSpPr>
        <p:spPr bwMode="auto">
          <a:xfrm>
            <a:off x="1357313" y="1125141"/>
            <a:ext cx="32146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50000"/>
              </a:spcBef>
              <a:buClrTx/>
              <a:buSzTx/>
              <a:buFontTx/>
              <a:buNone/>
            </a:pPr>
            <a:r>
              <a:rPr lang="cs-CZ" altLang="cs-CZ" sz="1600" dirty="0" smtClean="0">
                <a:latin typeface="+mj-lt"/>
              </a:rPr>
              <a:t>y</a:t>
            </a:r>
            <a:endParaRPr lang="cs-CZ" altLang="cs-CZ" sz="1600" dirty="0">
              <a:latin typeface="+mj-lt"/>
            </a:endParaRPr>
          </a:p>
        </p:txBody>
      </p:sp>
      <p:sp>
        <p:nvSpPr>
          <p:cNvPr id="19478" name="Text Box 3"/>
          <p:cNvSpPr txBox="1">
            <a:spLocks noChangeArrowheads="1"/>
          </p:cNvSpPr>
          <p:nvPr/>
        </p:nvSpPr>
        <p:spPr bwMode="auto">
          <a:xfrm>
            <a:off x="4143375" y="4071937"/>
            <a:ext cx="500633"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50000"/>
              </a:spcBef>
              <a:buClrTx/>
              <a:buSzTx/>
              <a:buFontTx/>
              <a:buNone/>
            </a:pPr>
            <a:r>
              <a:rPr lang="cs-CZ" altLang="cs-CZ" sz="1600" dirty="0" err="1" smtClean="0">
                <a:latin typeface="+mj-lt"/>
              </a:rPr>
              <a:t>k</a:t>
            </a:r>
            <a:r>
              <a:rPr lang="cs-CZ" altLang="cs-CZ" sz="1600" baseline="-25000" dirty="0" err="1" smtClean="0">
                <a:latin typeface="+mj-lt"/>
              </a:rPr>
              <a:t>t</a:t>
            </a:r>
            <a:endParaRPr lang="cs-CZ" altLang="cs-CZ" sz="1600" baseline="-25000" dirty="0">
              <a:latin typeface="+mj-lt"/>
            </a:endParaRPr>
          </a:p>
        </p:txBody>
      </p:sp>
      <p:cxnSp>
        <p:nvCxnSpPr>
          <p:cNvPr id="27" name="Přímá spojovací čára 26"/>
          <p:cNvCxnSpPr/>
          <p:nvPr/>
        </p:nvCxnSpPr>
        <p:spPr>
          <a:xfrm rot="5400000">
            <a:off x="1678782" y="3375422"/>
            <a:ext cx="1393031" cy="0"/>
          </a:xfrm>
          <a:prstGeom prst="line">
            <a:avLst/>
          </a:prstGeom>
          <a:ln>
            <a:solidFill>
              <a:schemeClr val="tx1">
                <a:lumMod val="50000"/>
                <a:lumOff val="5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8" name="Přímá spojovací čára 27"/>
          <p:cNvCxnSpPr/>
          <p:nvPr/>
        </p:nvCxnSpPr>
        <p:spPr>
          <a:xfrm rot="5400000">
            <a:off x="2032992" y="3128368"/>
            <a:ext cx="1863328" cy="0"/>
          </a:xfrm>
          <a:prstGeom prst="line">
            <a:avLst/>
          </a:prstGeom>
          <a:ln>
            <a:solidFill>
              <a:schemeClr val="tx1">
                <a:lumMod val="50000"/>
                <a:lumOff val="5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0" name="Přímá spojovací čára 29"/>
          <p:cNvCxnSpPr/>
          <p:nvPr/>
        </p:nvCxnSpPr>
        <p:spPr>
          <a:xfrm rot="10800000">
            <a:off x="1678781" y="2678906"/>
            <a:ext cx="696516" cy="0"/>
          </a:xfrm>
          <a:prstGeom prst="line">
            <a:avLst/>
          </a:prstGeom>
          <a:ln>
            <a:solidFill>
              <a:schemeClr val="tx1">
                <a:lumMod val="50000"/>
                <a:lumOff val="5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1" name="Přímá spojovací čára 30"/>
          <p:cNvCxnSpPr/>
          <p:nvPr/>
        </p:nvCxnSpPr>
        <p:spPr>
          <a:xfrm rot="10800000">
            <a:off x="1700212" y="2196704"/>
            <a:ext cx="1243013" cy="0"/>
          </a:xfrm>
          <a:prstGeom prst="line">
            <a:avLst/>
          </a:prstGeom>
          <a:ln>
            <a:solidFill>
              <a:schemeClr val="tx1">
                <a:lumMod val="50000"/>
                <a:lumOff val="50000"/>
              </a:schemeClr>
            </a:solidFill>
            <a:prstDash val="sysDot"/>
          </a:ln>
        </p:spPr>
        <p:style>
          <a:lnRef idx="1">
            <a:schemeClr val="accent1"/>
          </a:lnRef>
          <a:fillRef idx="0">
            <a:schemeClr val="accent1"/>
          </a:fillRef>
          <a:effectRef idx="0">
            <a:schemeClr val="accent1"/>
          </a:effectRef>
          <a:fontRef idx="minor">
            <a:schemeClr val="tx1"/>
          </a:fontRef>
        </p:style>
      </p:cxnSp>
      <p:sp>
        <p:nvSpPr>
          <p:cNvPr id="19490" name="TextovéPole 38"/>
          <p:cNvSpPr txBox="1">
            <a:spLocks noChangeArrowheads="1"/>
          </p:cNvSpPr>
          <p:nvPr/>
        </p:nvSpPr>
        <p:spPr bwMode="auto">
          <a:xfrm>
            <a:off x="3554016" y="1553766"/>
            <a:ext cx="130601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None/>
            </a:pPr>
            <a:r>
              <a:rPr lang="cs-CZ" sz="1600" dirty="0" err="1" smtClean="0">
                <a:latin typeface="+mn-lt"/>
              </a:rPr>
              <a:t>y</a:t>
            </a:r>
            <a:r>
              <a:rPr lang="cs-CZ" sz="1600" baseline="-25000" dirty="0" err="1" smtClean="0">
                <a:latin typeface="+mn-lt"/>
              </a:rPr>
              <a:t>t</a:t>
            </a:r>
            <a:r>
              <a:rPr lang="cs-CZ" sz="1600" baseline="-25000" dirty="0" smtClean="0">
                <a:latin typeface="+mn-lt"/>
              </a:rPr>
              <a:t> </a:t>
            </a:r>
            <a:r>
              <a:rPr lang="cs-CZ" sz="1600" dirty="0">
                <a:latin typeface="+mn-lt"/>
              </a:rPr>
              <a:t>= f(</a:t>
            </a:r>
            <a:r>
              <a:rPr lang="cs-CZ" sz="1600" dirty="0" err="1">
                <a:latin typeface="+mn-lt"/>
              </a:rPr>
              <a:t>k</a:t>
            </a:r>
            <a:r>
              <a:rPr lang="cs-CZ" sz="1600" baseline="-25000" dirty="0" err="1">
                <a:latin typeface="+mn-lt"/>
              </a:rPr>
              <a:t>t</a:t>
            </a:r>
            <a:r>
              <a:rPr lang="cs-CZ" sz="1600" dirty="0">
                <a:latin typeface="+mn-lt"/>
              </a:rPr>
              <a:t>)</a:t>
            </a:r>
            <a:endParaRPr lang="cs-CZ" altLang="cs-CZ" sz="1600" dirty="0">
              <a:latin typeface="+mn-lt"/>
            </a:endParaRPr>
          </a:p>
        </p:txBody>
      </p:sp>
      <p:sp>
        <p:nvSpPr>
          <p:cNvPr id="19491" name="TextovéPole 39"/>
          <p:cNvSpPr txBox="1">
            <a:spLocks noChangeArrowheads="1"/>
          </p:cNvSpPr>
          <p:nvPr/>
        </p:nvSpPr>
        <p:spPr bwMode="auto">
          <a:xfrm>
            <a:off x="4732462" y="1423735"/>
            <a:ext cx="4016002" cy="1815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lgn="just">
              <a:spcBef>
                <a:spcPct val="0"/>
              </a:spcBef>
              <a:buClrTx/>
              <a:buSzTx/>
              <a:buNone/>
            </a:pPr>
            <a:r>
              <a:rPr lang="cs-CZ" altLang="cs-CZ" sz="1600" dirty="0" smtClean="0">
                <a:solidFill>
                  <a:srgbClr val="000000"/>
                </a:solidFill>
                <a:latin typeface="+mj-lt"/>
              </a:rPr>
              <a:t>Důchod </a:t>
            </a:r>
            <a:r>
              <a:rPr lang="cs-CZ" altLang="cs-CZ" sz="1600" dirty="0">
                <a:solidFill>
                  <a:srgbClr val="000000"/>
                </a:solidFill>
                <a:latin typeface="+mj-lt"/>
              </a:rPr>
              <a:t>(produkt) na osobu (</a:t>
            </a:r>
            <a:r>
              <a:rPr lang="cs-CZ" altLang="cs-CZ" sz="1600" dirty="0" err="1">
                <a:solidFill>
                  <a:srgbClr val="000000"/>
                </a:solidFill>
                <a:latin typeface="+mj-lt"/>
              </a:rPr>
              <a:t>y</a:t>
            </a:r>
            <a:r>
              <a:rPr lang="cs-CZ" altLang="cs-CZ" sz="1600" baseline="-25000" dirty="0" err="1">
                <a:solidFill>
                  <a:srgbClr val="000000"/>
                </a:solidFill>
                <a:latin typeface="+mj-lt"/>
              </a:rPr>
              <a:t>t</a:t>
            </a:r>
            <a:r>
              <a:rPr lang="cs-CZ" altLang="cs-CZ" sz="1600" dirty="0">
                <a:solidFill>
                  <a:srgbClr val="000000"/>
                </a:solidFill>
                <a:latin typeface="+mj-lt"/>
              </a:rPr>
              <a:t>) je závislý na poměru kapitál-práce (</a:t>
            </a:r>
            <a:r>
              <a:rPr lang="cs-CZ" altLang="cs-CZ" sz="1600" dirty="0" err="1">
                <a:solidFill>
                  <a:srgbClr val="000000"/>
                </a:solidFill>
                <a:latin typeface="+mj-lt"/>
              </a:rPr>
              <a:t>k</a:t>
            </a:r>
            <a:r>
              <a:rPr lang="cs-CZ" altLang="cs-CZ" sz="1600" baseline="-25000" dirty="0" err="1">
                <a:solidFill>
                  <a:srgbClr val="000000"/>
                </a:solidFill>
                <a:latin typeface="+mj-lt"/>
              </a:rPr>
              <a:t>t</a:t>
            </a:r>
            <a:r>
              <a:rPr lang="cs-CZ" altLang="cs-CZ" sz="1600" dirty="0">
                <a:solidFill>
                  <a:srgbClr val="000000"/>
                </a:solidFill>
                <a:latin typeface="+mj-lt"/>
              </a:rPr>
              <a:t>), funkce má rostoucí tvar, tj. růst kapitálu na osobu zvyšuje růst produkce na osobu, ale konkávní průběh dokládá klesající mezní výnosy z kapitálu (tempo růstu produktu na obyvatele se zpomaluje za růstem kapitálu na osobu).</a:t>
            </a:r>
          </a:p>
        </p:txBody>
      </p:sp>
    </p:spTree>
    <p:extLst>
      <p:ext uri="{BB962C8B-B14F-4D97-AF65-F5344CB8AC3E}">
        <p14:creationId xmlns:p14="http://schemas.microsoft.com/office/powerpoint/2010/main" val="11020757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Nadpis 1"/>
          <p:cNvSpPr>
            <a:spLocks noGrp="1"/>
          </p:cNvSpPr>
          <p:nvPr>
            <p:ph type="title"/>
          </p:nvPr>
        </p:nvSpPr>
        <p:spPr>
          <a:xfrm>
            <a:off x="251520" y="195486"/>
            <a:ext cx="7160122" cy="507703"/>
          </a:xfrm>
        </p:spPr>
        <p:txBody>
          <a:bodyPr bIns="68580" anchor="b"/>
          <a:lstStyle/>
          <a:p>
            <a:pPr eaLnBrk="1" hangingPunct="1"/>
            <a:r>
              <a:rPr lang="cs-CZ" altLang="cs-CZ" sz="2800" b="1" dirty="0" smtClean="0"/>
              <a:t>Prohlubování kapitálu a ekonomický růst</a:t>
            </a:r>
            <a:endParaRPr lang="cs-CZ" altLang="cs-CZ" sz="2800" b="1" dirty="0"/>
          </a:p>
        </p:txBody>
      </p:sp>
      <p:sp>
        <p:nvSpPr>
          <p:cNvPr id="19474" name="Line 5"/>
          <p:cNvSpPr>
            <a:spLocks noChangeShapeType="1"/>
          </p:cNvSpPr>
          <p:nvPr/>
        </p:nvSpPr>
        <p:spPr bwMode="auto">
          <a:xfrm flipV="1">
            <a:off x="1678781" y="4071938"/>
            <a:ext cx="2591991" cy="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sk-SK" sz="1600">
              <a:latin typeface="+mj-lt"/>
            </a:endParaRPr>
          </a:p>
        </p:txBody>
      </p:sp>
      <p:sp>
        <p:nvSpPr>
          <p:cNvPr id="19475" name="Line 4"/>
          <p:cNvSpPr>
            <a:spLocks noChangeShapeType="1"/>
          </p:cNvSpPr>
          <p:nvPr/>
        </p:nvSpPr>
        <p:spPr bwMode="auto">
          <a:xfrm flipV="1">
            <a:off x="1678781" y="1285875"/>
            <a:ext cx="0" cy="280035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sk-SK" sz="1600">
              <a:latin typeface="+mj-lt"/>
            </a:endParaRPr>
          </a:p>
        </p:txBody>
      </p:sp>
      <p:sp>
        <p:nvSpPr>
          <p:cNvPr id="19476" name="Freeform 14"/>
          <p:cNvSpPr>
            <a:spLocks/>
          </p:cNvSpPr>
          <p:nvPr/>
        </p:nvSpPr>
        <p:spPr bwMode="auto">
          <a:xfrm rot="11447202">
            <a:off x="1905000" y="1669256"/>
            <a:ext cx="1958579" cy="2606279"/>
          </a:xfrm>
          <a:custGeom>
            <a:avLst/>
            <a:gdLst>
              <a:gd name="T0" fmla="*/ 0 w 10117"/>
              <a:gd name="T1" fmla="*/ 2147483646 h 10689"/>
              <a:gd name="T2" fmla="*/ 2147483646 w 10117"/>
              <a:gd name="T3" fmla="*/ 2147483646 h 10689"/>
              <a:gd name="T4" fmla="*/ 2147483646 w 10117"/>
              <a:gd name="T5" fmla="*/ 2147483646 h 10689"/>
              <a:gd name="T6" fmla="*/ 2147483646 w 10117"/>
              <a:gd name="T7" fmla="*/ 2147483646 h 10689"/>
              <a:gd name="T8" fmla="*/ 2147483646 w 10117"/>
              <a:gd name="T9" fmla="*/ 0 h 10689"/>
              <a:gd name="T10" fmla="*/ 0 60000 65536"/>
              <a:gd name="T11" fmla="*/ 0 60000 65536"/>
              <a:gd name="T12" fmla="*/ 0 60000 65536"/>
              <a:gd name="T13" fmla="*/ 0 60000 65536"/>
              <a:gd name="T14" fmla="*/ 0 60000 65536"/>
              <a:gd name="T15" fmla="*/ 0 w 10117"/>
              <a:gd name="T16" fmla="*/ 0 h 10689"/>
              <a:gd name="T17" fmla="*/ 10117 w 10117"/>
              <a:gd name="T18" fmla="*/ 10689 h 10689"/>
            </a:gdLst>
            <a:ahLst/>
            <a:cxnLst>
              <a:cxn ang="T10">
                <a:pos x="T0" y="T1"/>
              </a:cxn>
              <a:cxn ang="T11">
                <a:pos x="T2" y="T3"/>
              </a:cxn>
              <a:cxn ang="T12">
                <a:pos x="T4" y="T5"/>
              </a:cxn>
              <a:cxn ang="T13">
                <a:pos x="T6" y="T7"/>
              </a:cxn>
              <a:cxn ang="T14">
                <a:pos x="T8" y="T9"/>
              </a:cxn>
            </a:cxnLst>
            <a:rect l="T15" t="T16" r="T17" b="T18"/>
            <a:pathLst>
              <a:path w="10117" h="10689">
                <a:moveTo>
                  <a:pt x="0" y="10689"/>
                </a:moveTo>
                <a:cubicBezTo>
                  <a:pt x="644" y="10549"/>
                  <a:pt x="1824" y="10264"/>
                  <a:pt x="2888" y="9805"/>
                </a:cubicBezTo>
                <a:cubicBezTo>
                  <a:pt x="3952" y="9346"/>
                  <a:pt x="5444" y="8710"/>
                  <a:pt x="6385" y="7934"/>
                </a:cubicBezTo>
                <a:cubicBezTo>
                  <a:pt x="7326" y="7158"/>
                  <a:pt x="7913" y="6471"/>
                  <a:pt x="8535" y="5149"/>
                </a:cubicBezTo>
                <a:cubicBezTo>
                  <a:pt x="9157" y="3827"/>
                  <a:pt x="9899" y="1121"/>
                  <a:pt x="10117" y="0"/>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sk-SK" sz="1600">
              <a:latin typeface="+mj-lt"/>
            </a:endParaRPr>
          </a:p>
        </p:txBody>
      </p:sp>
      <p:sp>
        <p:nvSpPr>
          <p:cNvPr id="19477" name="Text Box 3"/>
          <p:cNvSpPr txBox="1">
            <a:spLocks noChangeArrowheads="1"/>
          </p:cNvSpPr>
          <p:nvPr/>
        </p:nvSpPr>
        <p:spPr bwMode="auto">
          <a:xfrm>
            <a:off x="1357313" y="1125141"/>
            <a:ext cx="32146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50000"/>
              </a:spcBef>
              <a:buClrTx/>
              <a:buSzTx/>
              <a:buFontTx/>
              <a:buNone/>
            </a:pPr>
            <a:r>
              <a:rPr lang="cs-CZ" altLang="cs-CZ" sz="1600" dirty="0" smtClean="0">
                <a:latin typeface="+mj-lt"/>
              </a:rPr>
              <a:t>y</a:t>
            </a:r>
            <a:endParaRPr lang="cs-CZ" altLang="cs-CZ" sz="1600" dirty="0">
              <a:latin typeface="+mj-lt"/>
            </a:endParaRPr>
          </a:p>
        </p:txBody>
      </p:sp>
      <p:sp>
        <p:nvSpPr>
          <p:cNvPr id="19478" name="Text Box 3"/>
          <p:cNvSpPr txBox="1">
            <a:spLocks noChangeArrowheads="1"/>
          </p:cNvSpPr>
          <p:nvPr/>
        </p:nvSpPr>
        <p:spPr bwMode="auto">
          <a:xfrm>
            <a:off x="4143375" y="4071937"/>
            <a:ext cx="500633"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50000"/>
              </a:spcBef>
              <a:buClrTx/>
              <a:buSzTx/>
              <a:buFontTx/>
              <a:buNone/>
            </a:pPr>
            <a:r>
              <a:rPr lang="cs-CZ" altLang="cs-CZ" sz="1600" dirty="0" err="1" smtClean="0">
                <a:latin typeface="+mj-lt"/>
              </a:rPr>
              <a:t>k</a:t>
            </a:r>
            <a:r>
              <a:rPr lang="cs-CZ" altLang="cs-CZ" sz="1600" baseline="-25000" dirty="0" err="1" smtClean="0">
                <a:latin typeface="+mj-lt"/>
              </a:rPr>
              <a:t>t</a:t>
            </a:r>
            <a:endParaRPr lang="cs-CZ" altLang="cs-CZ" sz="1600" baseline="-25000" dirty="0">
              <a:latin typeface="+mj-lt"/>
            </a:endParaRPr>
          </a:p>
        </p:txBody>
      </p:sp>
      <p:cxnSp>
        <p:nvCxnSpPr>
          <p:cNvPr id="27" name="Přímá spojovací čára 26"/>
          <p:cNvCxnSpPr/>
          <p:nvPr/>
        </p:nvCxnSpPr>
        <p:spPr>
          <a:xfrm rot="5400000">
            <a:off x="1678782" y="3375422"/>
            <a:ext cx="1393031" cy="0"/>
          </a:xfrm>
          <a:prstGeom prst="line">
            <a:avLst/>
          </a:prstGeom>
          <a:ln>
            <a:solidFill>
              <a:schemeClr val="tx1">
                <a:lumMod val="50000"/>
                <a:lumOff val="5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8" name="Přímá spojovací čára 27"/>
          <p:cNvCxnSpPr/>
          <p:nvPr/>
        </p:nvCxnSpPr>
        <p:spPr>
          <a:xfrm rot="5400000">
            <a:off x="2032992" y="3128368"/>
            <a:ext cx="1863328" cy="0"/>
          </a:xfrm>
          <a:prstGeom prst="line">
            <a:avLst/>
          </a:prstGeom>
          <a:ln>
            <a:solidFill>
              <a:schemeClr val="tx1">
                <a:lumMod val="50000"/>
                <a:lumOff val="5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0" name="Přímá spojovací čára 29"/>
          <p:cNvCxnSpPr/>
          <p:nvPr/>
        </p:nvCxnSpPr>
        <p:spPr>
          <a:xfrm rot="10800000">
            <a:off x="1678781" y="2678906"/>
            <a:ext cx="696516" cy="0"/>
          </a:xfrm>
          <a:prstGeom prst="line">
            <a:avLst/>
          </a:prstGeom>
          <a:ln>
            <a:solidFill>
              <a:schemeClr val="tx1">
                <a:lumMod val="50000"/>
                <a:lumOff val="5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1" name="Přímá spojovací čára 30"/>
          <p:cNvCxnSpPr/>
          <p:nvPr/>
        </p:nvCxnSpPr>
        <p:spPr>
          <a:xfrm rot="10800000">
            <a:off x="1700212" y="2196704"/>
            <a:ext cx="1243013" cy="0"/>
          </a:xfrm>
          <a:prstGeom prst="line">
            <a:avLst/>
          </a:prstGeom>
          <a:ln>
            <a:solidFill>
              <a:schemeClr val="tx1">
                <a:lumMod val="50000"/>
                <a:lumOff val="50000"/>
              </a:schemeClr>
            </a:solidFill>
            <a:prstDash val="sysDot"/>
          </a:ln>
        </p:spPr>
        <p:style>
          <a:lnRef idx="1">
            <a:schemeClr val="accent1"/>
          </a:lnRef>
          <a:fillRef idx="0">
            <a:schemeClr val="accent1"/>
          </a:fillRef>
          <a:effectRef idx="0">
            <a:schemeClr val="accent1"/>
          </a:effectRef>
          <a:fontRef idx="minor">
            <a:schemeClr val="tx1"/>
          </a:fontRef>
        </p:style>
      </p:cxnSp>
      <p:sp>
        <p:nvSpPr>
          <p:cNvPr id="19489" name="Line 19"/>
          <p:cNvSpPr>
            <a:spLocks noChangeShapeType="1"/>
          </p:cNvSpPr>
          <p:nvPr/>
        </p:nvSpPr>
        <p:spPr bwMode="auto">
          <a:xfrm flipV="1">
            <a:off x="827584" y="2250281"/>
            <a:ext cx="0" cy="428625"/>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sk-SK" sz="1600">
              <a:latin typeface="+mj-lt"/>
            </a:endParaRPr>
          </a:p>
        </p:txBody>
      </p:sp>
      <p:sp>
        <p:nvSpPr>
          <p:cNvPr id="19490" name="TextovéPole 38"/>
          <p:cNvSpPr txBox="1">
            <a:spLocks noChangeArrowheads="1"/>
          </p:cNvSpPr>
          <p:nvPr/>
        </p:nvSpPr>
        <p:spPr bwMode="auto">
          <a:xfrm>
            <a:off x="3554016" y="1553766"/>
            <a:ext cx="130601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None/>
            </a:pPr>
            <a:r>
              <a:rPr lang="cs-CZ" sz="1600" dirty="0" err="1" smtClean="0">
                <a:latin typeface="+mn-lt"/>
              </a:rPr>
              <a:t>y</a:t>
            </a:r>
            <a:r>
              <a:rPr lang="cs-CZ" sz="1600" baseline="-25000" dirty="0" err="1" smtClean="0">
                <a:latin typeface="+mn-lt"/>
              </a:rPr>
              <a:t>t</a:t>
            </a:r>
            <a:r>
              <a:rPr lang="cs-CZ" sz="1600" baseline="-25000" dirty="0" smtClean="0">
                <a:latin typeface="+mn-lt"/>
              </a:rPr>
              <a:t> </a:t>
            </a:r>
            <a:r>
              <a:rPr lang="cs-CZ" sz="1600" dirty="0">
                <a:latin typeface="+mn-lt"/>
              </a:rPr>
              <a:t>= f(</a:t>
            </a:r>
            <a:r>
              <a:rPr lang="cs-CZ" sz="1600" dirty="0" err="1">
                <a:latin typeface="+mn-lt"/>
              </a:rPr>
              <a:t>k</a:t>
            </a:r>
            <a:r>
              <a:rPr lang="cs-CZ" sz="1600" baseline="-25000" dirty="0" err="1">
                <a:latin typeface="+mn-lt"/>
              </a:rPr>
              <a:t>t</a:t>
            </a:r>
            <a:r>
              <a:rPr lang="cs-CZ" sz="1600" dirty="0">
                <a:latin typeface="+mn-lt"/>
              </a:rPr>
              <a:t>)</a:t>
            </a:r>
            <a:endParaRPr lang="cs-CZ" altLang="cs-CZ" sz="1600" dirty="0">
              <a:latin typeface="+mn-lt"/>
            </a:endParaRPr>
          </a:p>
        </p:txBody>
      </p:sp>
      <p:sp>
        <p:nvSpPr>
          <p:cNvPr id="19491" name="TextovéPole 39"/>
          <p:cNvSpPr txBox="1">
            <a:spLocks noChangeArrowheads="1"/>
          </p:cNvSpPr>
          <p:nvPr/>
        </p:nvSpPr>
        <p:spPr bwMode="auto">
          <a:xfrm>
            <a:off x="4449839" y="915566"/>
            <a:ext cx="4016002" cy="3539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lgn="just">
              <a:spcBef>
                <a:spcPct val="0"/>
              </a:spcBef>
              <a:buClrTx/>
              <a:buSzTx/>
              <a:buNone/>
            </a:pPr>
            <a:r>
              <a:rPr lang="cs-CZ" altLang="cs-CZ" sz="1600" dirty="0">
                <a:solidFill>
                  <a:srgbClr val="000000"/>
                </a:solidFill>
                <a:latin typeface="+mj-lt"/>
              </a:rPr>
              <a:t>dojde </a:t>
            </a:r>
            <a:r>
              <a:rPr lang="cs-CZ" altLang="cs-CZ" sz="1600" dirty="0" smtClean="0">
                <a:solidFill>
                  <a:srgbClr val="000000"/>
                </a:solidFill>
                <a:latin typeface="+mj-lt"/>
              </a:rPr>
              <a:t>k ↑ K, </a:t>
            </a:r>
            <a:r>
              <a:rPr lang="cs-CZ" altLang="cs-CZ" sz="1600" dirty="0">
                <a:solidFill>
                  <a:srgbClr val="000000"/>
                </a:solidFill>
                <a:latin typeface="+mj-lt"/>
              </a:rPr>
              <a:t>které má každý z pracovníků k dispozici z úrovně (K/L)</a:t>
            </a:r>
            <a:r>
              <a:rPr lang="cs-CZ" altLang="cs-CZ" sz="1600" baseline="-25000" dirty="0">
                <a:solidFill>
                  <a:srgbClr val="000000"/>
                </a:solidFill>
                <a:latin typeface="+mj-lt"/>
              </a:rPr>
              <a:t>0</a:t>
            </a:r>
            <a:r>
              <a:rPr lang="cs-CZ" altLang="cs-CZ" sz="1600" dirty="0">
                <a:solidFill>
                  <a:srgbClr val="000000"/>
                </a:solidFill>
                <a:latin typeface="+mj-lt"/>
              </a:rPr>
              <a:t> na úroveň (K/L)</a:t>
            </a:r>
            <a:r>
              <a:rPr lang="cs-CZ" altLang="cs-CZ" sz="1600" baseline="-25000" dirty="0">
                <a:solidFill>
                  <a:srgbClr val="000000"/>
                </a:solidFill>
                <a:latin typeface="+mj-lt"/>
              </a:rPr>
              <a:t>1</a:t>
            </a:r>
            <a:r>
              <a:rPr lang="cs-CZ" altLang="cs-CZ" sz="1600" dirty="0">
                <a:solidFill>
                  <a:srgbClr val="000000"/>
                </a:solidFill>
                <a:latin typeface="+mj-lt"/>
              </a:rPr>
              <a:t>. Vyšší kapitálová intenzita posunuje ekonomiku nahoru a doprava po intenzivní produkční funkci. </a:t>
            </a:r>
            <a:r>
              <a:rPr lang="cs-CZ" altLang="cs-CZ" sz="1600" dirty="0" smtClean="0">
                <a:solidFill>
                  <a:srgbClr val="000000"/>
                </a:solidFill>
                <a:latin typeface="+mj-lt"/>
              </a:rPr>
              <a:t>Ekonomika ↑z </a:t>
            </a:r>
            <a:r>
              <a:rPr lang="cs-CZ" altLang="cs-CZ" sz="1600" dirty="0">
                <a:solidFill>
                  <a:srgbClr val="000000"/>
                </a:solidFill>
                <a:latin typeface="+mj-lt"/>
              </a:rPr>
              <a:t>E</a:t>
            </a:r>
            <a:r>
              <a:rPr lang="cs-CZ" altLang="cs-CZ" sz="1600" baseline="-25000" dirty="0">
                <a:solidFill>
                  <a:srgbClr val="000000"/>
                </a:solidFill>
                <a:latin typeface="+mj-lt"/>
              </a:rPr>
              <a:t>0</a:t>
            </a:r>
            <a:r>
              <a:rPr lang="cs-CZ" altLang="cs-CZ" sz="1600" dirty="0">
                <a:solidFill>
                  <a:srgbClr val="000000"/>
                </a:solidFill>
                <a:latin typeface="+mj-lt"/>
              </a:rPr>
              <a:t> </a:t>
            </a:r>
            <a:r>
              <a:rPr lang="cs-CZ" altLang="cs-CZ" sz="1600" dirty="0" smtClean="0">
                <a:solidFill>
                  <a:srgbClr val="000000"/>
                </a:solidFill>
                <a:latin typeface="+mj-lt"/>
              </a:rPr>
              <a:t>na E</a:t>
            </a:r>
            <a:r>
              <a:rPr lang="cs-CZ" altLang="cs-CZ" sz="1600" baseline="-25000" dirty="0" smtClean="0">
                <a:solidFill>
                  <a:srgbClr val="000000"/>
                </a:solidFill>
                <a:latin typeface="+mj-lt"/>
              </a:rPr>
              <a:t>1</a:t>
            </a:r>
            <a:r>
              <a:rPr lang="cs-CZ" altLang="cs-CZ" sz="1600" dirty="0">
                <a:solidFill>
                  <a:srgbClr val="000000"/>
                </a:solidFill>
                <a:latin typeface="+mj-lt"/>
              </a:rPr>
              <a:t>, protože se zvýší díky prohlubování kapitálu výstup na pracovníka z (Q/L)</a:t>
            </a:r>
            <a:r>
              <a:rPr lang="cs-CZ" altLang="cs-CZ" sz="1600" baseline="-25000" dirty="0">
                <a:solidFill>
                  <a:srgbClr val="000000"/>
                </a:solidFill>
                <a:latin typeface="+mj-lt"/>
              </a:rPr>
              <a:t>0</a:t>
            </a:r>
            <a:r>
              <a:rPr lang="cs-CZ" altLang="cs-CZ" sz="1600" dirty="0">
                <a:solidFill>
                  <a:srgbClr val="000000"/>
                </a:solidFill>
                <a:latin typeface="+mj-lt"/>
              </a:rPr>
              <a:t> na (Q/L)</a:t>
            </a:r>
            <a:r>
              <a:rPr lang="cs-CZ" altLang="cs-CZ" sz="1600" baseline="-25000" dirty="0">
                <a:solidFill>
                  <a:srgbClr val="000000"/>
                </a:solidFill>
                <a:latin typeface="+mj-lt"/>
              </a:rPr>
              <a:t>1</a:t>
            </a:r>
            <a:r>
              <a:rPr lang="cs-CZ" altLang="cs-CZ" sz="1600" dirty="0">
                <a:solidFill>
                  <a:srgbClr val="000000"/>
                </a:solidFill>
                <a:latin typeface="+mj-lt"/>
              </a:rPr>
              <a:t>. Prohlubování kapitálu spolu s klesajícími výnosy z kapitálu vedou k poklesu míry výnosnosti kapitálu a k </a:t>
            </a:r>
            <a:r>
              <a:rPr lang="cs-CZ" altLang="cs-CZ" sz="1600" dirty="0" smtClean="0">
                <a:solidFill>
                  <a:srgbClr val="000000"/>
                </a:solidFill>
                <a:latin typeface="+mj-lt"/>
              </a:rPr>
              <a:t>↓ úrokové </a:t>
            </a:r>
            <a:r>
              <a:rPr lang="cs-CZ" altLang="cs-CZ" sz="1600" dirty="0">
                <a:solidFill>
                  <a:srgbClr val="000000"/>
                </a:solidFill>
                <a:latin typeface="+mj-lt"/>
              </a:rPr>
              <a:t>míry. Naproti tomu vyšší množství </a:t>
            </a:r>
            <a:r>
              <a:rPr lang="cs-CZ" altLang="cs-CZ" sz="1600" dirty="0" smtClean="0">
                <a:solidFill>
                  <a:srgbClr val="000000"/>
                </a:solidFill>
                <a:latin typeface="+mj-lt"/>
              </a:rPr>
              <a:t>kapitálu, které </a:t>
            </a:r>
            <a:r>
              <a:rPr lang="cs-CZ" altLang="cs-CZ" sz="1600" dirty="0">
                <a:solidFill>
                  <a:srgbClr val="000000"/>
                </a:solidFill>
                <a:latin typeface="+mj-lt"/>
              </a:rPr>
              <a:t>mají pracovníci k dispozici zvyšuje jejich mezní </a:t>
            </a:r>
            <a:r>
              <a:rPr lang="cs-CZ" altLang="cs-CZ" sz="1600" dirty="0" smtClean="0">
                <a:solidFill>
                  <a:srgbClr val="000000"/>
                </a:solidFill>
                <a:latin typeface="+mj-lt"/>
              </a:rPr>
              <a:t>produktivitu práce → ↑růst </a:t>
            </a:r>
            <a:r>
              <a:rPr lang="cs-CZ" altLang="cs-CZ" sz="1600" dirty="0">
                <a:solidFill>
                  <a:srgbClr val="000000"/>
                </a:solidFill>
                <a:latin typeface="+mj-lt"/>
              </a:rPr>
              <a:t>jejich reálných mezd. </a:t>
            </a:r>
          </a:p>
        </p:txBody>
      </p:sp>
      <p:sp>
        <p:nvSpPr>
          <p:cNvPr id="15" name="TextovéPole 39"/>
          <p:cNvSpPr txBox="1">
            <a:spLocks noChangeArrowheads="1"/>
          </p:cNvSpPr>
          <p:nvPr/>
        </p:nvSpPr>
        <p:spPr bwMode="auto">
          <a:xfrm>
            <a:off x="156502" y="4410491"/>
            <a:ext cx="8961619"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lgn="just">
              <a:spcBef>
                <a:spcPct val="0"/>
              </a:spcBef>
              <a:buClrTx/>
              <a:buSzTx/>
              <a:buNone/>
            </a:pPr>
            <a:r>
              <a:rPr lang="cs-CZ" altLang="cs-CZ" sz="1600" dirty="0" smtClean="0">
                <a:solidFill>
                  <a:srgbClr val="000000"/>
                </a:solidFill>
                <a:latin typeface="+mj-lt"/>
              </a:rPr>
              <a:t>Za předpokladu konstantní míry úspor s = S/Y se po čase ekonomika dostává do stálého stavu (ES), kdy produkt roste stejně jako počet práceschopného obyvatelstva a výstup na pracovníka (Q/L) se nemění.</a:t>
            </a:r>
            <a:endParaRPr lang="cs-CZ" altLang="cs-CZ" sz="1600" dirty="0">
              <a:solidFill>
                <a:srgbClr val="000000"/>
              </a:solidFill>
              <a:latin typeface="+mj-lt"/>
            </a:endParaRPr>
          </a:p>
        </p:txBody>
      </p:sp>
      <p:sp>
        <p:nvSpPr>
          <p:cNvPr id="16" name="Text Box 3"/>
          <p:cNvSpPr txBox="1">
            <a:spLocks noChangeArrowheads="1"/>
          </p:cNvSpPr>
          <p:nvPr/>
        </p:nvSpPr>
        <p:spPr bwMode="auto">
          <a:xfrm>
            <a:off x="1260520" y="1786327"/>
            <a:ext cx="45258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50000"/>
              </a:spcBef>
              <a:buClrTx/>
              <a:buSzTx/>
              <a:buFontTx/>
              <a:buNone/>
            </a:pPr>
            <a:r>
              <a:rPr lang="cs-CZ" altLang="cs-CZ" sz="1600" dirty="0" err="1" smtClean="0">
                <a:latin typeface="+mj-lt"/>
              </a:rPr>
              <a:t>y</a:t>
            </a:r>
            <a:r>
              <a:rPr lang="cs-CZ" altLang="cs-CZ" sz="1600" baseline="-25000" dirty="0" err="1" smtClean="0">
                <a:latin typeface="+mj-lt"/>
              </a:rPr>
              <a:t>E</a:t>
            </a:r>
            <a:endParaRPr lang="cs-CZ" altLang="cs-CZ" sz="1600" baseline="-25000" dirty="0">
              <a:latin typeface="+mj-lt"/>
            </a:endParaRPr>
          </a:p>
        </p:txBody>
      </p:sp>
      <p:cxnSp>
        <p:nvCxnSpPr>
          <p:cNvPr id="3" name="Přímá spojnice 2"/>
          <p:cNvCxnSpPr/>
          <p:nvPr/>
        </p:nvCxnSpPr>
        <p:spPr>
          <a:xfrm>
            <a:off x="1678416" y="1995686"/>
            <a:ext cx="1669448" cy="0"/>
          </a:xfrm>
          <a:prstGeom prst="line">
            <a:avLst/>
          </a:prstGeom>
          <a:ln w="1587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6" name="Přímá spojnice 5"/>
          <p:cNvCxnSpPr/>
          <p:nvPr/>
        </p:nvCxnSpPr>
        <p:spPr>
          <a:xfrm>
            <a:off x="3347864" y="2067694"/>
            <a:ext cx="0" cy="2004243"/>
          </a:xfrm>
          <a:prstGeom prst="line">
            <a:avLst/>
          </a:prstGeom>
          <a:ln w="158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2" name="Text Box 3"/>
          <p:cNvSpPr txBox="1">
            <a:spLocks noChangeArrowheads="1"/>
          </p:cNvSpPr>
          <p:nvPr/>
        </p:nvSpPr>
        <p:spPr bwMode="auto">
          <a:xfrm>
            <a:off x="3264802" y="4071935"/>
            <a:ext cx="45258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50000"/>
              </a:spcBef>
              <a:buClrTx/>
              <a:buSzTx/>
              <a:buFontTx/>
              <a:buNone/>
            </a:pPr>
            <a:r>
              <a:rPr lang="cs-CZ" altLang="cs-CZ" sz="1600" dirty="0" err="1" smtClean="0">
                <a:latin typeface="+mj-lt"/>
              </a:rPr>
              <a:t>k</a:t>
            </a:r>
            <a:r>
              <a:rPr lang="cs-CZ" altLang="cs-CZ" sz="1600" baseline="-25000" dirty="0" err="1" smtClean="0">
                <a:latin typeface="+mj-lt"/>
              </a:rPr>
              <a:t>E</a:t>
            </a:r>
            <a:endParaRPr lang="cs-CZ" altLang="cs-CZ" sz="1600" baseline="-25000" dirty="0">
              <a:latin typeface="+mj-lt"/>
            </a:endParaRPr>
          </a:p>
        </p:txBody>
      </p:sp>
      <p:sp>
        <p:nvSpPr>
          <p:cNvPr id="23" name="Text Box 3"/>
          <p:cNvSpPr txBox="1">
            <a:spLocks noChangeArrowheads="1"/>
          </p:cNvSpPr>
          <p:nvPr/>
        </p:nvSpPr>
        <p:spPr bwMode="auto">
          <a:xfrm>
            <a:off x="980396" y="2571223"/>
            <a:ext cx="81650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50000"/>
              </a:spcBef>
              <a:buClrTx/>
              <a:buSzTx/>
              <a:buFontTx/>
              <a:buNone/>
            </a:pPr>
            <a:r>
              <a:rPr lang="cs-CZ" altLang="cs-CZ" sz="1600" dirty="0" smtClean="0">
                <a:latin typeface="+mj-lt"/>
              </a:rPr>
              <a:t>(Q/L)</a:t>
            </a:r>
            <a:r>
              <a:rPr lang="cs-CZ" altLang="cs-CZ" sz="1600" baseline="-25000" dirty="0" smtClean="0">
                <a:latin typeface="+mj-lt"/>
              </a:rPr>
              <a:t>0</a:t>
            </a:r>
            <a:endParaRPr lang="cs-CZ" altLang="cs-CZ" sz="1600" baseline="-25000" dirty="0">
              <a:latin typeface="+mj-lt"/>
            </a:endParaRPr>
          </a:p>
        </p:txBody>
      </p:sp>
      <p:sp>
        <p:nvSpPr>
          <p:cNvPr id="24" name="Text Box 3"/>
          <p:cNvSpPr txBox="1">
            <a:spLocks noChangeArrowheads="1"/>
          </p:cNvSpPr>
          <p:nvPr/>
        </p:nvSpPr>
        <p:spPr bwMode="auto">
          <a:xfrm>
            <a:off x="1026136" y="2063819"/>
            <a:ext cx="81650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50000"/>
              </a:spcBef>
              <a:buClrTx/>
              <a:buSzTx/>
              <a:buFontTx/>
              <a:buNone/>
            </a:pPr>
            <a:r>
              <a:rPr lang="cs-CZ" altLang="cs-CZ" sz="1600" dirty="0" smtClean="0">
                <a:latin typeface="+mj-lt"/>
              </a:rPr>
              <a:t>(Q/L)</a:t>
            </a:r>
            <a:r>
              <a:rPr lang="cs-CZ" altLang="cs-CZ" sz="1600" baseline="-25000" dirty="0" smtClean="0">
                <a:latin typeface="+mj-lt"/>
              </a:rPr>
              <a:t>1</a:t>
            </a:r>
            <a:endParaRPr lang="cs-CZ" altLang="cs-CZ" sz="1600" baseline="-25000" dirty="0">
              <a:latin typeface="+mj-lt"/>
            </a:endParaRPr>
          </a:p>
        </p:txBody>
      </p:sp>
      <p:sp>
        <p:nvSpPr>
          <p:cNvPr id="25" name="Text Box 3"/>
          <p:cNvSpPr txBox="1">
            <a:spLocks noChangeArrowheads="1"/>
          </p:cNvSpPr>
          <p:nvPr/>
        </p:nvSpPr>
        <p:spPr bwMode="auto">
          <a:xfrm>
            <a:off x="1995396" y="4049283"/>
            <a:ext cx="788651"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50000"/>
              </a:spcBef>
              <a:buClrTx/>
              <a:buSzTx/>
              <a:buFontTx/>
              <a:buNone/>
            </a:pPr>
            <a:r>
              <a:rPr lang="cs-CZ" altLang="cs-CZ" sz="1600" dirty="0" smtClean="0">
                <a:latin typeface="+mj-lt"/>
              </a:rPr>
              <a:t>(K/L)</a:t>
            </a:r>
            <a:r>
              <a:rPr lang="cs-CZ" altLang="cs-CZ" sz="1600" baseline="-25000" dirty="0" smtClean="0">
                <a:latin typeface="+mj-lt"/>
              </a:rPr>
              <a:t>0</a:t>
            </a:r>
            <a:endParaRPr lang="cs-CZ" altLang="cs-CZ" sz="1600" baseline="-25000" dirty="0">
              <a:latin typeface="+mj-lt"/>
            </a:endParaRPr>
          </a:p>
        </p:txBody>
      </p:sp>
      <p:sp>
        <p:nvSpPr>
          <p:cNvPr id="26" name="Text Box 3"/>
          <p:cNvSpPr txBox="1">
            <a:spLocks noChangeArrowheads="1"/>
          </p:cNvSpPr>
          <p:nvPr/>
        </p:nvSpPr>
        <p:spPr bwMode="auto">
          <a:xfrm>
            <a:off x="2679012" y="4057649"/>
            <a:ext cx="81650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50000"/>
              </a:spcBef>
              <a:buClrTx/>
              <a:buSzTx/>
              <a:buFontTx/>
              <a:buNone/>
            </a:pPr>
            <a:r>
              <a:rPr lang="cs-CZ" altLang="cs-CZ" sz="1600" dirty="0" smtClean="0">
                <a:latin typeface="+mj-lt"/>
              </a:rPr>
              <a:t>(K/L)</a:t>
            </a:r>
            <a:r>
              <a:rPr lang="cs-CZ" altLang="cs-CZ" sz="1600" baseline="-25000" dirty="0" smtClean="0">
                <a:latin typeface="+mj-lt"/>
              </a:rPr>
              <a:t>1</a:t>
            </a:r>
            <a:endParaRPr lang="cs-CZ" altLang="cs-CZ" sz="1600" baseline="-25000" dirty="0">
              <a:latin typeface="+mj-lt"/>
            </a:endParaRPr>
          </a:p>
        </p:txBody>
      </p:sp>
      <p:sp>
        <p:nvSpPr>
          <p:cNvPr id="29" name="Text Box 3"/>
          <p:cNvSpPr txBox="1">
            <a:spLocks noChangeArrowheads="1"/>
          </p:cNvSpPr>
          <p:nvPr/>
        </p:nvSpPr>
        <p:spPr bwMode="auto">
          <a:xfrm>
            <a:off x="2329035" y="2502485"/>
            <a:ext cx="42946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50000"/>
              </a:spcBef>
              <a:buClrTx/>
              <a:buSzTx/>
              <a:buFontTx/>
              <a:buNone/>
            </a:pPr>
            <a:r>
              <a:rPr lang="cs-CZ" altLang="cs-CZ" sz="1600" b="1" dirty="0" smtClean="0">
                <a:solidFill>
                  <a:srgbClr val="000000"/>
                </a:solidFill>
                <a:latin typeface="+mj-lt"/>
              </a:rPr>
              <a:t>E</a:t>
            </a:r>
            <a:r>
              <a:rPr lang="cs-CZ" altLang="cs-CZ" sz="1600" b="1" baseline="-25000" dirty="0" smtClean="0">
                <a:solidFill>
                  <a:srgbClr val="000000"/>
                </a:solidFill>
                <a:latin typeface="+mj-lt"/>
              </a:rPr>
              <a:t>0</a:t>
            </a:r>
            <a:endParaRPr lang="cs-CZ" altLang="cs-CZ" sz="1600" b="1" baseline="-25000" dirty="0">
              <a:solidFill>
                <a:srgbClr val="000000"/>
              </a:solidFill>
              <a:latin typeface="+mj-lt"/>
            </a:endParaRPr>
          </a:p>
        </p:txBody>
      </p:sp>
      <p:sp>
        <p:nvSpPr>
          <p:cNvPr id="32" name="Text Box 3"/>
          <p:cNvSpPr txBox="1">
            <a:spLocks noChangeArrowheads="1"/>
          </p:cNvSpPr>
          <p:nvPr/>
        </p:nvSpPr>
        <p:spPr bwMode="auto">
          <a:xfrm>
            <a:off x="2923164" y="2127313"/>
            <a:ext cx="42946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50000"/>
              </a:spcBef>
              <a:buClrTx/>
              <a:buSzTx/>
              <a:buFontTx/>
              <a:buNone/>
            </a:pPr>
            <a:r>
              <a:rPr lang="cs-CZ" altLang="cs-CZ" sz="1600" b="1" dirty="0" smtClean="0">
                <a:solidFill>
                  <a:srgbClr val="000000"/>
                </a:solidFill>
                <a:latin typeface="+mj-lt"/>
              </a:rPr>
              <a:t>E</a:t>
            </a:r>
            <a:r>
              <a:rPr lang="cs-CZ" altLang="cs-CZ" sz="1600" b="1" baseline="-25000" dirty="0" smtClean="0">
                <a:solidFill>
                  <a:srgbClr val="000000"/>
                </a:solidFill>
                <a:latin typeface="+mj-lt"/>
              </a:rPr>
              <a:t>1</a:t>
            </a:r>
            <a:endParaRPr lang="cs-CZ" altLang="cs-CZ" sz="1600" b="1" baseline="-25000" dirty="0">
              <a:solidFill>
                <a:srgbClr val="000000"/>
              </a:solidFill>
              <a:latin typeface="+mj-lt"/>
            </a:endParaRPr>
          </a:p>
        </p:txBody>
      </p:sp>
      <p:sp>
        <p:nvSpPr>
          <p:cNvPr id="33" name="Text Box 3"/>
          <p:cNvSpPr txBox="1">
            <a:spLocks noChangeArrowheads="1"/>
          </p:cNvSpPr>
          <p:nvPr/>
        </p:nvSpPr>
        <p:spPr bwMode="auto">
          <a:xfrm>
            <a:off x="3215061" y="1648882"/>
            <a:ext cx="42946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50000"/>
              </a:spcBef>
              <a:buClrTx/>
              <a:buSzTx/>
              <a:buFontTx/>
              <a:buNone/>
            </a:pPr>
            <a:r>
              <a:rPr lang="cs-CZ" altLang="cs-CZ" sz="1600" b="1" dirty="0" smtClean="0">
                <a:solidFill>
                  <a:srgbClr val="000000"/>
                </a:solidFill>
                <a:latin typeface="+mj-lt"/>
              </a:rPr>
              <a:t>E</a:t>
            </a:r>
            <a:r>
              <a:rPr lang="cs-CZ" altLang="cs-CZ" sz="1600" b="1" baseline="-25000" dirty="0" smtClean="0">
                <a:solidFill>
                  <a:srgbClr val="000000"/>
                </a:solidFill>
                <a:latin typeface="+mj-lt"/>
              </a:rPr>
              <a:t>S</a:t>
            </a:r>
            <a:endParaRPr lang="cs-CZ" altLang="cs-CZ" sz="1600" b="1" baseline="-25000" dirty="0">
              <a:solidFill>
                <a:srgbClr val="000000"/>
              </a:solidFill>
              <a:latin typeface="+mj-lt"/>
            </a:endParaRPr>
          </a:p>
        </p:txBody>
      </p:sp>
    </p:spTree>
    <p:extLst>
      <p:ext uri="{BB962C8B-B14F-4D97-AF65-F5344CB8AC3E}">
        <p14:creationId xmlns:p14="http://schemas.microsoft.com/office/powerpoint/2010/main" val="2593904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71500" y="915566"/>
            <a:ext cx="8280920" cy="4032448"/>
          </a:xfrm>
          <a:prstGeom prst="rect">
            <a:avLst/>
          </a:prstGeom>
        </p:spPr>
        <p:txBody>
          <a:bodyPr>
            <a:noAutofit/>
          </a:bodyPr>
          <a:lstStyle/>
          <a:p>
            <a:pPr lvl="0" algn="just">
              <a:spcBef>
                <a:spcPts val="0"/>
              </a:spcBef>
              <a:spcAft>
                <a:spcPts val="1200"/>
              </a:spcAft>
              <a:buClr>
                <a:schemeClr val="tx1"/>
              </a:buClr>
              <a:buSzPct val="120000"/>
            </a:pPr>
            <a:r>
              <a:rPr lang="cs-CZ" sz="2200" dirty="0">
                <a:solidFill>
                  <a:srgbClr val="000000"/>
                </a:solidFill>
              </a:rPr>
              <a:t>situaci, kdy kapitálová intenzita dosáhne rovnovážné hodnoty a jeho úroveň zůstává dále nezměněna, tj. objem kapitálu roste stejným tempem,  jako roste pracovní síla, reálný produktu na osobu (průměrná produktivita práce) roste konstantním tempem a reálné mzdy se </a:t>
            </a:r>
            <a:r>
              <a:rPr lang="cs-CZ" sz="2200" dirty="0" smtClean="0">
                <a:solidFill>
                  <a:srgbClr val="000000"/>
                </a:solidFill>
              </a:rPr>
              <a:t>nemění</a:t>
            </a:r>
          </a:p>
          <a:p>
            <a:pPr lvl="0" algn="just">
              <a:spcBef>
                <a:spcPts val="0"/>
              </a:spcBef>
              <a:spcAft>
                <a:spcPts val="1200"/>
              </a:spcAft>
              <a:buClr>
                <a:schemeClr val="tx1"/>
              </a:buClr>
              <a:buSzPct val="120000"/>
            </a:pPr>
            <a:r>
              <a:rPr lang="cs-CZ" sz="2200" dirty="0" smtClean="0">
                <a:solidFill>
                  <a:srgbClr val="000000"/>
                </a:solidFill>
              </a:rPr>
              <a:t>Za </a:t>
            </a:r>
            <a:r>
              <a:rPr lang="cs-CZ" sz="2200" dirty="0">
                <a:solidFill>
                  <a:srgbClr val="000000"/>
                </a:solidFill>
              </a:rPr>
              <a:t>této situace další investice </a:t>
            </a:r>
            <a:r>
              <a:rPr lang="cs-CZ" sz="2200" dirty="0" smtClean="0">
                <a:solidFill>
                  <a:srgbClr val="000000"/>
                </a:solidFill>
              </a:rPr>
              <a:t>již </a:t>
            </a:r>
            <a:r>
              <a:rPr lang="cs-CZ" sz="2200" dirty="0">
                <a:solidFill>
                  <a:srgbClr val="000000"/>
                </a:solidFill>
              </a:rPr>
              <a:t>nepřináší další, </a:t>
            </a:r>
            <a:r>
              <a:rPr lang="cs-CZ" sz="2200" dirty="0" smtClean="0">
                <a:solidFill>
                  <a:srgbClr val="000000"/>
                </a:solidFill>
              </a:rPr>
              <a:t>dodatečný </a:t>
            </a:r>
            <a:r>
              <a:rPr lang="cs-CZ" sz="2200" dirty="0">
                <a:solidFill>
                  <a:srgbClr val="000000"/>
                </a:solidFill>
              </a:rPr>
              <a:t>růst produkce. Klesající mezní výnosy z kapitálu způsobí, že reálný důchod sice poroste, ale menším tempem než kapitálová zásoba, přičemž se bude kapitálová intenzita zvyšovat. Zpomalovat bude růst reálného produktu na osobu, dokud se zvyšování produkce na pracovníka se </a:t>
            </a:r>
            <a:r>
              <a:rPr lang="cs-CZ" sz="2200" dirty="0" smtClean="0">
                <a:solidFill>
                  <a:srgbClr val="000000"/>
                </a:solidFill>
              </a:rPr>
              <a:t>nezastaví.</a:t>
            </a:r>
          </a:p>
          <a:p>
            <a:pPr lvl="0" algn="just">
              <a:spcBef>
                <a:spcPts val="0"/>
              </a:spcBef>
              <a:spcAft>
                <a:spcPts val="600"/>
              </a:spcAft>
              <a:buClr>
                <a:schemeClr val="tx1"/>
              </a:buClr>
              <a:buSzPct val="120000"/>
            </a:pPr>
            <a:endParaRPr lang="cs-CZ" sz="2200" dirty="0" smtClean="0">
              <a:solidFill>
                <a:srgbClr val="000000"/>
              </a:solidFill>
            </a:endParaRPr>
          </a:p>
        </p:txBody>
      </p:sp>
      <p:sp>
        <p:nvSpPr>
          <p:cNvPr id="6" name="Nadpis 5"/>
          <p:cNvSpPr>
            <a:spLocks noGrp="1"/>
          </p:cNvSpPr>
          <p:nvPr>
            <p:ph type="title"/>
          </p:nvPr>
        </p:nvSpPr>
        <p:spPr>
          <a:xfrm>
            <a:off x="179512" y="195486"/>
            <a:ext cx="7416824" cy="507703"/>
          </a:xfrm>
        </p:spPr>
        <p:txBody>
          <a:bodyPr/>
          <a:lstStyle/>
          <a:p>
            <a:r>
              <a:rPr lang="cs-CZ" sz="2800" b="1" dirty="0" smtClean="0"/>
              <a:t>Stálý (stabilní) stav</a:t>
            </a:r>
            <a:endParaRPr lang="cs-CZ" sz="2800" b="1" dirty="0"/>
          </a:p>
        </p:txBody>
      </p:sp>
      <p:sp>
        <p:nvSpPr>
          <p:cNvPr id="2" name="Zástupný symbol pro číslo snímku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0808B9-4D1F-4069-9EB9-CD8802008F4E}" type="slidenum">
              <a:rPr kumimoji="0" lang="cs-CZ" sz="1800" b="0" i="0" u="none" strike="noStrike" kern="1200" cap="none" spc="0" normalizeH="0" baseline="0" noProof="0" smtClean="0">
                <a:ln>
                  <a:noFill/>
                </a:ln>
                <a:solidFill>
                  <a:srgbClr val="307871"/>
                </a:solidFill>
                <a:effectLst/>
                <a:uLnTx/>
                <a:uFillTx/>
                <a:latin typeface="Times New Roman"/>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cs-CZ" sz="1800" b="0" i="0" u="none" strike="noStrike" kern="1200" cap="none" spc="0" normalizeH="0" baseline="0" noProof="0" dirty="0">
              <a:ln>
                <a:noFill/>
              </a:ln>
              <a:solidFill>
                <a:srgbClr val="307871"/>
              </a:solidFill>
              <a:effectLst/>
              <a:uLnTx/>
              <a:uFillTx/>
              <a:latin typeface="Times New Roman"/>
              <a:ea typeface="+mn-ea"/>
              <a:cs typeface="+mn-cs"/>
            </a:endParaRPr>
          </a:p>
        </p:txBody>
      </p:sp>
    </p:spTree>
    <p:extLst>
      <p:ext uri="{BB962C8B-B14F-4D97-AF65-F5344CB8AC3E}">
        <p14:creationId xmlns:p14="http://schemas.microsoft.com/office/powerpoint/2010/main" val="237579279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Nadpis 1"/>
          <p:cNvSpPr>
            <a:spLocks noGrp="1"/>
          </p:cNvSpPr>
          <p:nvPr>
            <p:ph type="title"/>
          </p:nvPr>
        </p:nvSpPr>
        <p:spPr>
          <a:xfrm>
            <a:off x="251520" y="195486"/>
            <a:ext cx="7160122" cy="507703"/>
          </a:xfrm>
        </p:spPr>
        <p:txBody>
          <a:bodyPr bIns="68580" anchor="b"/>
          <a:lstStyle/>
          <a:p>
            <a:pPr eaLnBrk="1" hangingPunct="1"/>
            <a:r>
              <a:rPr lang="cs-CZ" altLang="cs-CZ" sz="2800" b="1" dirty="0" smtClean="0"/>
              <a:t>Spotřeba a investice na osobu ve stálém stavu</a:t>
            </a:r>
            <a:endParaRPr lang="cs-CZ" altLang="cs-CZ" sz="2800" b="1" dirty="0"/>
          </a:p>
        </p:txBody>
      </p:sp>
      <p:sp>
        <p:nvSpPr>
          <p:cNvPr id="19474" name="Line 5"/>
          <p:cNvSpPr>
            <a:spLocks noChangeShapeType="1"/>
          </p:cNvSpPr>
          <p:nvPr/>
        </p:nvSpPr>
        <p:spPr bwMode="auto">
          <a:xfrm flipV="1">
            <a:off x="1678781" y="4071938"/>
            <a:ext cx="2591991" cy="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sk-SK" sz="1600">
              <a:latin typeface="+mj-lt"/>
            </a:endParaRPr>
          </a:p>
        </p:txBody>
      </p:sp>
      <p:sp>
        <p:nvSpPr>
          <p:cNvPr id="19475" name="Line 4"/>
          <p:cNvSpPr>
            <a:spLocks noChangeShapeType="1"/>
          </p:cNvSpPr>
          <p:nvPr/>
        </p:nvSpPr>
        <p:spPr bwMode="auto">
          <a:xfrm flipV="1">
            <a:off x="1678781" y="1285875"/>
            <a:ext cx="0" cy="280035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sk-SK" sz="1600">
              <a:latin typeface="+mj-lt"/>
            </a:endParaRPr>
          </a:p>
        </p:txBody>
      </p:sp>
      <p:sp>
        <p:nvSpPr>
          <p:cNvPr id="19476" name="Freeform 14"/>
          <p:cNvSpPr>
            <a:spLocks/>
          </p:cNvSpPr>
          <p:nvPr/>
        </p:nvSpPr>
        <p:spPr bwMode="auto">
          <a:xfrm rot="11447202">
            <a:off x="1905000" y="1669256"/>
            <a:ext cx="1958579" cy="2606279"/>
          </a:xfrm>
          <a:custGeom>
            <a:avLst/>
            <a:gdLst>
              <a:gd name="T0" fmla="*/ 0 w 10117"/>
              <a:gd name="T1" fmla="*/ 2147483646 h 10689"/>
              <a:gd name="T2" fmla="*/ 2147483646 w 10117"/>
              <a:gd name="T3" fmla="*/ 2147483646 h 10689"/>
              <a:gd name="T4" fmla="*/ 2147483646 w 10117"/>
              <a:gd name="T5" fmla="*/ 2147483646 h 10689"/>
              <a:gd name="T6" fmla="*/ 2147483646 w 10117"/>
              <a:gd name="T7" fmla="*/ 2147483646 h 10689"/>
              <a:gd name="T8" fmla="*/ 2147483646 w 10117"/>
              <a:gd name="T9" fmla="*/ 0 h 10689"/>
              <a:gd name="T10" fmla="*/ 0 60000 65536"/>
              <a:gd name="T11" fmla="*/ 0 60000 65536"/>
              <a:gd name="T12" fmla="*/ 0 60000 65536"/>
              <a:gd name="T13" fmla="*/ 0 60000 65536"/>
              <a:gd name="T14" fmla="*/ 0 60000 65536"/>
              <a:gd name="T15" fmla="*/ 0 w 10117"/>
              <a:gd name="T16" fmla="*/ 0 h 10689"/>
              <a:gd name="T17" fmla="*/ 10117 w 10117"/>
              <a:gd name="T18" fmla="*/ 10689 h 10689"/>
            </a:gdLst>
            <a:ahLst/>
            <a:cxnLst>
              <a:cxn ang="T10">
                <a:pos x="T0" y="T1"/>
              </a:cxn>
              <a:cxn ang="T11">
                <a:pos x="T2" y="T3"/>
              </a:cxn>
              <a:cxn ang="T12">
                <a:pos x="T4" y="T5"/>
              </a:cxn>
              <a:cxn ang="T13">
                <a:pos x="T6" y="T7"/>
              </a:cxn>
              <a:cxn ang="T14">
                <a:pos x="T8" y="T9"/>
              </a:cxn>
            </a:cxnLst>
            <a:rect l="T15" t="T16" r="T17" b="T18"/>
            <a:pathLst>
              <a:path w="10117" h="10689">
                <a:moveTo>
                  <a:pt x="0" y="10689"/>
                </a:moveTo>
                <a:cubicBezTo>
                  <a:pt x="644" y="10549"/>
                  <a:pt x="1824" y="10264"/>
                  <a:pt x="2888" y="9805"/>
                </a:cubicBezTo>
                <a:cubicBezTo>
                  <a:pt x="3952" y="9346"/>
                  <a:pt x="5444" y="8710"/>
                  <a:pt x="6385" y="7934"/>
                </a:cubicBezTo>
                <a:cubicBezTo>
                  <a:pt x="7326" y="7158"/>
                  <a:pt x="7913" y="6471"/>
                  <a:pt x="8535" y="5149"/>
                </a:cubicBezTo>
                <a:cubicBezTo>
                  <a:pt x="9157" y="3827"/>
                  <a:pt x="9899" y="1121"/>
                  <a:pt x="10117" y="0"/>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sk-SK" sz="1600">
              <a:latin typeface="+mj-lt"/>
            </a:endParaRPr>
          </a:p>
        </p:txBody>
      </p:sp>
      <p:sp>
        <p:nvSpPr>
          <p:cNvPr id="19477" name="Text Box 3"/>
          <p:cNvSpPr txBox="1">
            <a:spLocks noChangeArrowheads="1"/>
          </p:cNvSpPr>
          <p:nvPr/>
        </p:nvSpPr>
        <p:spPr bwMode="auto">
          <a:xfrm>
            <a:off x="1115617" y="1125141"/>
            <a:ext cx="56316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50000"/>
              </a:spcBef>
              <a:buClrTx/>
              <a:buSzTx/>
              <a:buFontTx/>
              <a:buNone/>
            </a:pPr>
            <a:r>
              <a:rPr lang="cs-CZ" altLang="cs-CZ" sz="1600" dirty="0">
                <a:latin typeface="+mj-lt"/>
              </a:rPr>
              <a:t>y</a:t>
            </a:r>
            <a:r>
              <a:rPr lang="cs-CZ" altLang="cs-CZ" sz="1600" dirty="0" smtClean="0">
                <a:latin typeface="+mj-lt"/>
              </a:rPr>
              <a:t>, i</a:t>
            </a:r>
            <a:endParaRPr lang="cs-CZ" altLang="cs-CZ" sz="1600" dirty="0">
              <a:latin typeface="+mj-lt"/>
            </a:endParaRPr>
          </a:p>
        </p:txBody>
      </p:sp>
      <p:sp>
        <p:nvSpPr>
          <p:cNvPr id="19478" name="Text Box 3"/>
          <p:cNvSpPr txBox="1">
            <a:spLocks noChangeArrowheads="1"/>
          </p:cNvSpPr>
          <p:nvPr/>
        </p:nvSpPr>
        <p:spPr bwMode="auto">
          <a:xfrm>
            <a:off x="4143375" y="4071937"/>
            <a:ext cx="500633"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50000"/>
              </a:spcBef>
              <a:buClrTx/>
              <a:buSzTx/>
              <a:buFontTx/>
              <a:buNone/>
            </a:pPr>
            <a:r>
              <a:rPr lang="cs-CZ" altLang="cs-CZ" sz="1600" dirty="0" smtClean="0">
                <a:latin typeface="+mj-lt"/>
              </a:rPr>
              <a:t>k</a:t>
            </a:r>
            <a:endParaRPr lang="cs-CZ" altLang="cs-CZ" sz="1600" baseline="-25000" dirty="0">
              <a:latin typeface="+mj-lt"/>
            </a:endParaRPr>
          </a:p>
        </p:txBody>
      </p:sp>
      <p:cxnSp>
        <p:nvCxnSpPr>
          <p:cNvPr id="27" name="Přímá spojovací čára 26"/>
          <p:cNvCxnSpPr/>
          <p:nvPr/>
        </p:nvCxnSpPr>
        <p:spPr>
          <a:xfrm rot="5400000">
            <a:off x="1678782" y="3375422"/>
            <a:ext cx="1393031" cy="0"/>
          </a:xfrm>
          <a:prstGeom prst="line">
            <a:avLst/>
          </a:prstGeom>
          <a:ln>
            <a:solidFill>
              <a:schemeClr val="tx1">
                <a:lumMod val="50000"/>
                <a:lumOff val="5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8" name="Přímá spojovací čára 27"/>
          <p:cNvCxnSpPr/>
          <p:nvPr/>
        </p:nvCxnSpPr>
        <p:spPr>
          <a:xfrm rot="5400000">
            <a:off x="2372628" y="3069849"/>
            <a:ext cx="1863328" cy="0"/>
          </a:xfrm>
          <a:prstGeom prst="line">
            <a:avLst/>
          </a:prstGeom>
          <a:ln>
            <a:solidFill>
              <a:schemeClr val="tx1">
                <a:lumMod val="50000"/>
                <a:lumOff val="50000"/>
              </a:schemeClr>
            </a:solidFill>
            <a:prstDash val="sysDot"/>
          </a:ln>
        </p:spPr>
        <p:style>
          <a:lnRef idx="1">
            <a:schemeClr val="accent1"/>
          </a:lnRef>
          <a:fillRef idx="0">
            <a:schemeClr val="accent1"/>
          </a:fillRef>
          <a:effectRef idx="0">
            <a:schemeClr val="accent1"/>
          </a:effectRef>
          <a:fontRef idx="minor">
            <a:schemeClr val="tx1"/>
          </a:fontRef>
        </p:style>
      </p:cxnSp>
      <p:sp>
        <p:nvSpPr>
          <p:cNvPr id="19490" name="TextovéPole 38"/>
          <p:cNvSpPr txBox="1">
            <a:spLocks noChangeArrowheads="1"/>
          </p:cNvSpPr>
          <p:nvPr/>
        </p:nvSpPr>
        <p:spPr bwMode="auto">
          <a:xfrm>
            <a:off x="3555274" y="1879732"/>
            <a:ext cx="130601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None/>
            </a:pPr>
            <a:r>
              <a:rPr lang="cs-CZ" sz="1600" b="1" dirty="0" err="1" smtClean="0">
                <a:latin typeface="+mn-lt"/>
              </a:rPr>
              <a:t>y</a:t>
            </a:r>
            <a:r>
              <a:rPr lang="cs-CZ" sz="1600" b="1" baseline="-25000" dirty="0" err="1" smtClean="0">
                <a:latin typeface="+mn-lt"/>
              </a:rPr>
              <a:t>t</a:t>
            </a:r>
            <a:r>
              <a:rPr lang="cs-CZ" sz="1600" b="1" baseline="-25000" dirty="0" smtClean="0">
                <a:latin typeface="+mn-lt"/>
              </a:rPr>
              <a:t> </a:t>
            </a:r>
            <a:r>
              <a:rPr lang="cs-CZ" sz="1600" b="1" dirty="0">
                <a:latin typeface="+mn-lt"/>
              </a:rPr>
              <a:t>= </a:t>
            </a:r>
            <a:r>
              <a:rPr lang="cs-CZ" sz="1600" b="1" dirty="0" smtClean="0">
                <a:latin typeface="+mn-lt"/>
              </a:rPr>
              <a:t>f(k)</a:t>
            </a:r>
            <a:endParaRPr lang="cs-CZ" altLang="cs-CZ" sz="1600" b="1" dirty="0">
              <a:latin typeface="+mn-lt"/>
            </a:endParaRPr>
          </a:p>
        </p:txBody>
      </p:sp>
      <p:sp>
        <p:nvSpPr>
          <p:cNvPr id="19491" name="TextovéPole 39"/>
          <p:cNvSpPr txBox="1">
            <a:spLocks noChangeArrowheads="1"/>
          </p:cNvSpPr>
          <p:nvPr/>
        </p:nvSpPr>
        <p:spPr bwMode="auto">
          <a:xfrm>
            <a:off x="4561736" y="1026348"/>
            <a:ext cx="4016002" cy="3539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lgn="just">
              <a:spcBef>
                <a:spcPct val="0"/>
              </a:spcBef>
              <a:buClrTx/>
              <a:buSzTx/>
              <a:buNone/>
            </a:pPr>
            <a:r>
              <a:rPr lang="cs-CZ" altLang="cs-CZ" sz="1600" dirty="0" smtClean="0">
                <a:solidFill>
                  <a:srgbClr val="000000"/>
                </a:solidFill>
                <a:latin typeface="+mj-lt"/>
              </a:rPr>
              <a:t>Obrázek zachycuje křivku </a:t>
            </a:r>
            <a:r>
              <a:rPr lang="cs-CZ" altLang="cs-CZ" sz="1600" dirty="0">
                <a:solidFill>
                  <a:srgbClr val="000000"/>
                </a:solidFill>
                <a:latin typeface="+mj-lt"/>
              </a:rPr>
              <a:t>intenzivní produkční funkci (y=f(k)) a přímkou je zobrazena investiční funkce (i=k(</a:t>
            </a:r>
            <a:r>
              <a:rPr lang="cs-CZ" altLang="cs-CZ" sz="1600" dirty="0" err="1">
                <a:solidFill>
                  <a:srgbClr val="000000"/>
                </a:solidFill>
                <a:latin typeface="+mj-lt"/>
              </a:rPr>
              <a:t>n+x</a:t>
            </a:r>
            <a:r>
              <a:rPr lang="cs-CZ" altLang="cs-CZ" sz="1600" dirty="0">
                <a:solidFill>
                  <a:srgbClr val="000000"/>
                </a:solidFill>
                <a:latin typeface="+mj-lt"/>
              </a:rPr>
              <a:t>)). Úroveň spotřeby na osobu je dána rozdílem mezi těmito funkcemi, tj. plochou vymezenou mezi intenzivní produkční funkcí a investiční funkcí v rozsahu od počátku do </a:t>
            </a:r>
            <a:r>
              <a:rPr lang="cs-CZ" altLang="cs-CZ" sz="1600" dirty="0" err="1">
                <a:solidFill>
                  <a:srgbClr val="000000"/>
                </a:solidFill>
                <a:latin typeface="+mj-lt"/>
              </a:rPr>
              <a:t>kmax</a:t>
            </a:r>
            <a:r>
              <a:rPr lang="cs-CZ" altLang="cs-CZ" sz="1600" dirty="0">
                <a:solidFill>
                  <a:srgbClr val="000000"/>
                </a:solidFill>
                <a:latin typeface="+mj-lt"/>
              </a:rPr>
              <a:t>. Pro každou hodnotu kapitálu na osobu (k) ve stabilním stavu jsme tak schopni určit hodnotu spotřeby na osobu ve stabilním stavu (c). Například pro úroveň poměru kapitál-práce k</a:t>
            </a:r>
            <a:r>
              <a:rPr lang="cs-CZ" altLang="cs-CZ" sz="1600" baseline="-25000" dirty="0">
                <a:solidFill>
                  <a:srgbClr val="000000"/>
                </a:solidFill>
                <a:latin typeface="+mj-lt"/>
              </a:rPr>
              <a:t>1</a:t>
            </a:r>
            <a:r>
              <a:rPr lang="cs-CZ" altLang="cs-CZ" sz="1600" dirty="0">
                <a:solidFill>
                  <a:srgbClr val="000000"/>
                </a:solidFill>
                <a:latin typeface="+mj-lt"/>
              </a:rPr>
              <a:t> je spotřeba na úrovni c</a:t>
            </a:r>
            <a:r>
              <a:rPr lang="cs-CZ" altLang="cs-CZ" sz="1600" baseline="-25000" dirty="0">
                <a:solidFill>
                  <a:srgbClr val="000000"/>
                </a:solidFill>
                <a:latin typeface="+mj-lt"/>
              </a:rPr>
              <a:t>1</a:t>
            </a:r>
            <a:r>
              <a:rPr lang="cs-CZ" altLang="cs-CZ" sz="1600" dirty="0">
                <a:solidFill>
                  <a:srgbClr val="000000"/>
                </a:solidFill>
                <a:latin typeface="+mj-lt"/>
              </a:rPr>
              <a:t>. Při úrovni </a:t>
            </a:r>
            <a:r>
              <a:rPr lang="cs-CZ" altLang="cs-CZ" sz="1600" dirty="0" err="1">
                <a:solidFill>
                  <a:srgbClr val="000000"/>
                </a:solidFill>
                <a:latin typeface="+mj-lt"/>
              </a:rPr>
              <a:t>kmax</a:t>
            </a:r>
            <a:r>
              <a:rPr lang="cs-CZ" altLang="cs-CZ" sz="1600" dirty="0">
                <a:solidFill>
                  <a:srgbClr val="000000"/>
                </a:solidFill>
                <a:latin typeface="+mj-lt"/>
              </a:rPr>
              <a:t> je spotřeba na pracovníka nulová (c=0), protože veškerý důchod je investován.</a:t>
            </a:r>
          </a:p>
        </p:txBody>
      </p:sp>
      <p:cxnSp>
        <p:nvCxnSpPr>
          <p:cNvPr id="3" name="Přímá spojnice 2"/>
          <p:cNvCxnSpPr/>
          <p:nvPr/>
        </p:nvCxnSpPr>
        <p:spPr>
          <a:xfrm flipV="1">
            <a:off x="1678416" y="1624429"/>
            <a:ext cx="1957480" cy="2435603"/>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17" name="TextovéPole 38"/>
          <p:cNvSpPr txBox="1">
            <a:spLocks noChangeArrowheads="1"/>
          </p:cNvSpPr>
          <p:nvPr/>
        </p:nvSpPr>
        <p:spPr bwMode="auto">
          <a:xfrm>
            <a:off x="3387229" y="1307548"/>
            <a:ext cx="130601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None/>
            </a:pPr>
            <a:r>
              <a:rPr lang="cs-CZ" sz="1600" b="1" dirty="0">
                <a:solidFill>
                  <a:srgbClr val="FF0000"/>
                </a:solidFill>
                <a:latin typeface="+mn-lt"/>
              </a:rPr>
              <a:t>i</a:t>
            </a:r>
            <a:r>
              <a:rPr lang="cs-CZ" sz="1600" b="1" dirty="0" smtClean="0">
                <a:solidFill>
                  <a:srgbClr val="FF0000"/>
                </a:solidFill>
                <a:latin typeface="+mn-lt"/>
              </a:rPr>
              <a:t>= k(</a:t>
            </a:r>
            <a:r>
              <a:rPr lang="cs-CZ" sz="1600" b="1" dirty="0" err="1" smtClean="0">
                <a:solidFill>
                  <a:srgbClr val="FF0000"/>
                </a:solidFill>
                <a:latin typeface="+mn-lt"/>
              </a:rPr>
              <a:t>n+x</a:t>
            </a:r>
            <a:r>
              <a:rPr lang="cs-CZ" sz="1600" b="1" dirty="0" smtClean="0">
                <a:solidFill>
                  <a:srgbClr val="FF0000"/>
                </a:solidFill>
                <a:latin typeface="+mn-lt"/>
              </a:rPr>
              <a:t>)</a:t>
            </a:r>
            <a:endParaRPr lang="cs-CZ" altLang="cs-CZ" sz="1600" b="1" dirty="0">
              <a:solidFill>
                <a:srgbClr val="FF0000"/>
              </a:solidFill>
              <a:latin typeface="+mn-lt"/>
            </a:endParaRPr>
          </a:p>
        </p:txBody>
      </p:sp>
      <p:sp>
        <p:nvSpPr>
          <p:cNvPr id="18" name="Text Box 3"/>
          <p:cNvSpPr txBox="1">
            <a:spLocks noChangeArrowheads="1"/>
          </p:cNvSpPr>
          <p:nvPr/>
        </p:nvSpPr>
        <p:spPr bwMode="auto">
          <a:xfrm>
            <a:off x="2202991" y="4060032"/>
            <a:ext cx="38842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50000"/>
              </a:spcBef>
              <a:buClrTx/>
              <a:buSzTx/>
              <a:buFontTx/>
              <a:buNone/>
            </a:pPr>
            <a:r>
              <a:rPr lang="cs-CZ" altLang="cs-CZ" sz="1600" dirty="0" smtClean="0">
                <a:latin typeface="+mj-lt"/>
              </a:rPr>
              <a:t>k</a:t>
            </a:r>
            <a:r>
              <a:rPr lang="cs-CZ" altLang="cs-CZ" sz="1600" baseline="-25000" dirty="0" smtClean="0">
                <a:latin typeface="+mj-lt"/>
              </a:rPr>
              <a:t>1</a:t>
            </a:r>
            <a:endParaRPr lang="cs-CZ" altLang="cs-CZ" sz="1600" baseline="-25000" dirty="0">
              <a:latin typeface="+mj-lt"/>
            </a:endParaRPr>
          </a:p>
        </p:txBody>
      </p:sp>
      <p:sp>
        <p:nvSpPr>
          <p:cNvPr id="19" name="Text Box 3"/>
          <p:cNvSpPr txBox="1">
            <a:spLocks noChangeArrowheads="1"/>
          </p:cNvSpPr>
          <p:nvPr/>
        </p:nvSpPr>
        <p:spPr bwMode="auto">
          <a:xfrm>
            <a:off x="3137213" y="4050961"/>
            <a:ext cx="63292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50000"/>
              </a:spcBef>
              <a:buClrTx/>
              <a:buSzTx/>
              <a:buFontTx/>
              <a:buNone/>
            </a:pPr>
            <a:r>
              <a:rPr lang="cs-CZ" altLang="cs-CZ" sz="1600" dirty="0" err="1" smtClean="0">
                <a:latin typeface="+mj-lt"/>
              </a:rPr>
              <a:t>k</a:t>
            </a:r>
            <a:r>
              <a:rPr lang="cs-CZ" altLang="cs-CZ" sz="1600" baseline="-25000" dirty="0" err="1" smtClean="0">
                <a:latin typeface="+mj-lt"/>
              </a:rPr>
              <a:t>max</a:t>
            </a:r>
            <a:endParaRPr lang="cs-CZ" altLang="cs-CZ" sz="1600" baseline="-25000" dirty="0">
              <a:latin typeface="+mj-lt"/>
            </a:endParaRPr>
          </a:p>
        </p:txBody>
      </p:sp>
      <p:cxnSp>
        <p:nvCxnSpPr>
          <p:cNvPr id="5" name="Přímá spojnice 4"/>
          <p:cNvCxnSpPr/>
          <p:nvPr/>
        </p:nvCxnSpPr>
        <p:spPr>
          <a:xfrm>
            <a:off x="2375297" y="2691548"/>
            <a:ext cx="0" cy="528274"/>
          </a:xfrm>
          <a:prstGeom prst="line">
            <a:avLst/>
          </a:prstGeom>
          <a:ln w="38100">
            <a:solidFill>
              <a:srgbClr val="92D050"/>
            </a:solidFill>
          </a:ln>
        </p:spPr>
        <p:style>
          <a:lnRef idx="1">
            <a:schemeClr val="accent1"/>
          </a:lnRef>
          <a:fillRef idx="0">
            <a:schemeClr val="accent1"/>
          </a:fillRef>
          <a:effectRef idx="0">
            <a:schemeClr val="accent1"/>
          </a:effectRef>
          <a:fontRef idx="minor">
            <a:schemeClr val="tx1"/>
          </a:fontRef>
        </p:style>
      </p:cxnSp>
      <p:sp>
        <p:nvSpPr>
          <p:cNvPr id="23" name="Text Box 3"/>
          <p:cNvSpPr txBox="1">
            <a:spLocks noChangeArrowheads="1"/>
          </p:cNvSpPr>
          <p:nvPr/>
        </p:nvSpPr>
        <p:spPr bwMode="auto">
          <a:xfrm>
            <a:off x="2383656" y="2516773"/>
            <a:ext cx="500633"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50000"/>
              </a:spcBef>
              <a:buClrTx/>
              <a:buSzTx/>
              <a:buFontTx/>
              <a:buNone/>
            </a:pPr>
            <a:r>
              <a:rPr lang="cs-CZ" altLang="cs-CZ" sz="1600" b="1" dirty="0" smtClean="0">
                <a:solidFill>
                  <a:srgbClr val="92D050"/>
                </a:solidFill>
                <a:latin typeface="+mj-lt"/>
              </a:rPr>
              <a:t>c</a:t>
            </a:r>
            <a:r>
              <a:rPr lang="cs-CZ" altLang="cs-CZ" sz="1600" b="1" baseline="-25000" dirty="0" smtClean="0">
                <a:solidFill>
                  <a:srgbClr val="92D050"/>
                </a:solidFill>
                <a:latin typeface="+mj-lt"/>
              </a:rPr>
              <a:t>1</a:t>
            </a:r>
            <a:endParaRPr lang="cs-CZ" altLang="cs-CZ" sz="1600" b="1" dirty="0">
              <a:solidFill>
                <a:srgbClr val="92D050"/>
              </a:solidFill>
              <a:latin typeface="+mj-lt"/>
            </a:endParaRPr>
          </a:p>
        </p:txBody>
      </p:sp>
    </p:spTree>
    <p:extLst>
      <p:ext uri="{BB962C8B-B14F-4D97-AF65-F5344CB8AC3E}">
        <p14:creationId xmlns:p14="http://schemas.microsoft.com/office/powerpoint/2010/main" val="11034462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Nadpis 1"/>
          <p:cNvSpPr>
            <a:spLocks noGrp="1"/>
          </p:cNvSpPr>
          <p:nvPr>
            <p:ph type="title"/>
          </p:nvPr>
        </p:nvSpPr>
        <p:spPr>
          <a:xfrm>
            <a:off x="251520" y="195486"/>
            <a:ext cx="7704856" cy="507703"/>
          </a:xfrm>
        </p:spPr>
        <p:txBody>
          <a:bodyPr bIns="68580" anchor="b"/>
          <a:lstStyle/>
          <a:p>
            <a:pPr eaLnBrk="1" hangingPunct="1"/>
            <a:r>
              <a:rPr lang="cs-CZ" altLang="cs-CZ" b="1" dirty="0" smtClean="0"/>
              <a:t>Rovnovážný poměr kapitál-práce, spotřeba-úspory</a:t>
            </a:r>
            <a:endParaRPr lang="cs-CZ" altLang="cs-CZ" b="1" dirty="0"/>
          </a:p>
        </p:txBody>
      </p:sp>
      <p:sp>
        <p:nvSpPr>
          <p:cNvPr id="19474" name="Line 5"/>
          <p:cNvSpPr>
            <a:spLocks noChangeShapeType="1"/>
          </p:cNvSpPr>
          <p:nvPr/>
        </p:nvSpPr>
        <p:spPr bwMode="auto">
          <a:xfrm flipV="1">
            <a:off x="1678781" y="4071938"/>
            <a:ext cx="2591991" cy="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sk-SK" sz="1600">
              <a:latin typeface="+mj-lt"/>
            </a:endParaRPr>
          </a:p>
        </p:txBody>
      </p:sp>
      <p:sp>
        <p:nvSpPr>
          <p:cNvPr id="19475" name="Line 4"/>
          <p:cNvSpPr>
            <a:spLocks noChangeShapeType="1"/>
          </p:cNvSpPr>
          <p:nvPr/>
        </p:nvSpPr>
        <p:spPr bwMode="auto">
          <a:xfrm flipV="1">
            <a:off x="1678781" y="1285875"/>
            <a:ext cx="0" cy="280035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sk-SK" sz="1600">
              <a:latin typeface="+mj-lt"/>
            </a:endParaRPr>
          </a:p>
        </p:txBody>
      </p:sp>
      <p:sp>
        <p:nvSpPr>
          <p:cNvPr id="19476" name="Freeform 14"/>
          <p:cNvSpPr>
            <a:spLocks/>
          </p:cNvSpPr>
          <p:nvPr/>
        </p:nvSpPr>
        <p:spPr bwMode="auto">
          <a:xfrm rot="11447202">
            <a:off x="1905000" y="1669256"/>
            <a:ext cx="1958579" cy="2606279"/>
          </a:xfrm>
          <a:custGeom>
            <a:avLst/>
            <a:gdLst>
              <a:gd name="T0" fmla="*/ 0 w 10117"/>
              <a:gd name="T1" fmla="*/ 2147483646 h 10689"/>
              <a:gd name="T2" fmla="*/ 2147483646 w 10117"/>
              <a:gd name="T3" fmla="*/ 2147483646 h 10689"/>
              <a:gd name="T4" fmla="*/ 2147483646 w 10117"/>
              <a:gd name="T5" fmla="*/ 2147483646 h 10689"/>
              <a:gd name="T6" fmla="*/ 2147483646 w 10117"/>
              <a:gd name="T7" fmla="*/ 2147483646 h 10689"/>
              <a:gd name="T8" fmla="*/ 2147483646 w 10117"/>
              <a:gd name="T9" fmla="*/ 0 h 10689"/>
              <a:gd name="T10" fmla="*/ 0 60000 65536"/>
              <a:gd name="T11" fmla="*/ 0 60000 65536"/>
              <a:gd name="T12" fmla="*/ 0 60000 65536"/>
              <a:gd name="T13" fmla="*/ 0 60000 65536"/>
              <a:gd name="T14" fmla="*/ 0 60000 65536"/>
              <a:gd name="T15" fmla="*/ 0 w 10117"/>
              <a:gd name="T16" fmla="*/ 0 h 10689"/>
              <a:gd name="T17" fmla="*/ 10117 w 10117"/>
              <a:gd name="T18" fmla="*/ 10689 h 10689"/>
            </a:gdLst>
            <a:ahLst/>
            <a:cxnLst>
              <a:cxn ang="T10">
                <a:pos x="T0" y="T1"/>
              </a:cxn>
              <a:cxn ang="T11">
                <a:pos x="T2" y="T3"/>
              </a:cxn>
              <a:cxn ang="T12">
                <a:pos x="T4" y="T5"/>
              </a:cxn>
              <a:cxn ang="T13">
                <a:pos x="T6" y="T7"/>
              </a:cxn>
              <a:cxn ang="T14">
                <a:pos x="T8" y="T9"/>
              </a:cxn>
            </a:cxnLst>
            <a:rect l="T15" t="T16" r="T17" b="T18"/>
            <a:pathLst>
              <a:path w="10117" h="10689">
                <a:moveTo>
                  <a:pt x="0" y="10689"/>
                </a:moveTo>
                <a:cubicBezTo>
                  <a:pt x="644" y="10549"/>
                  <a:pt x="1824" y="10264"/>
                  <a:pt x="2888" y="9805"/>
                </a:cubicBezTo>
                <a:cubicBezTo>
                  <a:pt x="3952" y="9346"/>
                  <a:pt x="5444" y="8710"/>
                  <a:pt x="6385" y="7934"/>
                </a:cubicBezTo>
                <a:cubicBezTo>
                  <a:pt x="7326" y="7158"/>
                  <a:pt x="7913" y="6471"/>
                  <a:pt x="8535" y="5149"/>
                </a:cubicBezTo>
                <a:cubicBezTo>
                  <a:pt x="9157" y="3827"/>
                  <a:pt x="9899" y="1121"/>
                  <a:pt x="10117" y="0"/>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sk-SK" sz="1600">
              <a:latin typeface="+mj-lt"/>
            </a:endParaRPr>
          </a:p>
        </p:txBody>
      </p:sp>
      <p:sp>
        <p:nvSpPr>
          <p:cNvPr id="19477" name="Text Box 3"/>
          <p:cNvSpPr txBox="1">
            <a:spLocks noChangeArrowheads="1"/>
          </p:cNvSpPr>
          <p:nvPr/>
        </p:nvSpPr>
        <p:spPr bwMode="auto">
          <a:xfrm>
            <a:off x="755576" y="1125141"/>
            <a:ext cx="923207"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50000"/>
              </a:spcBef>
              <a:buClrTx/>
              <a:buSzTx/>
              <a:buFontTx/>
              <a:buNone/>
            </a:pPr>
            <a:r>
              <a:rPr lang="cs-CZ" altLang="cs-CZ" sz="1600" dirty="0" smtClean="0">
                <a:latin typeface="+mj-lt"/>
              </a:rPr>
              <a:t>S/L, y, i</a:t>
            </a:r>
            <a:endParaRPr lang="cs-CZ" altLang="cs-CZ" sz="1600" dirty="0">
              <a:latin typeface="+mj-lt"/>
            </a:endParaRPr>
          </a:p>
        </p:txBody>
      </p:sp>
      <p:sp>
        <p:nvSpPr>
          <p:cNvPr id="19478" name="Text Box 3"/>
          <p:cNvSpPr txBox="1">
            <a:spLocks noChangeArrowheads="1"/>
          </p:cNvSpPr>
          <p:nvPr/>
        </p:nvSpPr>
        <p:spPr bwMode="auto">
          <a:xfrm>
            <a:off x="4143375" y="4071937"/>
            <a:ext cx="500633"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50000"/>
              </a:spcBef>
              <a:buClrTx/>
              <a:buSzTx/>
              <a:buFontTx/>
              <a:buNone/>
            </a:pPr>
            <a:r>
              <a:rPr lang="cs-CZ" altLang="cs-CZ" sz="1600" dirty="0" smtClean="0">
                <a:latin typeface="+mj-lt"/>
              </a:rPr>
              <a:t>k</a:t>
            </a:r>
            <a:endParaRPr lang="cs-CZ" altLang="cs-CZ" sz="1600" baseline="-25000" dirty="0">
              <a:latin typeface="+mj-lt"/>
            </a:endParaRPr>
          </a:p>
        </p:txBody>
      </p:sp>
      <p:cxnSp>
        <p:nvCxnSpPr>
          <p:cNvPr id="27" name="Přímá spojovací čára 26"/>
          <p:cNvCxnSpPr/>
          <p:nvPr/>
        </p:nvCxnSpPr>
        <p:spPr>
          <a:xfrm rot="5400000">
            <a:off x="1678782" y="3375422"/>
            <a:ext cx="1393031" cy="0"/>
          </a:xfrm>
          <a:prstGeom prst="line">
            <a:avLst/>
          </a:prstGeom>
          <a:ln>
            <a:solidFill>
              <a:schemeClr val="tx1">
                <a:lumMod val="50000"/>
                <a:lumOff val="5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8" name="Přímá spojovací čára 27"/>
          <p:cNvCxnSpPr/>
          <p:nvPr/>
        </p:nvCxnSpPr>
        <p:spPr>
          <a:xfrm rot="5400000">
            <a:off x="2372628" y="3069849"/>
            <a:ext cx="1863328" cy="0"/>
          </a:xfrm>
          <a:prstGeom prst="line">
            <a:avLst/>
          </a:prstGeom>
          <a:ln>
            <a:solidFill>
              <a:schemeClr val="tx1">
                <a:lumMod val="50000"/>
                <a:lumOff val="50000"/>
              </a:schemeClr>
            </a:solidFill>
            <a:prstDash val="sysDot"/>
          </a:ln>
        </p:spPr>
        <p:style>
          <a:lnRef idx="1">
            <a:schemeClr val="accent1"/>
          </a:lnRef>
          <a:fillRef idx="0">
            <a:schemeClr val="accent1"/>
          </a:fillRef>
          <a:effectRef idx="0">
            <a:schemeClr val="accent1"/>
          </a:effectRef>
          <a:fontRef idx="minor">
            <a:schemeClr val="tx1"/>
          </a:fontRef>
        </p:style>
      </p:cxnSp>
      <p:sp>
        <p:nvSpPr>
          <p:cNvPr id="19490" name="TextovéPole 38"/>
          <p:cNvSpPr txBox="1">
            <a:spLocks noChangeArrowheads="1"/>
          </p:cNvSpPr>
          <p:nvPr/>
        </p:nvSpPr>
        <p:spPr bwMode="auto">
          <a:xfrm>
            <a:off x="3817664" y="812439"/>
            <a:ext cx="130601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None/>
            </a:pPr>
            <a:r>
              <a:rPr lang="cs-CZ" sz="1600" b="1" dirty="0" err="1" smtClean="0">
                <a:latin typeface="+mn-lt"/>
              </a:rPr>
              <a:t>y</a:t>
            </a:r>
            <a:r>
              <a:rPr lang="cs-CZ" sz="1600" b="1" baseline="-25000" dirty="0" err="1" smtClean="0">
                <a:latin typeface="+mn-lt"/>
              </a:rPr>
              <a:t>t</a:t>
            </a:r>
            <a:r>
              <a:rPr lang="cs-CZ" sz="1600" b="1" baseline="-25000" dirty="0" smtClean="0">
                <a:latin typeface="+mn-lt"/>
              </a:rPr>
              <a:t> </a:t>
            </a:r>
            <a:r>
              <a:rPr lang="cs-CZ" sz="1600" b="1" dirty="0">
                <a:latin typeface="+mn-lt"/>
              </a:rPr>
              <a:t>= </a:t>
            </a:r>
            <a:r>
              <a:rPr lang="cs-CZ" sz="1600" b="1" dirty="0" smtClean="0">
                <a:latin typeface="+mn-lt"/>
              </a:rPr>
              <a:t>f(k)</a:t>
            </a:r>
            <a:endParaRPr lang="cs-CZ" altLang="cs-CZ" sz="1600" b="1" dirty="0">
              <a:latin typeface="+mn-lt"/>
            </a:endParaRPr>
          </a:p>
        </p:txBody>
      </p:sp>
      <p:sp>
        <p:nvSpPr>
          <p:cNvPr id="19491" name="TextovéPole 39"/>
          <p:cNvSpPr txBox="1">
            <a:spLocks noChangeArrowheads="1"/>
          </p:cNvSpPr>
          <p:nvPr/>
        </p:nvSpPr>
        <p:spPr bwMode="auto">
          <a:xfrm>
            <a:off x="4817484" y="1431834"/>
            <a:ext cx="4016002" cy="1815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lgn="just">
              <a:spcBef>
                <a:spcPct val="0"/>
              </a:spcBef>
              <a:buClrTx/>
              <a:buSzTx/>
              <a:buNone/>
            </a:pPr>
            <a:r>
              <a:rPr lang="cs-CZ" altLang="cs-CZ" sz="1600" dirty="0">
                <a:solidFill>
                  <a:srgbClr val="000000"/>
                </a:solidFill>
                <a:latin typeface="+mj-lt"/>
              </a:rPr>
              <a:t>Jakmile se budou úspory přesně rovnat investicím, poměr kapitál-práce se ustálí na rovnovážné úrovni </a:t>
            </a:r>
            <a:r>
              <a:rPr lang="cs-CZ" altLang="cs-CZ" sz="1600" dirty="0" err="1">
                <a:solidFill>
                  <a:srgbClr val="000000"/>
                </a:solidFill>
                <a:latin typeface="+mj-lt"/>
              </a:rPr>
              <a:t>k</a:t>
            </a:r>
            <a:r>
              <a:rPr lang="cs-CZ" altLang="cs-CZ" sz="1600" baseline="-25000" dirty="0" err="1">
                <a:solidFill>
                  <a:srgbClr val="000000"/>
                </a:solidFill>
                <a:latin typeface="+mj-lt"/>
              </a:rPr>
              <a:t>E</a:t>
            </a:r>
            <a:r>
              <a:rPr lang="cs-CZ" altLang="cs-CZ" sz="1600" dirty="0">
                <a:solidFill>
                  <a:srgbClr val="000000"/>
                </a:solidFill>
                <a:latin typeface="+mj-lt"/>
              </a:rPr>
              <a:t>, nebude již ekonomika schopna tento stav bez technického pokroku, případně faktorů ovlivňující životní úroveň (změny v objemu úspor, změny v počtu obyvatelstva a jiné) </a:t>
            </a:r>
            <a:r>
              <a:rPr lang="cs-CZ" altLang="cs-CZ" sz="1600" dirty="0" smtClean="0">
                <a:solidFill>
                  <a:srgbClr val="000000"/>
                </a:solidFill>
                <a:latin typeface="+mj-lt"/>
              </a:rPr>
              <a:t>překonat.</a:t>
            </a:r>
            <a:endParaRPr lang="cs-CZ" altLang="cs-CZ" sz="1600" dirty="0">
              <a:solidFill>
                <a:srgbClr val="000000"/>
              </a:solidFill>
              <a:latin typeface="+mj-lt"/>
            </a:endParaRPr>
          </a:p>
        </p:txBody>
      </p:sp>
      <p:cxnSp>
        <p:nvCxnSpPr>
          <p:cNvPr id="3" name="Přímá spojnice 2"/>
          <p:cNvCxnSpPr/>
          <p:nvPr/>
        </p:nvCxnSpPr>
        <p:spPr>
          <a:xfrm flipV="1">
            <a:off x="1678416" y="1624429"/>
            <a:ext cx="1957480" cy="2435603"/>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17" name="TextovéPole 38"/>
          <p:cNvSpPr txBox="1">
            <a:spLocks noChangeArrowheads="1"/>
          </p:cNvSpPr>
          <p:nvPr/>
        </p:nvSpPr>
        <p:spPr bwMode="auto">
          <a:xfrm>
            <a:off x="3387229" y="1307548"/>
            <a:ext cx="130601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None/>
            </a:pPr>
            <a:r>
              <a:rPr lang="cs-CZ" sz="1600" b="1" dirty="0" smtClean="0">
                <a:solidFill>
                  <a:srgbClr val="FF0000"/>
                </a:solidFill>
                <a:latin typeface="+mn-lt"/>
              </a:rPr>
              <a:t>i= k(</a:t>
            </a:r>
            <a:r>
              <a:rPr lang="cs-CZ" sz="1600" b="1" dirty="0" err="1" smtClean="0">
                <a:solidFill>
                  <a:srgbClr val="FF0000"/>
                </a:solidFill>
                <a:latin typeface="+mn-lt"/>
              </a:rPr>
              <a:t>n+x</a:t>
            </a:r>
            <a:r>
              <a:rPr lang="cs-CZ" sz="1600" b="1" dirty="0" smtClean="0">
                <a:solidFill>
                  <a:srgbClr val="FF0000"/>
                </a:solidFill>
                <a:latin typeface="+mn-lt"/>
              </a:rPr>
              <a:t>)</a:t>
            </a:r>
            <a:endParaRPr lang="cs-CZ" altLang="cs-CZ" sz="1600" b="1" dirty="0">
              <a:solidFill>
                <a:srgbClr val="FF0000"/>
              </a:solidFill>
              <a:latin typeface="+mn-lt"/>
            </a:endParaRPr>
          </a:p>
        </p:txBody>
      </p:sp>
      <p:sp>
        <p:nvSpPr>
          <p:cNvPr id="18" name="Text Box 3"/>
          <p:cNvSpPr txBox="1">
            <a:spLocks noChangeArrowheads="1"/>
          </p:cNvSpPr>
          <p:nvPr/>
        </p:nvSpPr>
        <p:spPr bwMode="auto">
          <a:xfrm>
            <a:off x="2202991" y="4060032"/>
            <a:ext cx="38842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50000"/>
              </a:spcBef>
              <a:buClrTx/>
              <a:buSzTx/>
              <a:buFontTx/>
              <a:buNone/>
            </a:pPr>
            <a:r>
              <a:rPr lang="cs-CZ" altLang="cs-CZ" sz="1600" dirty="0" smtClean="0">
                <a:latin typeface="+mj-lt"/>
              </a:rPr>
              <a:t>k</a:t>
            </a:r>
            <a:r>
              <a:rPr lang="cs-CZ" altLang="cs-CZ" sz="1600" baseline="-25000" dirty="0" smtClean="0">
                <a:latin typeface="+mj-lt"/>
              </a:rPr>
              <a:t>1</a:t>
            </a:r>
            <a:endParaRPr lang="cs-CZ" altLang="cs-CZ" sz="1600" baseline="-25000" dirty="0">
              <a:latin typeface="+mj-lt"/>
            </a:endParaRPr>
          </a:p>
        </p:txBody>
      </p:sp>
      <p:sp>
        <p:nvSpPr>
          <p:cNvPr id="19" name="Text Box 3"/>
          <p:cNvSpPr txBox="1">
            <a:spLocks noChangeArrowheads="1"/>
          </p:cNvSpPr>
          <p:nvPr/>
        </p:nvSpPr>
        <p:spPr bwMode="auto">
          <a:xfrm>
            <a:off x="3137213" y="4050961"/>
            <a:ext cx="63292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50000"/>
              </a:spcBef>
              <a:buClrTx/>
              <a:buSzTx/>
              <a:buFontTx/>
              <a:buNone/>
            </a:pPr>
            <a:r>
              <a:rPr lang="cs-CZ" altLang="cs-CZ" sz="1600" dirty="0" err="1" smtClean="0">
                <a:latin typeface="+mj-lt"/>
              </a:rPr>
              <a:t>k</a:t>
            </a:r>
            <a:r>
              <a:rPr lang="cs-CZ" altLang="cs-CZ" sz="1600" baseline="-25000" dirty="0" err="1" smtClean="0">
                <a:latin typeface="+mj-lt"/>
              </a:rPr>
              <a:t>E</a:t>
            </a:r>
            <a:endParaRPr lang="cs-CZ" altLang="cs-CZ" sz="1600" baseline="-25000" dirty="0">
              <a:latin typeface="+mj-lt"/>
            </a:endParaRPr>
          </a:p>
        </p:txBody>
      </p:sp>
      <p:cxnSp>
        <p:nvCxnSpPr>
          <p:cNvPr id="5" name="Přímá spojnice 4"/>
          <p:cNvCxnSpPr/>
          <p:nvPr/>
        </p:nvCxnSpPr>
        <p:spPr>
          <a:xfrm>
            <a:off x="2375297" y="2307815"/>
            <a:ext cx="0" cy="912007"/>
          </a:xfrm>
          <a:prstGeom prst="line">
            <a:avLst/>
          </a:prstGeom>
          <a:ln w="38100">
            <a:solidFill>
              <a:srgbClr val="92D050"/>
            </a:solidFill>
          </a:ln>
        </p:spPr>
        <p:style>
          <a:lnRef idx="1">
            <a:schemeClr val="accent1"/>
          </a:lnRef>
          <a:fillRef idx="0">
            <a:schemeClr val="accent1"/>
          </a:fillRef>
          <a:effectRef idx="0">
            <a:schemeClr val="accent1"/>
          </a:effectRef>
          <a:fontRef idx="minor">
            <a:schemeClr val="tx1"/>
          </a:fontRef>
        </p:style>
      </p:cxnSp>
      <p:sp>
        <p:nvSpPr>
          <p:cNvPr id="23" name="Text Box 3"/>
          <p:cNvSpPr txBox="1">
            <a:spLocks noChangeArrowheads="1"/>
          </p:cNvSpPr>
          <p:nvPr/>
        </p:nvSpPr>
        <p:spPr bwMode="auto">
          <a:xfrm>
            <a:off x="2383656" y="2516773"/>
            <a:ext cx="500633"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50000"/>
              </a:spcBef>
              <a:buClrTx/>
              <a:buSzTx/>
              <a:buFontTx/>
              <a:buNone/>
            </a:pPr>
            <a:r>
              <a:rPr lang="cs-CZ" altLang="cs-CZ" sz="1600" b="1" dirty="0" smtClean="0">
                <a:solidFill>
                  <a:srgbClr val="92D050"/>
                </a:solidFill>
                <a:latin typeface="+mj-lt"/>
              </a:rPr>
              <a:t>c</a:t>
            </a:r>
            <a:r>
              <a:rPr lang="cs-CZ" altLang="cs-CZ" sz="1600" b="1" baseline="-25000" dirty="0" smtClean="0">
                <a:solidFill>
                  <a:srgbClr val="92D050"/>
                </a:solidFill>
                <a:latin typeface="+mj-lt"/>
              </a:rPr>
              <a:t>1</a:t>
            </a:r>
            <a:endParaRPr lang="cs-CZ" altLang="cs-CZ" sz="1600" b="1" dirty="0">
              <a:solidFill>
                <a:srgbClr val="92D050"/>
              </a:solidFill>
              <a:latin typeface="+mj-lt"/>
            </a:endParaRPr>
          </a:p>
        </p:txBody>
      </p:sp>
      <p:sp>
        <p:nvSpPr>
          <p:cNvPr id="20" name="Freeform 14"/>
          <p:cNvSpPr>
            <a:spLocks/>
          </p:cNvSpPr>
          <p:nvPr/>
        </p:nvSpPr>
        <p:spPr bwMode="auto">
          <a:xfrm rot="11447202">
            <a:off x="1968587" y="928019"/>
            <a:ext cx="1912300" cy="3281430"/>
          </a:xfrm>
          <a:custGeom>
            <a:avLst/>
            <a:gdLst>
              <a:gd name="T0" fmla="*/ 0 w 10117"/>
              <a:gd name="T1" fmla="*/ 2147483646 h 10689"/>
              <a:gd name="T2" fmla="*/ 2147483646 w 10117"/>
              <a:gd name="T3" fmla="*/ 2147483646 h 10689"/>
              <a:gd name="T4" fmla="*/ 2147483646 w 10117"/>
              <a:gd name="T5" fmla="*/ 2147483646 h 10689"/>
              <a:gd name="T6" fmla="*/ 2147483646 w 10117"/>
              <a:gd name="T7" fmla="*/ 2147483646 h 10689"/>
              <a:gd name="T8" fmla="*/ 2147483646 w 10117"/>
              <a:gd name="T9" fmla="*/ 0 h 10689"/>
              <a:gd name="T10" fmla="*/ 0 60000 65536"/>
              <a:gd name="T11" fmla="*/ 0 60000 65536"/>
              <a:gd name="T12" fmla="*/ 0 60000 65536"/>
              <a:gd name="T13" fmla="*/ 0 60000 65536"/>
              <a:gd name="T14" fmla="*/ 0 60000 65536"/>
              <a:gd name="T15" fmla="*/ 0 w 10117"/>
              <a:gd name="T16" fmla="*/ 0 h 10689"/>
              <a:gd name="T17" fmla="*/ 10117 w 10117"/>
              <a:gd name="T18" fmla="*/ 10689 h 10689"/>
            </a:gdLst>
            <a:ahLst/>
            <a:cxnLst>
              <a:cxn ang="T10">
                <a:pos x="T0" y="T1"/>
              </a:cxn>
              <a:cxn ang="T11">
                <a:pos x="T2" y="T3"/>
              </a:cxn>
              <a:cxn ang="T12">
                <a:pos x="T4" y="T5"/>
              </a:cxn>
              <a:cxn ang="T13">
                <a:pos x="T6" y="T7"/>
              </a:cxn>
              <a:cxn ang="T14">
                <a:pos x="T8" y="T9"/>
              </a:cxn>
            </a:cxnLst>
            <a:rect l="T15" t="T16" r="T17" b="T18"/>
            <a:pathLst>
              <a:path w="10117" h="10689">
                <a:moveTo>
                  <a:pt x="0" y="10689"/>
                </a:moveTo>
                <a:cubicBezTo>
                  <a:pt x="644" y="10549"/>
                  <a:pt x="1824" y="10264"/>
                  <a:pt x="2888" y="9805"/>
                </a:cubicBezTo>
                <a:cubicBezTo>
                  <a:pt x="3952" y="9346"/>
                  <a:pt x="5444" y="8710"/>
                  <a:pt x="6385" y="7934"/>
                </a:cubicBezTo>
                <a:cubicBezTo>
                  <a:pt x="7326" y="7158"/>
                  <a:pt x="7913" y="6471"/>
                  <a:pt x="8535" y="5149"/>
                </a:cubicBezTo>
                <a:cubicBezTo>
                  <a:pt x="9157" y="3827"/>
                  <a:pt x="9899" y="1121"/>
                  <a:pt x="10117" y="0"/>
                </a:cubicBezTo>
              </a:path>
            </a:pathLst>
          </a:cu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sk-SK" sz="1600">
              <a:latin typeface="+mj-lt"/>
            </a:endParaRPr>
          </a:p>
        </p:txBody>
      </p:sp>
      <p:sp>
        <p:nvSpPr>
          <p:cNvPr id="21" name="TextovéPole 38"/>
          <p:cNvSpPr txBox="1">
            <a:spLocks noChangeArrowheads="1"/>
          </p:cNvSpPr>
          <p:nvPr/>
        </p:nvSpPr>
        <p:spPr bwMode="auto">
          <a:xfrm>
            <a:off x="3454461" y="1969261"/>
            <a:ext cx="130601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None/>
            </a:pPr>
            <a:r>
              <a:rPr lang="cs-CZ" sz="1600" b="1" dirty="0" smtClean="0">
                <a:solidFill>
                  <a:srgbClr val="0070C0"/>
                </a:solidFill>
                <a:latin typeface="+mn-lt"/>
              </a:rPr>
              <a:t>S/L = s*f(k)</a:t>
            </a:r>
            <a:endParaRPr lang="cs-CZ" altLang="cs-CZ" sz="1600" b="1" dirty="0">
              <a:solidFill>
                <a:srgbClr val="0070C0"/>
              </a:solidFill>
              <a:latin typeface="+mn-lt"/>
            </a:endParaRPr>
          </a:p>
        </p:txBody>
      </p:sp>
      <p:cxnSp>
        <p:nvCxnSpPr>
          <p:cNvPr id="6" name="Přímá spojnice 5"/>
          <p:cNvCxnSpPr/>
          <p:nvPr/>
        </p:nvCxnSpPr>
        <p:spPr>
          <a:xfrm flipV="1">
            <a:off x="3304292" y="1463695"/>
            <a:ext cx="0" cy="505566"/>
          </a:xfrm>
          <a:prstGeom prst="line">
            <a:avLst/>
          </a:prstGeom>
          <a:ln w="34925">
            <a:solidFill>
              <a:srgbClr val="92D050"/>
            </a:solidFill>
          </a:ln>
        </p:spPr>
        <p:style>
          <a:lnRef idx="1">
            <a:schemeClr val="accent1"/>
          </a:lnRef>
          <a:fillRef idx="0">
            <a:schemeClr val="accent1"/>
          </a:fillRef>
          <a:effectRef idx="0">
            <a:schemeClr val="accent1"/>
          </a:effectRef>
          <a:fontRef idx="minor">
            <a:schemeClr val="tx1"/>
          </a:fontRef>
        </p:style>
      </p:cxnSp>
      <p:sp>
        <p:nvSpPr>
          <p:cNvPr id="24" name="Text Box 3"/>
          <p:cNvSpPr txBox="1">
            <a:spLocks noChangeArrowheads="1"/>
          </p:cNvSpPr>
          <p:nvPr/>
        </p:nvSpPr>
        <p:spPr bwMode="auto">
          <a:xfrm>
            <a:off x="2952068" y="1573344"/>
            <a:ext cx="500633"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50000"/>
              </a:spcBef>
              <a:buClrTx/>
              <a:buSzTx/>
              <a:buFontTx/>
              <a:buNone/>
            </a:pPr>
            <a:r>
              <a:rPr lang="cs-CZ" altLang="cs-CZ" sz="1600" b="1" dirty="0" err="1" smtClean="0">
                <a:solidFill>
                  <a:srgbClr val="92D050"/>
                </a:solidFill>
                <a:latin typeface="+mj-lt"/>
              </a:rPr>
              <a:t>c</a:t>
            </a:r>
            <a:r>
              <a:rPr lang="cs-CZ" altLang="cs-CZ" sz="1600" b="1" baseline="-25000" dirty="0" err="1" smtClean="0">
                <a:solidFill>
                  <a:srgbClr val="92D050"/>
                </a:solidFill>
                <a:latin typeface="+mj-lt"/>
              </a:rPr>
              <a:t>E</a:t>
            </a:r>
            <a:endParaRPr lang="cs-CZ" altLang="cs-CZ" sz="1600" b="1" dirty="0">
              <a:solidFill>
                <a:srgbClr val="92D050"/>
              </a:solidFill>
              <a:latin typeface="+mj-lt"/>
            </a:endParaRPr>
          </a:p>
        </p:txBody>
      </p:sp>
      <p:cxnSp>
        <p:nvCxnSpPr>
          <p:cNvPr id="8" name="Přímá spojnice 7"/>
          <p:cNvCxnSpPr/>
          <p:nvPr/>
        </p:nvCxnSpPr>
        <p:spPr>
          <a:xfrm flipH="1">
            <a:off x="1678415" y="3219822"/>
            <a:ext cx="696882"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0" name="Přímá spojnice 9"/>
          <p:cNvCxnSpPr>
            <a:stCxn id="23" idx="1"/>
          </p:cNvCxnSpPr>
          <p:nvPr/>
        </p:nvCxnSpPr>
        <p:spPr>
          <a:xfrm flipH="1">
            <a:off x="1678416" y="2686050"/>
            <a:ext cx="705240"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29" name="TextovéPole 38"/>
          <p:cNvSpPr txBox="1">
            <a:spLocks noChangeArrowheads="1"/>
          </p:cNvSpPr>
          <p:nvPr/>
        </p:nvSpPr>
        <p:spPr bwMode="auto">
          <a:xfrm>
            <a:off x="917812" y="3078439"/>
            <a:ext cx="130601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None/>
            </a:pPr>
            <a:r>
              <a:rPr lang="cs-CZ" sz="1600" dirty="0" smtClean="0">
                <a:latin typeface="+mn-lt"/>
              </a:rPr>
              <a:t>k</a:t>
            </a:r>
            <a:r>
              <a:rPr lang="cs-CZ" sz="1600" baseline="-25000" dirty="0" smtClean="0">
                <a:latin typeface="+mn-lt"/>
              </a:rPr>
              <a:t>1</a:t>
            </a:r>
            <a:r>
              <a:rPr lang="cs-CZ" sz="1600" dirty="0" smtClean="0">
                <a:latin typeface="+mn-lt"/>
              </a:rPr>
              <a:t>(</a:t>
            </a:r>
            <a:r>
              <a:rPr lang="cs-CZ" sz="1600" dirty="0" err="1" smtClean="0">
                <a:latin typeface="+mn-lt"/>
              </a:rPr>
              <a:t>n+x</a:t>
            </a:r>
            <a:r>
              <a:rPr lang="cs-CZ" sz="1600" dirty="0" smtClean="0">
                <a:latin typeface="+mn-lt"/>
              </a:rPr>
              <a:t>)</a:t>
            </a:r>
            <a:endParaRPr lang="cs-CZ" altLang="cs-CZ" sz="1600" dirty="0">
              <a:latin typeface="+mn-lt"/>
            </a:endParaRPr>
          </a:p>
        </p:txBody>
      </p:sp>
      <p:sp>
        <p:nvSpPr>
          <p:cNvPr id="30" name="TextovéPole 38"/>
          <p:cNvSpPr txBox="1">
            <a:spLocks noChangeArrowheads="1"/>
          </p:cNvSpPr>
          <p:nvPr/>
        </p:nvSpPr>
        <p:spPr bwMode="auto">
          <a:xfrm>
            <a:off x="983128" y="2473000"/>
            <a:ext cx="130601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None/>
            </a:pPr>
            <a:r>
              <a:rPr lang="cs-CZ" sz="1600" dirty="0" smtClean="0">
                <a:latin typeface="+mn-lt"/>
              </a:rPr>
              <a:t>s*f(k</a:t>
            </a:r>
            <a:r>
              <a:rPr lang="cs-CZ" sz="1600" baseline="-25000" dirty="0" smtClean="0">
                <a:latin typeface="+mn-lt"/>
              </a:rPr>
              <a:t>1</a:t>
            </a:r>
            <a:r>
              <a:rPr lang="cs-CZ" sz="1600" dirty="0" smtClean="0">
                <a:latin typeface="+mn-lt"/>
              </a:rPr>
              <a:t>)</a:t>
            </a:r>
            <a:endParaRPr lang="cs-CZ" altLang="cs-CZ" sz="1600" dirty="0">
              <a:latin typeface="+mn-lt"/>
            </a:endParaRPr>
          </a:p>
        </p:txBody>
      </p:sp>
    </p:spTree>
    <p:extLst>
      <p:ext uri="{BB962C8B-B14F-4D97-AF65-F5344CB8AC3E}">
        <p14:creationId xmlns:p14="http://schemas.microsoft.com/office/powerpoint/2010/main" val="35815257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251520" y="1059582"/>
            <a:ext cx="8280920" cy="3600400"/>
          </a:xfrm>
          <a:prstGeom prst="rect">
            <a:avLst/>
          </a:prstGeom>
        </p:spPr>
        <p:txBody>
          <a:bodyPr>
            <a:noAutofit/>
          </a:bodyPr>
          <a:lstStyle/>
          <a:p>
            <a:pPr marL="457200" indent="-457200">
              <a:buFont typeface="+mj-lt"/>
              <a:buAutoNum type="arabicPeriod"/>
            </a:pPr>
            <a:r>
              <a:rPr lang="cs-CZ" sz="2400" dirty="0" smtClean="0">
                <a:solidFill>
                  <a:srgbClr val="000000"/>
                </a:solidFill>
              </a:rPr>
              <a:t>Vymezení pojmu ekonomický růst (ER) a jeho měření</a:t>
            </a:r>
            <a:endParaRPr lang="cs-CZ" sz="2400" dirty="0">
              <a:solidFill>
                <a:srgbClr val="000000"/>
              </a:solidFill>
            </a:endParaRPr>
          </a:p>
          <a:p>
            <a:pPr marL="457200" lvl="0" indent="-457200">
              <a:buFont typeface="+mj-lt"/>
              <a:buAutoNum type="arabicPeriod"/>
            </a:pPr>
            <a:r>
              <a:rPr lang="cs-CZ" sz="2400" dirty="0" smtClean="0">
                <a:solidFill>
                  <a:srgbClr val="000000"/>
                </a:solidFill>
              </a:rPr>
              <a:t>Zdroje a typy ER</a:t>
            </a:r>
            <a:endParaRPr lang="cs-CZ" sz="2400" dirty="0">
              <a:solidFill>
                <a:srgbClr val="000000"/>
              </a:solidFill>
            </a:endParaRPr>
          </a:p>
          <a:p>
            <a:pPr marL="457200" lvl="0" indent="-457200">
              <a:buFont typeface="+mj-lt"/>
              <a:buAutoNum type="arabicPeriod"/>
            </a:pPr>
            <a:r>
              <a:rPr lang="cs-CZ" sz="2400" dirty="0" err="1" smtClean="0">
                <a:solidFill>
                  <a:srgbClr val="000000"/>
                </a:solidFill>
              </a:rPr>
              <a:t>Cobb-Douglasova</a:t>
            </a:r>
            <a:r>
              <a:rPr lang="cs-CZ" sz="2400" dirty="0" smtClean="0">
                <a:solidFill>
                  <a:srgbClr val="000000"/>
                </a:solidFill>
              </a:rPr>
              <a:t> produkční funkce</a:t>
            </a:r>
          </a:p>
          <a:p>
            <a:pPr marL="457200" lvl="0" indent="-457200">
              <a:buFont typeface="+mj-lt"/>
              <a:buAutoNum type="arabicPeriod"/>
            </a:pPr>
            <a:r>
              <a:rPr lang="cs-CZ" sz="2400" dirty="0" err="1" smtClean="0">
                <a:solidFill>
                  <a:srgbClr val="000000"/>
                </a:solidFill>
              </a:rPr>
              <a:t>Solowův</a:t>
            </a:r>
            <a:r>
              <a:rPr lang="cs-CZ" sz="2400" dirty="0" smtClean="0">
                <a:solidFill>
                  <a:srgbClr val="000000"/>
                </a:solidFill>
              </a:rPr>
              <a:t> model</a:t>
            </a:r>
            <a:endParaRPr lang="cs-CZ" sz="2400" dirty="0">
              <a:solidFill>
                <a:srgbClr val="000000"/>
              </a:solidFill>
            </a:endParaRPr>
          </a:p>
          <a:p>
            <a:pPr marL="457200" lvl="0" indent="-457200">
              <a:buFont typeface="+mj-lt"/>
              <a:buAutoNum type="arabicPeriod"/>
            </a:pPr>
            <a:r>
              <a:rPr lang="cs-CZ" sz="2400" dirty="0" err="1" smtClean="0">
                <a:solidFill>
                  <a:srgbClr val="000000"/>
                </a:solidFill>
              </a:rPr>
              <a:t>Harrod-Domarův</a:t>
            </a:r>
            <a:r>
              <a:rPr lang="cs-CZ" sz="2400" dirty="0" smtClean="0">
                <a:solidFill>
                  <a:srgbClr val="000000"/>
                </a:solidFill>
              </a:rPr>
              <a:t> model </a:t>
            </a:r>
          </a:p>
          <a:p>
            <a:pPr marL="457200" lvl="0" indent="-457200">
              <a:buFont typeface="+mj-lt"/>
              <a:buAutoNum type="arabicPeriod"/>
            </a:pPr>
            <a:r>
              <a:rPr lang="cs-CZ" sz="2400" dirty="0" smtClean="0">
                <a:solidFill>
                  <a:srgbClr val="000000"/>
                </a:solidFill>
              </a:rPr>
              <a:t>Teorie endogenního růstu</a:t>
            </a:r>
          </a:p>
          <a:p>
            <a:pPr marL="457200" lvl="0" indent="-457200">
              <a:buFont typeface="+mj-lt"/>
              <a:buAutoNum type="arabicPeriod"/>
            </a:pPr>
            <a:r>
              <a:rPr lang="cs-CZ" sz="2400" dirty="0" smtClean="0">
                <a:solidFill>
                  <a:srgbClr val="000000"/>
                </a:solidFill>
              </a:rPr>
              <a:t>Alternativní teorie růstu</a:t>
            </a:r>
          </a:p>
          <a:p>
            <a:pPr marL="457200" lvl="0" indent="-457200">
              <a:buFont typeface="+mj-lt"/>
              <a:buAutoNum type="arabicPeriod"/>
            </a:pPr>
            <a:r>
              <a:rPr lang="cs-CZ" sz="2400" dirty="0" smtClean="0">
                <a:solidFill>
                  <a:srgbClr val="000000"/>
                </a:solidFill>
              </a:rPr>
              <a:t>Prorůstová hospodářská politika</a:t>
            </a:r>
          </a:p>
          <a:p>
            <a:pPr marL="457200" lvl="0" indent="-457200">
              <a:buFont typeface="+mj-lt"/>
              <a:buAutoNum type="arabicPeriod"/>
            </a:pPr>
            <a:endParaRPr lang="cs-CZ" sz="2400" dirty="0">
              <a:solidFill>
                <a:srgbClr val="000000"/>
              </a:solidFill>
            </a:endParaRPr>
          </a:p>
        </p:txBody>
      </p:sp>
      <p:sp>
        <p:nvSpPr>
          <p:cNvPr id="6" name="Nadpis 5"/>
          <p:cNvSpPr>
            <a:spLocks noGrp="1"/>
          </p:cNvSpPr>
          <p:nvPr>
            <p:ph type="title"/>
          </p:nvPr>
        </p:nvSpPr>
        <p:spPr>
          <a:xfrm>
            <a:off x="179512" y="195486"/>
            <a:ext cx="3888432" cy="507703"/>
          </a:xfrm>
        </p:spPr>
        <p:txBody>
          <a:bodyPr/>
          <a:lstStyle/>
          <a:p>
            <a:r>
              <a:rPr lang="cs-CZ" sz="2800" b="1" dirty="0" smtClean="0"/>
              <a:t>Obsah prezentace</a:t>
            </a:r>
            <a:endParaRPr lang="cs-CZ" sz="2800" b="1" dirty="0"/>
          </a:p>
        </p:txBody>
      </p:sp>
      <p:sp>
        <p:nvSpPr>
          <p:cNvPr id="2" name="Zástupný symbol pro číslo snímku 1"/>
          <p:cNvSpPr>
            <a:spLocks noGrp="1"/>
          </p:cNvSpPr>
          <p:nvPr>
            <p:ph type="sldNum" sz="quarter" idx="12"/>
          </p:nvPr>
        </p:nvSpPr>
        <p:spPr/>
        <p:txBody>
          <a:bodyPr/>
          <a:lstStyle/>
          <a:p>
            <a:fld id="{560808B9-4D1F-4069-9EB9-CD8802008F4E}" type="slidenum">
              <a:rPr lang="cs-CZ" smtClean="0"/>
              <a:pPr/>
              <a:t>3</a:t>
            </a:fld>
            <a:endParaRPr lang="cs-CZ" dirty="0"/>
          </a:p>
        </p:txBody>
      </p:sp>
    </p:spTree>
    <p:extLst>
      <p:ext uri="{BB962C8B-B14F-4D97-AF65-F5344CB8AC3E}">
        <p14:creationId xmlns:p14="http://schemas.microsoft.com/office/powerpoint/2010/main" val="299754379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200683" y="915566"/>
            <a:ext cx="8280920" cy="3960440"/>
          </a:xfrm>
          <a:prstGeom prst="rect">
            <a:avLst/>
          </a:prstGeom>
        </p:spPr>
        <p:txBody>
          <a:bodyPr>
            <a:noAutofit/>
          </a:bodyPr>
          <a:lstStyle/>
          <a:p>
            <a:pPr lvl="0" algn="just">
              <a:spcBef>
                <a:spcPts val="0"/>
              </a:spcBef>
              <a:spcAft>
                <a:spcPts val="1200"/>
              </a:spcAft>
              <a:buClr>
                <a:schemeClr val="tx1"/>
              </a:buClr>
              <a:buSzPct val="120000"/>
            </a:pPr>
            <a:r>
              <a:rPr lang="cs-CZ" sz="2200" dirty="0" smtClean="0">
                <a:solidFill>
                  <a:srgbClr val="000000"/>
                </a:solidFill>
              </a:rPr>
              <a:t>Nyní opustíme </a:t>
            </a:r>
            <a:r>
              <a:rPr lang="cs-CZ" sz="2200" dirty="0">
                <a:solidFill>
                  <a:srgbClr val="000000"/>
                </a:solidFill>
              </a:rPr>
              <a:t>předpoklad neměnné úrovně používané technologie a implikujeme změnu </a:t>
            </a:r>
            <a:r>
              <a:rPr lang="cs-CZ" sz="2200" dirty="0" smtClean="0">
                <a:solidFill>
                  <a:srgbClr val="000000"/>
                </a:solidFill>
              </a:rPr>
              <a:t>technického pokroku do </a:t>
            </a:r>
            <a:r>
              <a:rPr lang="cs-CZ" sz="2200" dirty="0">
                <a:solidFill>
                  <a:srgbClr val="000000"/>
                </a:solidFill>
              </a:rPr>
              <a:t>modelu dlouhodobého ekonomického </a:t>
            </a:r>
            <a:r>
              <a:rPr lang="cs-CZ" sz="2200" dirty="0" smtClean="0">
                <a:solidFill>
                  <a:srgbClr val="000000"/>
                </a:solidFill>
              </a:rPr>
              <a:t>růstu</a:t>
            </a:r>
          </a:p>
          <a:p>
            <a:pPr lvl="0" algn="just">
              <a:spcBef>
                <a:spcPts val="0"/>
              </a:spcBef>
              <a:spcAft>
                <a:spcPts val="1200"/>
              </a:spcAft>
              <a:buClr>
                <a:schemeClr val="tx1"/>
              </a:buClr>
              <a:buSzPct val="120000"/>
            </a:pPr>
            <a:r>
              <a:rPr lang="cs-CZ" sz="2200" dirty="0" smtClean="0">
                <a:solidFill>
                  <a:srgbClr val="000000"/>
                </a:solidFill>
              </a:rPr>
              <a:t>Prostřednictvím </a:t>
            </a:r>
            <a:r>
              <a:rPr lang="cs-CZ" sz="2200" dirty="0">
                <a:solidFill>
                  <a:srgbClr val="000000"/>
                </a:solidFill>
              </a:rPr>
              <a:t>zvyšování úrovně technologie můžeme vysvětlit růst průměrné produktivity práce, růst životního standardu, realizaci většího množství investic, trvale vysoce produktivní kapitálovou akumulaci atd</a:t>
            </a:r>
            <a:r>
              <a:rPr lang="cs-CZ" sz="2200" dirty="0" smtClean="0">
                <a:solidFill>
                  <a:srgbClr val="000000"/>
                </a:solidFill>
              </a:rPr>
              <a:t>.</a:t>
            </a:r>
          </a:p>
          <a:p>
            <a:pPr lvl="0" algn="just">
              <a:spcBef>
                <a:spcPts val="0"/>
              </a:spcBef>
              <a:spcAft>
                <a:spcPts val="1200"/>
              </a:spcAft>
              <a:buClr>
                <a:schemeClr val="tx1"/>
              </a:buClr>
              <a:buSzPct val="120000"/>
            </a:pPr>
            <a:r>
              <a:rPr lang="cs-CZ" sz="2200" dirty="0">
                <a:solidFill>
                  <a:srgbClr val="000000"/>
                </a:solidFill>
              </a:rPr>
              <a:t>Trvale rostoucí reálný důchod na osobu, a tedy i růst životní úrovně, je rozhodujícím způsobem způsoben technologickým pokrokem a jen částečně růstem objemu kapitálu na osobu  </a:t>
            </a:r>
            <a:r>
              <a:rPr lang="cs-CZ" sz="2200" b="1" dirty="0"/>
              <a:t>Y/L = f(K/L, A)</a:t>
            </a:r>
          </a:p>
          <a:p>
            <a:pPr lvl="0" algn="just">
              <a:spcBef>
                <a:spcPts val="0"/>
              </a:spcBef>
              <a:spcAft>
                <a:spcPts val="1200"/>
              </a:spcAft>
              <a:buClr>
                <a:schemeClr val="tx1"/>
              </a:buClr>
              <a:buSzPct val="120000"/>
            </a:pPr>
            <a:endParaRPr lang="cs-CZ" sz="2200" dirty="0" smtClean="0">
              <a:solidFill>
                <a:srgbClr val="000000"/>
              </a:solidFill>
            </a:endParaRPr>
          </a:p>
        </p:txBody>
      </p:sp>
      <p:sp>
        <p:nvSpPr>
          <p:cNvPr id="6" name="Nadpis 5"/>
          <p:cNvSpPr>
            <a:spLocks noGrp="1"/>
          </p:cNvSpPr>
          <p:nvPr>
            <p:ph type="title"/>
          </p:nvPr>
        </p:nvSpPr>
        <p:spPr>
          <a:xfrm>
            <a:off x="179512" y="195486"/>
            <a:ext cx="7416824" cy="507703"/>
          </a:xfrm>
        </p:spPr>
        <p:txBody>
          <a:bodyPr/>
          <a:lstStyle/>
          <a:p>
            <a:r>
              <a:rPr lang="cs-CZ" sz="2800" b="1" dirty="0" smtClean="0"/>
              <a:t>Neoklasický model s technickým pokrokem</a:t>
            </a:r>
            <a:endParaRPr lang="cs-CZ" sz="2800" b="1" dirty="0"/>
          </a:p>
        </p:txBody>
      </p:sp>
      <p:sp>
        <p:nvSpPr>
          <p:cNvPr id="2" name="Zástupný symbol pro číslo snímku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0808B9-4D1F-4069-9EB9-CD8802008F4E}" type="slidenum">
              <a:rPr kumimoji="0" lang="cs-CZ" sz="1800" b="0" i="0" u="none" strike="noStrike" kern="1200" cap="none" spc="0" normalizeH="0" baseline="0" noProof="0" smtClean="0">
                <a:ln>
                  <a:noFill/>
                </a:ln>
                <a:solidFill>
                  <a:srgbClr val="307871"/>
                </a:solidFill>
                <a:effectLst/>
                <a:uLnTx/>
                <a:uFillTx/>
                <a:latin typeface="Times New Roman"/>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cs-CZ" sz="1800" b="0" i="0" u="none" strike="noStrike" kern="1200" cap="none" spc="0" normalizeH="0" baseline="0" noProof="0" dirty="0">
              <a:ln>
                <a:noFill/>
              </a:ln>
              <a:solidFill>
                <a:srgbClr val="307871"/>
              </a:solidFill>
              <a:effectLst/>
              <a:uLnTx/>
              <a:uFillTx/>
              <a:latin typeface="Times New Roman"/>
              <a:ea typeface="+mn-ea"/>
              <a:cs typeface="+mn-cs"/>
            </a:endParaRPr>
          </a:p>
        </p:txBody>
      </p:sp>
    </p:spTree>
    <p:extLst>
      <p:ext uri="{BB962C8B-B14F-4D97-AF65-F5344CB8AC3E}">
        <p14:creationId xmlns:p14="http://schemas.microsoft.com/office/powerpoint/2010/main" val="384740007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Nadpis 1"/>
          <p:cNvSpPr>
            <a:spLocks noGrp="1"/>
          </p:cNvSpPr>
          <p:nvPr>
            <p:ph type="title"/>
          </p:nvPr>
        </p:nvSpPr>
        <p:spPr>
          <a:xfrm>
            <a:off x="251520" y="195486"/>
            <a:ext cx="7704856" cy="507703"/>
          </a:xfrm>
        </p:spPr>
        <p:txBody>
          <a:bodyPr bIns="68580" anchor="b"/>
          <a:lstStyle/>
          <a:p>
            <a:pPr eaLnBrk="1" hangingPunct="1"/>
            <a:r>
              <a:rPr lang="cs-CZ" altLang="cs-CZ" b="1" dirty="0" smtClean="0"/>
              <a:t>Technický pokrok a intenzivní produkční funkce</a:t>
            </a:r>
            <a:endParaRPr lang="cs-CZ" altLang="cs-CZ" b="1" dirty="0"/>
          </a:p>
        </p:txBody>
      </p:sp>
      <p:sp>
        <p:nvSpPr>
          <p:cNvPr id="19474" name="Line 5"/>
          <p:cNvSpPr>
            <a:spLocks noChangeShapeType="1"/>
          </p:cNvSpPr>
          <p:nvPr/>
        </p:nvSpPr>
        <p:spPr bwMode="auto">
          <a:xfrm flipV="1">
            <a:off x="1678781" y="4071938"/>
            <a:ext cx="2591991" cy="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sk-SK" sz="1600">
              <a:latin typeface="+mj-lt"/>
            </a:endParaRPr>
          </a:p>
        </p:txBody>
      </p:sp>
      <p:sp>
        <p:nvSpPr>
          <p:cNvPr id="19475" name="Line 4"/>
          <p:cNvSpPr>
            <a:spLocks noChangeShapeType="1"/>
          </p:cNvSpPr>
          <p:nvPr/>
        </p:nvSpPr>
        <p:spPr bwMode="auto">
          <a:xfrm flipV="1">
            <a:off x="1678780" y="812508"/>
            <a:ext cx="4161" cy="3273717"/>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sk-SK" sz="1600">
              <a:latin typeface="+mj-lt"/>
            </a:endParaRPr>
          </a:p>
        </p:txBody>
      </p:sp>
      <p:sp>
        <p:nvSpPr>
          <p:cNvPr id="19476" name="Freeform 14"/>
          <p:cNvSpPr>
            <a:spLocks/>
          </p:cNvSpPr>
          <p:nvPr/>
        </p:nvSpPr>
        <p:spPr bwMode="auto">
          <a:xfrm rot="11447202">
            <a:off x="1882464" y="1907939"/>
            <a:ext cx="2234711" cy="2391537"/>
          </a:xfrm>
          <a:custGeom>
            <a:avLst/>
            <a:gdLst>
              <a:gd name="T0" fmla="*/ 0 w 10117"/>
              <a:gd name="T1" fmla="*/ 2147483646 h 10689"/>
              <a:gd name="T2" fmla="*/ 2147483646 w 10117"/>
              <a:gd name="T3" fmla="*/ 2147483646 h 10689"/>
              <a:gd name="T4" fmla="*/ 2147483646 w 10117"/>
              <a:gd name="T5" fmla="*/ 2147483646 h 10689"/>
              <a:gd name="T6" fmla="*/ 2147483646 w 10117"/>
              <a:gd name="T7" fmla="*/ 2147483646 h 10689"/>
              <a:gd name="T8" fmla="*/ 2147483646 w 10117"/>
              <a:gd name="T9" fmla="*/ 0 h 10689"/>
              <a:gd name="T10" fmla="*/ 0 60000 65536"/>
              <a:gd name="T11" fmla="*/ 0 60000 65536"/>
              <a:gd name="T12" fmla="*/ 0 60000 65536"/>
              <a:gd name="T13" fmla="*/ 0 60000 65536"/>
              <a:gd name="T14" fmla="*/ 0 60000 65536"/>
              <a:gd name="T15" fmla="*/ 0 w 10117"/>
              <a:gd name="T16" fmla="*/ 0 h 10689"/>
              <a:gd name="T17" fmla="*/ 10117 w 10117"/>
              <a:gd name="T18" fmla="*/ 10689 h 10689"/>
            </a:gdLst>
            <a:ahLst/>
            <a:cxnLst>
              <a:cxn ang="T10">
                <a:pos x="T0" y="T1"/>
              </a:cxn>
              <a:cxn ang="T11">
                <a:pos x="T2" y="T3"/>
              </a:cxn>
              <a:cxn ang="T12">
                <a:pos x="T4" y="T5"/>
              </a:cxn>
              <a:cxn ang="T13">
                <a:pos x="T6" y="T7"/>
              </a:cxn>
              <a:cxn ang="T14">
                <a:pos x="T8" y="T9"/>
              </a:cxn>
            </a:cxnLst>
            <a:rect l="T15" t="T16" r="T17" b="T18"/>
            <a:pathLst>
              <a:path w="10117" h="10689">
                <a:moveTo>
                  <a:pt x="0" y="10689"/>
                </a:moveTo>
                <a:cubicBezTo>
                  <a:pt x="644" y="10549"/>
                  <a:pt x="1824" y="10264"/>
                  <a:pt x="2888" y="9805"/>
                </a:cubicBezTo>
                <a:cubicBezTo>
                  <a:pt x="3952" y="9346"/>
                  <a:pt x="5444" y="8710"/>
                  <a:pt x="6385" y="7934"/>
                </a:cubicBezTo>
                <a:cubicBezTo>
                  <a:pt x="7326" y="7158"/>
                  <a:pt x="7913" y="6471"/>
                  <a:pt x="8535" y="5149"/>
                </a:cubicBezTo>
                <a:cubicBezTo>
                  <a:pt x="9157" y="3827"/>
                  <a:pt x="9899" y="1121"/>
                  <a:pt x="10117" y="0"/>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sk-SK" sz="1600">
              <a:latin typeface="+mj-lt"/>
            </a:endParaRPr>
          </a:p>
        </p:txBody>
      </p:sp>
      <p:sp>
        <p:nvSpPr>
          <p:cNvPr id="19477" name="Text Box 3"/>
          <p:cNvSpPr txBox="1">
            <a:spLocks noChangeArrowheads="1"/>
          </p:cNvSpPr>
          <p:nvPr/>
        </p:nvSpPr>
        <p:spPr bwMode="auto">
          <a:xfrm>
            <a:off x="827584" y="726977"/>
            <a:ext cx="92283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50000"/>
              </a:spcBef>
              <a:buClrTx/>
              <a:buSzTx/>
              <a:buFontTx/>
              <a:buNone/>
            </a:pPr>
            <a:r>
              <a:rPr lang="cs-CZ" altLang="cs-CZ" sz="1600" dirty="0" err="1" smtClean="0">
                <a:latin typeface="+mj-lt"/>
              </a:rPr>
              <a:t>y</a:t>
            </a:r>
            <a:r>
              <a:rPr lang="cs-CZ" altLang="cs-CZ" sz="1600" baseline="-25000" dirty="0" err="1" smtClean="0">
                <a:latin typeface="+mj-lt"/>
              </a:rPr>
              <a:t>t</a:t>
            </a:r>
            <a:r>
              <a:rPr lang="cs-CZ" altLang="cs-CZ" sz="1600" dirty="0" smtClean="0">
                <a:latin typeface="+mj-lt"/>
              </a:rPr>
              <a:t> (Q/L)</a:t>
            </a:r>
            <a:endParaRPr lang="cs-CZ" altLang="cs-CZ" sz="1600" dirty="0">
              <a:latin typeface="+mj-lt"/>
            </a:endParaRPr>
          </a:p>
        </p:txBody>
      </p:sp>
      <p:sp>
        <p:nvSpPr>
          <p:cNvPr id="19478" name="Text Box 3"/>
          <p:cNvSpPr txBox="1">
            <a:spLocks noChangeArrowheads="1"/>
          </p:cNvSpPr>
          <p:nvPr/>
        </p:nvSpPr>
        <p:spPr bwMode="auto">
          <a:xfrm>
            <a:off x="4143375" y="4071937"/>
            <a:ext cx="93845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50000"/>
              </a:spcBef>
              <a:buClrTx/>
              <a:buSzTx/>
              <a:buFontTx/>
              <a:buNone/>
            </a:pPr>
            <a:r>
              <a:rPr lang="cs-CZ" altLang="cs-CZ" sz="1600" dirty="0" err="1" smtClean="0">
                <a:latin typeface="+mj-lt"/>
              </a:rPr>
              <a:t>k</a:t>
            </a:r>
            <a:r>
              <a:rPr lang="cs-CZ" altLang="cs-CZ" sz="1600" baseline="-25000" dirty="0" err="1" smtClean="0">
                <a:latin typeface="+mj-lt"/>
              </a:rPr>
              <a:t>t</a:t>
            </a:r>
            <a:r>
              <a:rPr lang="cs-CZ" altLang="cs-CZ" sz="1600" baseline="-25000" dirty="0" smtClean="0">
                <a:latin typeface="+mj-lt"/>
              </a:rPr>
              <a:t> </a:t>
            </a:r>
            <a:r>
              <a:rPr lang="cs-CZ" altLang="cs-CZ" sz="1600" dirty="0" smtClean="0">
                <a:latin typeface="+mj-lt"/>
              </a:rPr>
              <a:t>(K/L)</a:t>
            </a:r>
            <a:endParaRPr lang="cs-CZ" altLang="cs-CZ" sz="1600" baseline="-25000" dirty="0">
              <a:latin typeface="+mj-lt"/>
            </a:endParaRPr>
          </a:p>
        </p:txBody>
      </p:sp>
      <p:cxnSp>
        <p:nvCxnSpPr>
          <p:cNvPr id="27" name="Přímá spojovací čára 26"/>
          <p:cNvCxnSpPr/>
          <p:nvPr/>
        </p:nvCxnSpPr>
        <p:spPr>
          <a:xfrm rot="5400000">
            <a:off x="1859261" y="3375422"/>
            <a:ext cx="1393031" cy="0"/>
          </a:xfrm>
          <a:prstGeom prst="line">
            <a:avLst/>
          </a:prstGeom>
          <a:ln w="158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9490" name="TextovéPole 38"/>
          <p:cNvSpPr txBox="1">
            <a:spLocks noChangeArrowheads="1"/>
          </p:cNvSpPr>
          <p:nvPr/>
        </p:nvSpPr>
        <p:spPr bwMode="auto">
          <a:xfrm>
            <a:off x="3994555" y="809966"/>
            <a:ext cx="503173"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None/>
            </a:pPr>
            <a:r>
              <a:rPr lang="cs-CZ" sz="1600" b="1" dirty="0" smtClean="0">
                <a:latin typeface="+mn-lt"/>
              </a:rPr>
              <a:t>y</a:t>
            </a:r>
            <a:r>
              <a:rPr lang="cs-CZ" sz="1600" b="1" baseline="-25000" dirty="0" smtClean="0">
                <a:latin typeface="+mn-lt"/>
              </a:rPr>
              <a:t>1 </a:t>
            </a:r>
            <a:endParaRPr lang="cs-CZ" altLang="cs-CZ" sz="1600" b="1" dirty="0">
              <a:latin typeface="+mn-lt"/>
            </a:endParaRPr>
          </a:p>
        </p:txBody>
      </p:sp>
      <p:sp>
        <p:nvSpPr>
          <p:cNvPr id="19491" name="TextovéPole 39"/>
          <p:cNvSpPr txBox="1">
            <a:spLocks noChangeArrowheads="1"/>
          </p:cNvSpPr>
          <p:nvPr/>
        </p:nvSpPr>
        <p:spPr bwMode="auto">
          <a:xfrm>
            <a:off x="4879059" y="1048805"/>
            <a:ext cx="4016002" cy="30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lgn="just">
              <a:spcBef>
                <a:spcPct val="0"/>
              </a:spcBef>
              <a:buClrTx/>
              <a:buSzTx/>
              <a:buNone/>
            </a:pPr>
            <a:r>
              <a:rPr lang="cs-CZ" altLang="cs-CZ" sz="1600" dirty="0" smtClean="0">
                <a:solidFill>
                  <a:srgbClr val="000000"/>
                </a:solidFill>
                <a:latin typeface="+mj-lt"/>
              </a:rPr>
              <a:t>Zvýšení </a:t>
            </a:r>
            <a:r>
              <a:rPr lang="cs-CZ" altLang="cs-CZ" sz="1600" dirty="0">
                <a:solidFill>
                  <a:srgbClr val="000000"/>
                </a:solidFill>
                <a:latin typeface="+mj-lt"/>
              </a:rPr>
              <a:t>úrovně používané technologie posouvá celou intenzivní produkční funkci nahoru. </a:t>
            </a:r>
            <a:r>
              <a:rPr lang="cs-CZ" altLang="cs-CZ" sz="1600" dirty="0" smtClean="0">
                <a:solidFill>
                  <a:srgbClr val="000000"/>
                </a:solidFill>
                <a:latin typeface="+mj-lt"/>
              </a:rPr>
              <a:t>Došlo </a:t>
            </a:r>
            <a:r>
              <a:rPr lang="cs-CZ" altLang="cs-CZ" sz="1600" dirty="0">
                <a:solidFill>
                  <a:srgbClr val="000000"/>
                </a:solidFill>
                <a:latin typeface="+mj-lt"/>
              </a:rPr>
              <a:t>k posunu intenzivní produkční funkce nahoru z úrovně y</a:t>
            </a:r>
            <a:r>
              <a:rPr lang="cs-CZ" altLang="cs-CZ" sz="1600" baseline="-25000" dirty="0">
                <a:solidFill>
                  <a:srgbClr val="000000"/>
                </a:solidFill>
                <a:latin typeface="+mj-lt"/>
              </a:rPr>
              <a:t>0</a:t>
            </a:r>
            <a:r>
              <a:rPr lang="cs-CZ" altLang="cs-CZ" sz="1600" dirty="0">
                <a:solidFill>
                  <a:srgbClr val="000000"/>
                </a:solidFill>
                <a:latin typeface="+mj-lt"/>
              </a:rPr>
              <a:t> na úroveň y</a:t>
            </a:r>
            <a:r>
              <a:rPr lang="cs-CZ" altLang="cs-CZ" sz="1600" baseline="-25000" dirty="0">
                <a:solidFill>
                  <a:srgbClr val="000000"/>
                </a:solidFill>
                <a:latin typeface="+mj-lt"/>
              </a:rPr>
              <a:t>1</a:t>
            </a:r>
            <a:r>
              <a:rPr lang="cs-CZ" altLang="cs-CZ" sz="1600" dirty="0">
                <a:solidFill>
                  <a:srgbClr val="000000"/>
                </a:solidFill>
                <a:latin typeface="+mj-lt"/>
              </a:rPr>
              <a:t> a ekonomika se posunula z bodu E</a:t>
            </a:r>
            <a:r>
              <a:rPr lang="cs-CZ" altLang="cs-CZ" sz="1600" baseline="-25000" dirty="0">
                <a:solidFill>
                  <a:srgbClr val="000000"/>
                </a:solidFill>
                <a:latin typeface="+mj-lt"/>
              </a:rPr>
              <a:t>S0</a:t>
            </a:r>
            <a:r>
              <a:rPr lang="cs-CZ" altLang="cs-CZ" sz="1600" dirty="0">
                <a:solidFill>
                  <a:srgbClr val="000000"/>
                </a:solidFill>
                <a:latin typeface="+mj-lt"/>
              </a:rPr>
              <a:t> ležící na intenzivní produkční funkci y</a:t>
            </a:r>
            <a:r>
              <a:rPr lang="cs-CZ" altLang="cs-CZ" sz="1600" baseline="-25000" dirty="0">
                <a:solidFill>
                  <a:srgbClr val="000000"/>
                </a:solidFill>
                <a:latin typeface="+mj-lt"/>
              </a:rPr>
              <a:t>0 </a:t>
            </a:r>
            <a:r>
              <a:rPr lang="cs-CZ" altLang="cs-CZ" sz="1600" dirty="0">
                <a:solidFill>
                  <a:srgbClr val="000000"/>
                </a:solidFill>
                <a:latin typeface="+mj-lt"/>
              </a:rPr>
              <a:t>do bodu ES</a:t>
            </a:r>
            <a:r>
              <a:rPr lang="cs-CZ" altLang="cs-CZ" sz="1600" baseline="-25000" dirty="0">
                <a:solidFill>
                  <a:srgbClr val="000000"/>
                </a:solidFill>
                <a:latin typeface="+mj-lt"/>
              </a:rPr>
              <a:t>1</a:t>
            </a:r>
            <a:r>
              <a:rPr lang="cs-CZ" altLang="cs-CZ" sz="1600" dirty="0">
                <a:solidFill>
                  <a:srgbClr val="000000"/>
                </a:solidFill>
                <a:latin typeface="+mj-lt"/>
              </a:rPr>
              <a:t> ležící na intenzivní produkční funkci y</a:t>
            </a:r>
            <a:r>
              <a:rPr lang="cs-CZ" altLang="cs-CZ" sz="1600" baseline="-25000" dirty="0">
                <a:solidFill>
                  <a:srgbClr val="000000"/>
                </a:solidFill>
                <a:latin typeface="+mj-lt"/>
              </a:rPr>
              <a:t>1</a:t>
            </a:r>
            <a:r>
              <a:rPr lang="cs-CZ" altLang="cs-CZ" sz="1600" dirty="0">
                <a:solidFill>
                  <a:srgbClr val="000000"/>
                </a:solidFill>
                <a:latin typeface="+mj-lt"/>
              </a:rPr>
              <a:t>. Posun směrem nahoru zachycuje zvýšení produktivity práce díky řadě nových procesů, postupů, výrobních zlepšení a výrobků na jejichž tvorbě a implementaci se podílely technologické změny</a:t>
            </a:r>
            <a:r>
              <a:rPr lang="cs-CZ" altLang="cs-CZ" sz="1600" dirty="0" smtClean="0">
                <a:solidFill>
                  <a:srgbClr val="000000"/>
                </a:solidFill>
                <a:latin typeface="+mj-lt"/>
              </a:rPr>
              <a:t>.</a:t>
            </a:r>
            <a:endParaRPr lang="cs-CZ" altLang="cs-CZ" sz="1600" dirty="0">
              <a:solidFill>
                <a:srgbClr val="000000"/>
              </a:solidFill>
              <a:latin typeface="+mj-lt"/>
            </a:endParaRPr>
          </a:p>
        </p:txBody>
      </p:sp>
      <p:sp>
        <p:nvSpPr>
          <p:cNvPr id="18" name="Text Box 3"/>
          <p:cNvSpPr txBox="1">
            <a:spLocks noChangeArrowheads="1"/>
          </p:cNvSpPr>
          <p:nvPr/>
        </p:nvSpPr>
        <p:spPr bwMode="auto">
          <a:xfrm>
            <a:off x="2202991" y="4060032"/>
            <a:ext cx="38842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50000"/>
              </a:spcBef>
              <a:buClrTx/>
              <a:buSzTx/>
              <a:buFontTx/>
              <a:buNone/>
            </a:pPr>
            <a:r>
              <a:rPr lang="cs-CZ" altLang="cs-CZ" sz="1600" dirty="0" smtClean="0">
                <a:latin typeface="+mj-lt"/>
              </a:rPr>
              <a:t>k</a:t>
            </a:r>
            <a:r>
              <a:rPr lang="cs-CZ" altLang="cs-CZ" sz="1600" baseline="-25000" dirty="0" smtClean="0">
                <a:latin typeface="+mj-lt"/>
              </a:rPr>
              <a:t>0</a:t>
            </a:r>
            <a:endParaRPr lang="cs-CZ" altLang="cs-CZ" sz="1600" baseline="-25000" dirty="0">
              <a:latin typeface="+mj-lt"/>
            </a:endParaRPr>
          </a:p>
        </p:txBody>
      </p:sp>
      <p:sp>
        <p:nvSpPr>
          <p:cNvPr id="19" name="Text Box 3"/>
          <p:cNvSpPr txBox="1">
            <a:spLocks noChangeArrowheads="1"/>
          </p:cNvSpPr>
          <p:nvPr/>
        </p:nvSpPr>
        <p:spPr bwMode="auto">
          <a:xfrm>
            <a:off x="3137213" y="4050961"/>
            <a:ext cx="63292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50000"/>
              </a:spcBef>
              <a:buClrTx/>
              <a:buSzTx/>
              <a:buFontTx/>
              <a:buNone/>
            </a:pPr>
            <a:r>
              <a:rPr lang="cs-CZ" altLang="cs-CZ" sz="1600" dirty="0" smtClean="0">
                <a:latin typeface="+mj-lt"/>
              </a:rPr>
              <a:t>k</a:t>
            </a:r>
            <a:r>
              <a:rPr lang="cs-CZ" altLang="cs-CZ" sz="1600" baseline="-25000" dirty="0" smtClean="0">
                <a:latin typeface="+mj-lt"/>
              </a:rPr>
              <a:t>1</a:t>
            </a:r>
            <a:endParaRPr lang="cs-CZ" altLang="cs-CZ" sz="1600" baseline="-25000" dirty="0">
              <a:latin typeface="+mj-lt"/>
            </a:endParaRPr>
          </a:p>
        </p:txBody>
      </p:sp>
      <p:sp>
        <p:nvSpPr>
          <p:cNvPr id="20" name="Freeform 14"/>
          <p:cNvSpPr>
            <a:spLocks/>
          </p:cNvSpPr>
          <p:nvPr/>
        </p:nvSpPr>
        <p:spPr bwMode="auto">
          <a:xfrm rot="11447202">
            <a:off x="1968587" y="928019"/>
            <a:ext cx="1912300" cy="3281430"/>
          </a:xfrm>
          <a:custGeom>
            <a:avLst/>
            <a:gdLst>
              <a:gd name="T0" fmla="*/ 0 w 10117"/>
              <a:gd name="T1" fmla="*/ 2147483646 h 10689"/>
              <a:gd name="T2" fmla="*/ 2147483646 w 10117"/>
              <a:gd name="T3" fmla="*/ 2147483646 h 10689"/>
              <a:gd name="T4" fmla="*/ 2147483646 w 10117"/>
              <a:gd name="T5" fmla="*/ 2147483646 h 10689"/>
              <a:gd name="T6" fmla="*/ 2147483646 w 10117"/>
              <a:gd name="T7" fmla="*/ 2147483646 h 10689"/>
              <a:gd name="T8" fmla="*/ 2147483646 w 10117"/>
              <a:gd name="T9" fmla="*/ 0 h 10689"/>
              <a:gd name="T10" fmla="*/ 0 60000 65536"/>
              <a:gd name="T11" fmla="*/ 0 60000 65536"/>
              <a:gd name="T12" fmla="*/ 0 60000 65536"/>
              <a:gd name="T13" fmla="*/ 0 60000 65536"/>
              <a:gd name="T14" fmla="*/ 0 60000 65536"/>
              <a:gd name="T15" fmla="*/ 0 w 10117"/>
              <a:gd name="T16" fmla="*/ 0 h 10689"/>
              <a:gd name="T17" fmla="*/ 10117 w 10117"/>
              <a:gd name="T18" fmla="*/ 10689 h 10689"/>
            </a:gdLst>
            <a:ahLst/>
            <a:cxnLst>
              <a:cxn ang="T10">
                <a:pos x="T0" y="T1"/>
              </a:cxn>
              <a:cxn ang="T11">
                <a:pos x="T2" y="T3"/>
              </a:cxn>
              <a:cxn ang="T12">
                <a:pos x="T4" y="T5"/>
              </a:cxn>
              <a:cxn ang="T13">
                <a:pos x="T6" y="T7"/>
              </a:cxn>
              <a:cxn ang="T14">
                <a:pos x="T8" y="T9"/>
              </a:cxn>
            </a:cxnLst>
            <a:rect l="T15" t="T16" r="T17" b="T18"/>
            <a:pathLst>
              <a:path w="10117" h="10689">
                <a:moveTo>
                  <a:pt x="0" y="10689"/>
                </a:moveTo>
                <a:cubicBezTo>
                  <a:pt x="644" y="10549"/>
                  <a:pt x="1824" y="10264"/>
                  <a:pt x="2888" y="9805"/>
                </a:cubicBezTo>
                <a:cubicBezTo>
                  <a:pt x="3952" y="9346"/>
                  <a:pt x="5444" y="8710"/>
                  <a:pt x="6385" y="7934"/>
                </a:cubicBezTo>
                <a:cubicBezTo>
                  <a:pt x="7326" y="7158"/>
                  <a:pt x="7913" y="6471"/>
                  <a:pt x="8535" y="5149"/>
                </a:cubicBezTo>
                <a:cubicBezTo>
                  <a:pt x="9157" y="3827"/>
                  <a:pt x="9899" y="1121"/>
                  <a:pt x="10117" y="0"/>
                </a:cubicBezTo>
              </a:path>
            </a:pathLst>
          </a:cu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sk-SK" sz="1600">
              <a:latin typeface="+mj-lt"/>
            </a:endParaRPr>
          </a:p>
        </p:txBody>
      </p:sp>
      <p:sp>
        <p:nvSpPr>
          <p:cNvPr id="30" name="TextovéPole 38"/>
          <p:cNvSpPr txBox="1">
            <a:spLocks noChangeArrowheads="1"/>
          </p:cNvSpPr>
          <p:nvPr/>
        </p:nvSpPr>
        <p:spPr bwMode="auto">
          <a:xfrm>
            <a:off x="1319139" y="1201312"/>
            <a:ext cx="526421"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None/>
            </a:pPr>
            <a:r>
              <a:rPr lang="cs-CZ" sz="1600" dirty="0" smtClean="0">
                <a:latin typeface="+mn-lt"/>
              </a:rPr>
              <a:t>y</a:t>
            </a:r>
            <a:r>
              <a:rPr lang="cs-CZ" sz="1600" baseline="-25000" dirty="0" smtClean="0">
                <a:latin typeface="+mn-lt"/>
              </a:rPr>
              <a:t>1</a:t>
            </a:r>
            <a:endParaRPr lang="cs-CZ" altLang="cs-CZ" sz="1600" dirty="0">
              <a:latin typeface="+mn-lt"/>
            </a:endParaRPr>
          </a:p>
        </p:txBody>
      </p:sp>
      <p:cxnSp>
        <p:nvCxnSpPr>
          <p:cNvPr id="9" name="Přímá spojnice 8"/>
          <p:cNvCxnSpPr/>
          <p:nvPr/>
        </p:nvCxnSpPr>
        <p:spPr>
          <a:xfrm flipH="1">
            <a:off x="1678231" y="2686050"/>
            <a:ext cx="873017" cy="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2" name="Přímá spojnice 11"/>
          <p:cNvCxnSpPr/>
          <p:nvPr/>
        </p:nvCxnSpPr>
        <p:spPr>
          <a:xfrm flipV="1">
            <a:off x="3347864" y="1382483"/>
            <a:ext cx="0" cy="2668478"/>
          </a:xfrm>
          <a:prstGeom prst="line">
            <a:avLst/>
          </a:prstGeom>
          <a:ln w="1587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4" name="Přímá spojnice 13"/>
          <p:cNvCxnSpPr/>
          <p:nvPr/>
        </p:nvCxnSpPr>
        <p:spPr>
          <a:xfrm flipH="1">
            <a:off x="1678231" y="1431834"/>
            <a:ext cx="1669633" cy="0"/>
          </a:xfrm>
          <a:prstGeom prst="line">
            <a:avLst/>
          </a:prstGeom>
          <a:ln w="1587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6" name="Přímá spojnice 15"/>
          <p:cNvCxnSpPr/>
          <p:nvPr/>
        </p:nvCxnSpPr>
        <p:spPr>
          <a:xfrm>
            <a:off x="2551248" y="2678906"/>
            <a:ext cx="796616" cy="7144"/>
          </a:xfrm>
          <a:prstGeom prst="line">
            <a:avLst/>
          </a:prstGeom>
          <a:ln w="158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36" name="TextovéPole 38"/>
          <p:cNvSpPr txBox="1">
            <a:spLocks noChangeArrowheads="1"/>
          </p:cNvSpPr>
          <p:nvPr/>
        </p:nvSpPr>
        <p:spPr bwMode="auto">
          <a:xfrm>
            <a:off x="1336201" y="2452776"/>
            <a:ext cx="526421"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None/>
            </a:pPr>
            <a:r>
              <a:rPr lang="cs-CZ" sz="1600" dirty="0" smtClean="0">
                <a:latin typeface="+mn-lt"/>
              </a:rPr>
              <a:t>y</a:t>
            </a:r>
            <a:r>
              <a:rPr lang="cs-CZ" sz="1600" baseline="-25000" dirty="0" smtClean="0">
                <a:latin typeface="+mn-lt"/>
              </a:rPr>
              <a:t>0</a:t>
            </a:r>
            <a:endParaRPr lang="cs-CZ" altLang="cs-CZ" sz="1600" dirty="0">
              <a:latin typeface="+mn-lt"/>
            </a:endParaRPr>
          </a:p>
        </p:txBody>
      </p:sp>
      <p:sp>
        <p:nvSpPr>
          <p:cNvPr id="37" name="TextovéPole 38"/>
          <p:cNvSpPr txBox="1">
            <a:spLocks noChangeArrowheads="1"/>
          </p:cNvSpPr>
          <p:nvPr/>
        </p:nvSpPr>
        <p:spPr bwMode="auto">
          <a:xfrm>
            <a:off x="2557122" y="2655837"/>
            <a:ext cx="526421"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None/>
            </a:pPr>
            <a:r>
              <a:rPr lang="cs-CZ" sz="1600" b="1" dirty="0" smtClean="0">
                <a:solidFill>
                  <a:srgbClr val="000000"/>
                </a:solidFill>
                <a:latin typeface="+mn-lt"/>
              </a:rPr>
              <a:t>E</a:t>
            </a:r>
            <a:r>
              <a:rPr lang="cs-CZ" sz="1600" b="1" baseline="-25000" dirty="0" smtClean="0">
                <a:solidFill>
                  <a:srgbClr val="000000"/>
                </a:solidFill>
                <a:latin typeface="+mn-lt"/>
              </a:rPr>
              <a:t>S0</a:t>
            </a:r>
            <a:endParaRPr lang="cs-CZ" altLang="cs-CZ" sz="1600" b="1" dirty="0">
              <a:solidFill>
                <a:srgbClr val="000000"/>
              </a:solidFill>
              <a:latin typeface="+mn-lt"/>
            </a:endParaRPr>
          </a:p>
        </p:txBody>
      </p:sp>
      <p:sp>
        <p:nvSpPr>
          <p:cNvPr id="38" name="TextovéPole 38"/>
          <p:cNvSpPr txBox="1">
            <a:spLocks noChangeArrowheads="1"/>
          </p:cNvSpPr>
          <p:nvPr/>
        </p:nvSpPr>
        <p:spPr bwMode="auto">
          <a:xfrm>
            <a:off x="3044692" y="1048805"/>
            <a:ext cx="526421"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None/>
            </a:pPr>
            <a:r>
              <a:rPr lang="cs-CZ" sz="1600" b="1" dirty="0" smtClean="0">
                <a:solidFill>
                  <a:srgbClr val="000000"/>
                </a:solidFill>
                <a:latin typeface="+mn-lt"/>
              </a:rPr>
              <a:t>E</a:t>
            </a:r>
            <a:r>
              <a:rPr lang="cs-CZ" sz="1600" b="1" baseline="-25000" dirty="0" smtClean="0">
                <a:solidFill>
                  <a:srgbClr val="000000"/>
                </a:solidFill>
                <a:latin typeface="+mn-lt"/>
              </a:rPr>
              <a:t>S1</a:t>
            </a:r>
            <a:endParaRPr lang="cs-CZ" altLang="cs-CZ" sz="1600" b="1" dirty="0">
              <a:solidFill>
                <a:srgbClr val="000000"/>
              </a:solidFill>
              <a:latin typeface="+mn-lt"/>
            </a:endParaRPr>
          </a:p>
        </p:txBody>
      </p:sp>
      <p:sp>
        <p:nvSpPr>
          <p:cNvPr id="39" name="TextovéPole 38"/>
          <p:cNvSpPr txBox="1">
            <a:spLocks noChangeArrowheads="1"/>
          </p:cNvSpPr>
          <p:nvPr/>
        </p:nvSpPr>
        <p:spPr bwMode="auto">
          <a:xfrm>
            <a:off x="4082807" y="2110812"/>
            <a:ext cx="503173"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None/>
            </a:pPr>
            <a:r>
              <a:rPr lang="cs-CZ" sz="1600" b="1" dirty="0" smtClean="0">
                <a:latin typeface="+mn-lt"/>
              </a:rPr>
              <a:t>y</a:t>
            </a:r>
            <a:r>
              <a:rPr lang="cs-CZ" sz="1600" b="1" baseline="-25000" dirty="0" smtClean="0">
                <a:latin typeface="+mn-lt"/>
              </a:rPr>
              <a:t>0 </a:t>
            </a:r>
            <a:endParaRPr lang="cs-CZ" altLang="cs-CZ" sz="1600" b="1" dirty="0">
              <a:latin typeface="+mn-lt"/>
            </a:endParaRPr>
          </a:p>
        </p:txBody>
      </p:sp>
      <p:cxnSp>
        <p:nvCxnSpPr>
          <p:cNvPr id="25" name="Přímá spojnice se šipkou 24"/>
          <p:cNvCxnSpPr/>
          <p:nvPr/>
        </p:nvCxnSpPr>
        <p:spPr>
          <a:xfrm>
            <a:off x="3347864" y="1408336"/>
            <a:ext cx="0" cy="931439"/>
          </a:xfrm>
          <a:prstGeom prst="straightConnector1">
            <a:avLst/>
          </a:prstGeom>
          <a:ln w="34925">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43" name="TextovéPole 42"/>
          <p:cNvSpPr txBox="1">
            <a:spLocks noChangeArrowheads="1"/>
          </p:cNvSpPr>
          <p:nvPr/>
        </p:nvSpPr>
        <p:spPr bwMode="auto">
          <a:xfrm>
            <a:off x="3416299" y="1506197"/>
            <a:ext cx="1247139"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None/>
            </a:pPr>
            <a:r>
              <a:rPr lang="cs-CZ" sz="1600" b="1" dirty="0">
                <a:solidFill>
                  <a:srgbClr val="FF0000"/>
                </a:solidFill>
                <a:latin typeface="+mn-lt"/>
              </a:rPr>
              <a:t>t</a:t>
            </a:r>
            <a:r>
              <a:rPr lang="cs-CZ" sz="1600" b="1" dirty="0" smtClean="0">
                <a:solidFill>
                  <a:srgbClr val="FF0000"/>
                </a:solidFill>
                <a:latin typeface="+mn-lt"/>
              </a:rPr>
              <a:t>echnický pokrok</a:t>
            </a:r>
            <a:endParaRPr lang="cs-CZ" altLang="cs-CZ" sz="1600" b="1" dirty="0">
              <a:solidFill>
                <a:srgbClr val="FF0000"/>
              </a:solidFill>
              <a:latin typeface="+mn-lt"/>
            </a:endParaRPr>
          </a:p>
        </p:txBody>
      </p:sp>
    </p:spTree>
    <p:extLst>
      <p:ext uri="{BB962C8B-B14F-4D97-AF65-F5344CB8AC3E}">
        <p14:creationId xmlns:p14="http://schemas.microsoft.com/office/powerpoint/2010/main" val="42530872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Nadpis 1"/>
          <p:cNvSpPr>
            <a:spLocks noGrp="1"/>
          </p:cNvSpPr>
          <p:nvPr>
            <p:ph type="title"/>
          </p:nvPr>
        </p:nvSpPr>
        <p:spPr>
          <a:xfrm>
            <a:off x="251520" y="195486"/>
            <a:ext cx="7704856" cy="507703"/>
          </a:xfrm>
        </p:spPr>
        <p:txBody>
          <a:bodyPr bIns="68580" anchor="b"/>
          <a:lstStyle/>
          <a:p>
            <a:pPr eaLnBrk="1" hangingPunct="1"/>
            <a:r>
              <a:rPr lang="cs-CZ" altLang="cs-CZ" b="1" dirty="0" smtClean="0"/>
              <a:t>Rovnovážný poměr kapitál-práce a technický pokrok</a:t>
            </a:r>
            <a:endParaRPr lang="cs-CZ" altLang="cs-CZ" b="1" dirty="0"/>
          </a:p>
        </p:txBody>
      </p:sp>
      <p:sp>
        <p:nvSpPr>
          <p:cNvPr id="19474" name="Line 5"/>
          <p:cNvSpPr>
            <a:spLocks noChangeShapeType="1"/>
          </p:cNvSpPr>
          <p:nvPr/>
        </p:nvSpPr>
        <p:spPr bwMode="auto">
          <a:xfrm flipV="1">
            <a:off x="1678781" y="4071938"/>
            <a:ext cx="2591991" cy="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sk-SK" sz="1600">
              <a:latin typeface="+mj-lt"/>
            </a:endParaRPr>
          </a:p>
        </p:txBody>
      </p:sp>
      <p:sp>
        <p:nvSpPr>
          <p:cNvPr id="19475" name="Line 4"/>
          <p:cNvSpPr>
            <a:spLocks noChangeShapeType="1"/>
          </p:cNvSpPr>
          <p:nvPr/>
        </p:nvSpPr>
        <p:spPr bwMode="auto">
          <a:xfrm flipV="1">
            <a:off x="1678780" y="812508"/>
            <a:ext cx="4161" cy="3273717"/>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sk-SK" sz="1600">
              <a:latin typeface="+mj-lt"/>
            </a:endParaRPr>
          </a:p>
        </p:txBody>
      </p:sp>
      <p:sp>
        <p:nvSpPr>
          <p:cNvPr id="19476" name="Freeform 14"/>
          <p:cNvSpPr>
            <a:spLocks/>
          </p:cNvSpPr>
          <p:nvPr/>
        </p:nvSpPr>
        <p:spPr bwMode="auto">
          <a:xfrm rot="11447202">
            <a:off x="1882464" y="1907939"/>
            <a:ext cx="2234711" cy="2391537"/>
          </a:xfrm>
          <a:custGeom>
            <a:avLst/>
            <a:gdLst>
              <a:gd name="T0" fmla="*/ 0 w 10117"/>
              <a:gd name="T1" fmla="*/ 2147483646 h 10689"/>
              <a:gd name="T2" fmla="*/ 2147483646 w 10117"/>
              <a:gd name="T3" fmla="*/ 2147483646 h 10689"/>
              <a:gd name="T4" fmla="*/ 2147483646 w 10117"/>
              <a:gd name="T5" fmla="*/ 2147483646 h 10689"/>
              <a:gd name="T6" fmla="*/ 2147483646 w 10117"/>
              <a:gd name="T7" fmla="*/ 2147483646 h 10689"/>
              <a:gd name="T8" fmla="*/ 2147483646 w 10117"/>
              <a:gd name="T9" fmla="*/ 0 h 10689"/>
              <a:gd name="T10" fmla="*/ 0 60000 65536"/>
              <a:gd name="T11" fmla="*/ 0 60000 65536"/>
              <a:gd name="T12" fmla="*/ 0 60000 65536"/>
              <a:gd name="T13" fmla="*/ 0 60000 65536"/>
              <a:gd name="T14" fmla="*/ 0 60000 65536"/>
              <a:gd name="T15" fmla="*/ 0 w 10117"/>
              <a:gd name="T16" fmla="*/ 0 h 10689"/>
              <a:gd name="T17" fmla="*/ 10117 w 10117"/>
              <a:gd name="T18" fmla="*/ 10689 h 10689"/>
            </a:gdLst>
            <a:ahLst/>
            <a:cxnLst>
              <a:cxn ang="T10">
                <a:pos x="T0" y="T1"/>
              </a:cxn>
              <a:cxn ang="T11">
                <a:pos x="T2" y="T3"/>
              </a:cxn>
              <a:cxn ang="T12">
                <a:pos x="T4" y="T5"/>
              </a:cxn>
              <a:cxn ang="T13">
                <a:pos x="T6" y="T7"/>
              </a:cxn>
              <a:cxn ang="T14">
                <a:pos x="T8" y="T9"/>
              </a:cxn>
            </a:cxnLst>
            <a:rect l="T15" t="T16" r="T17" b="T18"/>
            <a:pathLst>
              <a:path w="10117" h="10689">
                <a:moveTo>
                  <a:pt x="0" y="10689"/>
                </a:moveTo>
                <a:cubicBezTo>
                  <a:pt x="644" y="10549"/>
                  <a:pt x="1824" y="10264"/>
                  <a:pt x="2888" y="9805"/>
                </a:cubicBezTo>
                <a:cubicBezTo>
                  <a:pt x="3952" y="9346"/>
                  <a:pt x="5444" y="8710"/>
                  <a:pt x="6385" y="7934"/>
                </a:cubicBezTo>
                <a:cubicBezTo>
                  <a:pt x="7326" y="7158"/>
                  <a:pt x="7913" y="6471"/>
                  <a:pt x="8535" y="5149"/>
                </a:cubicBezTo>
                <a:cubicBezTo>
                  <a:pt x="9157" y="3827"/>
                  <a:pt x="9899" y="1121"/>
                  <a:pt x="10117" y="0"/>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sk-SK" sz="1600">
              <a:latin typeface="+mj-lt"/>
            </a:endParaRPr>
          </a:p>
        </p:txBody>
      </p:sp>
      <p:sp>
        <p:nvSpPr>
          <p:cNvPr id="19478" name="Text Box 3"/>
          <p:cNvSpPr txBox="1">
            <a:spLocks noChangeArrowheads="1"/>
          </p:cNvSpPr>
          <p:nvPr/>
        </p:nvSpPr>
        <p:spPr bwMode="auto">
          <a:xfrm>
            <a:off x="4143375" y="4071937"/>
            <a:ext cx="93845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50000"/>
              </a:spcBef>
              <a:buClrTx/>
              <a:buSzTx/>
              <a:buFontTx/>
              <a:buNone/>
            </a:pPr>
            <a:r>
              <a:rPr lang="cs-CZ" altLang="cs-CZ" sz="1600" dirty="0" smtClean="0">
                <a:latin typeface="+mj-lt"/>
              </a:rPr>
              <a:t>k</a:t>
            </a:r>
            <a:endParaRPr lang="cs-CZ" altLang="cs-CZ" sz="1600" baseline="-25000" dirty="0">
              <a:latin typeface="+mj-lt"/>
            </a:endParaRPr>
          </a:p>
        </p:txBody>
      </p:sp>
      <p:sp>
        <p:nvSpPr>
          <p:cNvPr id="19491" name="TextovéPole 39"/>
          <p:cNvSpPr txBox="1">
            <a:spLocks noChangeArrowheads="1"/>
          </p:cNvSpPr>
          <p:nvPr/>
        </p:nvSpPr>
        <p:spPr bwMode="auto">
          <a:xfrm>
            <a:off x="5079915" y="1048805"/>
            <a:ext cx="3815145"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lgn="just">
              <a:spcBef>
                <a:spcPct val="0"/>
              </a:spcBef>
              <a:buClrTx/>
              <a:buSzTx/>
              <a:buNone/>
            </a:pPr>
            <a:r>
              <a:rPr lang="cs-CZ" sz="1600" dirty="0" smtClean="0">
                <a:solidFill>
                  <a:srgbClr val="000000"/>
                </a:solidFill>
                <a:latin typeface="Times New Roman" panose="02020603050405020304" pitchFamily="18" charset="0"/>
                <a:ea typeface="Times New Roman" panose="02020603050405020304" pitchFamily="18" charset="0"/>
              </a:rPr>
              <a:t>Účinek </a:t>
            </a:r>
            <a:r>
              <a:rPr lang="cs-CZ" sz="1600" dirty="0">
                <a:solidFill>
                  <a:srgbClr val="000000"/>
                </a:solidFill>
                <a:latin typeface="Times New Roman" panose="02020603050405020304" pitchFamily="18" charset="0"/>
                <a:ea typeface="Times New Roman" panose="02020603050405020304" pitchFamily="18" charset="0"/>
              </a:rPr>
              <a:t>technického </a:t>
            </a:r>
            <a:r>
              <a:rPr lang="cs-CZ" sz="1600" dirty="0" smtClean="0">
                <a:solidFill>
                  <a:srgbClr val="000000"/>
                </a:solidFill>
                <a:latin typeface="Times New Roman" panose="02020603050405020304" pitchFamily="18" charset="0"/>
                <a:ea typeface="Times New Roman" panose="02020603050405020304" pitchFamily="18" charset="0"/>
              </a:rPr>
              <a:t>pokroku posunuje </a:t>
            </a:r>
            <a:r>
              <a:rPr lang="cs-CZ" sz="1600" dirty="0">
                <a:solidFill>
                  <a:srgbClr val="000000"/>
                </a:solidFill>
                <a:latin typeface="Times New Roman" panose="02020603050405020304" pitchFamily="18" charset="0"/>
                <a:ea typeface="Times New Roman" panose="02020603050405020304" pitchFamily="18" charset="0"/>
              </a:rPr>
              <a:t>intenzivní produkční funkci nahoru. Technický pokrok povede k růstu reálného důchodu na osobu při daném poměru kapitál-práce a tedy i k růstu objemu úspor na osobu pro danou kapitálovou intenzitu, tj. </a:t>
            </a:r>
            <a:r>
              <a:rPr lang="cs-CZ" sz="1600" dirty="0" err="1">
                <a:solidFill>
                  <a:srgbClr val="000000"/>
                </a:solidFill>
                <a:latin typeface="Times New Roman" panose="02020603050405020304" pitchFamily="18" charset="0"/>
                <a:ea typeface="Times New Roman" panose="02020603050405020304" pitchFamily="18" charset="0"/>
              </a:rPr>
              <a:t>úsporová</a:t>
            </a:r>
            <a:r>
              <a:rPr lang="cs-CZ" sz="1600" dirty="0">
                <a:solidFill>
                  <a:srgbClr val="000000"/>
                </a:solidFill>
                <a:latin typeface="Times New Roman" panose="02020603050405020304" pitchFamily="18" charset="0"/>
                <a:ea typeface="Times New Roman" panose="02020603050405020304" pitchFamily="18" charset="0"/>
              </a:rPr>
              <a:t> křivka se z úrovně s.f</a:t>
            </a:r>
            <a:r>
              <a:rPr lang="cs-CZ" sz="1600" baseline="-25000" dirty="0">
                <a:solidFill>
                  <a:srgbClr val="000000"/>
                </a:solidFill>
                <a:latin typeface="Times New Roman" panose="02020603050405020304" pitchFamily="18" charset="0"/>
                <a:ea typeface="Times New Roman" panose="02020603050405020304" pitchFamily="18" charset="0"/>
              </a:rPr>
              <a:t>1</a:t>
            </a:r>
            <a:r>
              <a:rPr lang="cs-CZ" sz="1600" dirty="0">
                <a:solidFill>
                  <a:srgbClr val="000000"/>
                </a:solidFill>
                <a:latin typeface="Times New Roman" panose="02020603050405020304" pitchFamily="18" charset="0"/>
                <a:ea typeface="Times New Roman" panose="02020603050405020304" pitchFamily="18" charset="0"/>
              </a:rPr>
              <a:t>(k) přesouvá na výše položenou úroveň s.f</a:t>
            </a:r>
            <a:r>
              <a:rPr lang="cs-CZ" sz="1600" baseline="-25000" dirty="0">
                <a:solidFill>
                  <a:srgbClr val="000000"/>
                </a:solidFill>
                <a:latin typeface="Times New Roman" panose="02020603050405020304" pitchFamily="18" charset="0"/>
                <a:ea typeface="Times New Roman" panose="02020603050405020304" pitchFamily="18" charset="0"/>
              </a:rPr>
              <a:t>2</a:t>
            </a:r>
            <a:r>
              <a:rPr lang="cs-CZ" sz="1600" dirty="0">
                <a:solidFill>
                  <a:srgbClr val="000000"/>
                </a:solidFill>
                <a:latin typeface="Times New Roman" panose="02020603050405020304" pitchFamily="18" charset="0"/>
                <a:ea typeface="Times New Roman" panose="02020603050405020304" pitchFamily="18" charset="0"/>
              </a:rPr>
              <a:t>(k) a současně se ustálí nová rovnovážný poměr kapitál-práce z k</a:t>
            </a:r>
            <a:r>
              <a:rPr lang="cs-CZ" sz="1600" baseline="-25000" dirty="0">
                <a:solidFill>
                  <a:srgbClr val="000000"/>
                </a:solidFill>
                <a:latin typeface="Times New Roman" panose="02020603050405020304" pitchFamily="18" charset="0"/>
                <a:ea typeface="Times New Roman" panose="02020603050405020304" pitchFamily="18" charset="0"/>
              </a:rPr>
              <a:t>1E</a:t>
            </a:r>
            <a:r>
              <a:rPr lang="cs-CZ" sz="1600" dirty="0">
                <a:solidFill>
                  <a:srgbClr val="000000"/>
                </a:solidFill>
                <a:latin typeface="Times New Roman" panose="02020603050405020304" pitchFamily="18" charset="0"/>
                <a:ea typeface="Times New Roman" panose="02020603050405020304" pitchFamily="18" charset="0"/>
              </a:rPr>
              <a:t> na k</a:t>
            </a:r>
            <a:r>
              <a:rPr lang="cs-CZ" sz="1600" baseline="-25000" dirty="0">
                <a:solidFill>
                  <a:srgbClr val="000000"/>
                </a:solidFill>
                <a:latin typeface="Times New Roman" panose="02020603050405020304" pitchFamily="18" charset="0"/>
                <a:ea typeface="Times New Roman" panose="02020603050405020304" pitchFamily="18" charset="0"/>
              </a:rPr>
              <a:t>2E</a:t>
            </a:r>
            <a:r>
              <a:rPr lang="cs-CZ" sz="1600" dirty="0">
                <a:solidFill>
                  <a:srgbClr val="000000"/>
                </a:solidFill>
                <a:latin typeface="Times New Roman" panose="02020603050405020304" pitchFamily="18" charset="0"/>
                <a:ea typeface="Times New Roman" panose="02020603050405020304" pitchFamily="18" charset="0"/>
              </a:rPr>
              <a:t> .</a:t>
            </a:r>
            <a:endParaRPr lang="cs-CZ" altLang="cs-CZ" sz="1600" dirty="0">
              <a:solidFill>
                <a:srgbClr val="000000"/>
              </a:solidFill>
              <a:latin typeface="+mj-lt"/>
            </a:endParaRPr>
          </a:p>
        </p:txBody>
      </p:sp>
      <p:sp>
        <p:nvSpPr>
          <p:cNvPr id="18" name="Text Box 3"/>
          <p:cNvSpPr txBox="1">
            <a:spLocks noChangeArrowheads="1"/>
          </p:cNvSpPr>
          <p:nvPr/>
        </p:nvSpPr>
        <p:spPr bwMode="auto">
          <a:xfrm>
            <a:off x="3185575" y="4041545"/>
            <a:ext cx="44184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50000"/>
              </a:spcBef>
              <a:buClrTx/>
              <a:buSzTx/>
              <a:buFontTx/>
              <a:buNone/>
            </a:pPr>
            <a:r>
              <a:rPr lang="cs-CZ" altLang="cs-CZ" sz="1600" dirty="0" smtClean="0">
                <a:latin typeface="+mj-lt"/>
              </a:rPr>
              <a:t>k</a:t>
            </a:r>
            <a:r>
              <a:rPr lang="cs-CZ" altLang="cs-CZ" sz="1600" baseline="-25000" dirty="0" smtClean="0">
                <a:latin typeface="+mj-lt"/>
              </a:rPr>
              <a:t>1E</a:t>
            </a:r>
            <a:endParaRPr lang="cs-CZ" altLang="cs-CZ" sz="1600" baseline="-25000" dirty="0">
              <a:latin typeface="+mj-lt"/>
            </a:endParaRPr>
          </a:p>
        </p:txBody>
      </p:sp>
      <p:sp>
        <p:nvSpPr>
          <p:cNvPr id="19" name="Text Box 3"/>
          <p:cNvSpPr txBox="1">
            <a:spLocks noChangeArrowheads="1"/>
          </p:cNvSpPr>
          <p:nvPr/>
        </p:nvSpPr>
        <p:spPr bwMode="auto">
          <a:xfrm>
            <a:off x="3511704" y="4039430"/>
            <a:ext cx="63292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50000"/>
              </a:spcBef>
              <a:buClrTx/>
              <a:buSzTx/>
              <a:buFontTx/>
              <a:buNone/>
            </a:pPr>
            <a:r>
              <a:rPr lang="cs-CZ" altLang="cs-CZ" sz="1600" dirty="0" smtClean="0">
                <a:latin typeface="+mj-lt"/>
              </a:rPr>
              <a:t>k</a:t>
            </a:r>
            <a:r>
              <a:rPr lang="cs-CZ" altLang="cs-CZ" sz="1600" baseline="-25000" dirty="0" smtClean="0">
                <a:latin typeface="+mj-lt"/>
              </a:rPr>
              <a:t>2E</a:t>
            </a:r>
            <a:endParaRPr lang="cs-CZ" altLang="cs-CZ" sz="1600" baseline="-25000" dirty="0">
              <a:latin typeface="+mj-lt"/>
            </a:endParaRPr>
          </a:p>
        </p:txBody>
      </p:sp>
      <p:sp>
        <p:nvSpPr>
          <p:cNvPr id="20" name="Freeform 14"/>
          <p:cNvSpPr>
            <a:spLocks/>
          </p:cNvSpPr>
          <p:nvPr/>
        </p:nvSpPr>
        <p:spPr bwMode="auto">
          <a:xfrm rot="11447202">
            <a:off x="1968587" y="928019"/>
            <a:ext cx="1912300" cy="3281430"/>
          </a:xfrm>
          <a:custGeom>
            <a:avLst/>
            <a:gdLst>
              <a:gd name="T0" fmla="*/ 0 w 10117"/>
              <a:gd name="T1" fmla="*/ 2147483646 h 10689"/>
              <a:gd name="T2" fmla="*/ 2147483646 w 10117"/>
              <a:gd name="T3" fmla="*/ 2147483646 h 10689"/>
              <a:gd name="T4" fmla="*/ 2147483646 w 10117"/>
              <a:gd name="T5" fmla="*/ 2147483646 h 10689"/>
              <a:gd name="T6" fmla="*/ 2147483646 w 10117"/>
              <a:gd name="T7" fmla="*/ 2147483646 h 10689"/>
              <a:gd name="T8" fmla="*/ 2147483646 w 10117"/>
              <a:gd name="T9" fmla="*/ 0 h 10689"/>
              <a:gd name="T10" fmla="*/ 0 60000 65536"/>
              <a:gd name="T11" fmla="*/ 0 60000 65536"/>
              <a:gd name="T12" fmla="*/ 0 60000 65536"/>
              <a:gd name="T13" fmla="*/ 0 60000 65536"/>
              <a:gd name="T14" fmla="*/ 0 60000 65536"/>
              <a:gd name="T15" fmla="*/ 0 w 10117"/>
              <a:gd name="T16" fmla="*/ 0 h 10689"/>
              <a:gd name="T17" fmla="*/ 10117 w 10117"/>
              <a:gd name="T18" fmla="*/ 10689 h 10689"/>
            </a:gdLst>
            <a:ahLst/>
            <a:cxnLst>
              <a:cxn ang="T10">
                <a:pos x="T0" y="T1"/>
              </a:cxn>
              <a:cxn ang="T11">
                <a:pos x="T2" y="T3"/>
              </a:cxn>
              <a:cxn ang="T12">
                <a:pos x="T4" y="T5"/>
              </a:cxn>
              <a:cxn ang="T13">
                <a:pos x="T6" y="T7"/>
              </a:cxn>
              <a:cxn ang="T14">
                <a:pos x="T8" y="T9"/>
              </a:cxn>
            </a:cxnLst>
            <a:rect l="T15" t="T16" r="T17" b="T18"/>
            <a:pathLst>
              <a:path w="10117" h="10689">
                <a:moveTo>
                  <a:pt x="0" y="10689"/>
                </a:moveTo>
                <a:cubicBezTo>
                  <a:pt x="644" y="10549"/>
                  <a:pt x="1824" y="10264"/>
                  <a:pt x="2888" y="9805"/>
                </a:cubicBezTo>
                <a:cubicBezTo>
                  <a:pt x="3952" y="9346"/>
                  <a:pt x="5444" y="8710"/>
                  <a:pt x="6385" y="7934"/>
                </a:cubicBezTo>
                <a:cubicBezTo>
                  <a:pt x="7326" y="7158"/>
                  <a:pt x="7913" y="6471"/>
                  <a:pt x="8535" y="5149"/>
                </a:cubicBezTo>
                <a:cubicBezTo>
                  <a:pt x="9157" y="3827"/>
                  <a:pt x="9899" y="1121"/>
                  <a:pt x="10117" y="0"/>
                </a:cubicBezTo>
              </a:path>
            </a:pathLst>
          </a:custGeom>
          <a:noFill/>
          <a:ln w="28575">
            <a:solidFill>
              <a:schemeClr val="tx1"/>
            </a:solidFill>
            <a:prstDash val="dash"/>
            <a:round/>
            <a:headEnd/>
            <a:tailEnd/>
          </a:ln>
          <a:extLst>
            <a:ext uri="{909E8E84-426E-40DD-AFC4-6F175D3DCCD1}">
              <a14:hiddenFill xmlns:a14="http://schemas.microsoft.com/office/drawing/2010/main">
                <a:solidFill>
                  <a:srgbClr val="FFFFFF"/>
                </a:solidFill>
              </a14:hiddenFill>
            </a:ext>
          </a:extLst>
        </p:spPr>
        <p:txBody>
          <a:bodyPr/>
          <a:lstStyle/>
          <a:p>
            <a:endParaRPr lang="sk-SK" sz="1600">
              <a:latin typeface="+mj-lt"/>
            </a:endParaRPr>
          </a:p>
        </p:txBody>
      </p:sp>
      <p:sp>
        <p:nvSpPr>
          <p:cNvPr id="37" name="TextovéPole 38"/>
          <p:cNvSpPr txBox="1">
            <a:spLocks noChangeArrowheads="1"/>
          </p:cNvSpPr>
          <p:nvPr/>
        </p:nvSpPr>
        <p:spPr bwMode="auto">
          <a:xfrm>
            <a:off x="443992" y="2068002"/>
            <a:ext cx="526421"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None/>
            </a:pPr>
            <a:r>
              <a:rPr lang="cs-CZ" sz="1600" b="1" dirty="0" smtClean="0">
                <a:solidFill>
                  <a:srgbClr val="000000"/>
                </a:solidFill>
                <a:latin typeface="+mn-lt"/>
              </a:rPr>
              <a:t>E</a:t>
            </a:r>
            <a:r>
              <a:rPr lang="cs-CZ" sz="1600" b="1" baseline="-25000" dirty="0" smtClean="0">
                <a:solidFill>
                  <a:srgbClr val="000000"/>
                </a:solidFill>
                <a:latin typeface="+mn-lt"/>
              </a:rPr>
              <a:t>S0</a:t>
            </a:r>
            <a:endParaRPr lang="cs-CZ" altLang="cs-CZ" sz="1600" b="1" dirty="0">
              <a:solidFill>
                <a:srgbClr val="000000"/>
              </a:solidFill>
              <a:latin typeface="+mn-lt"/>
            </a:endParaRPr>
          </a:p>
        </p:txBody>
      </p:sp>
      <p:sp>
        <p:nvSpPr>
          <p:cNvPr id="38" name="TextovéPole 38"/>
          <p:cNvSpPr txBox="1">
            <a:spLocks noChangeArrowheads="1"/>
          </p:cNvSpPr>
          <p:nvPr/>
        </p:nvSpPr>
        <p:spPr bwMode="auto">
          <a:xfrm>
            <a:off x="440807" y="2381013"/>
            <a:ext cx="526421"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None/>
            </a:pPr>
            <a:r>
              <a:rPr lang="cs-CZ" sz="1600" b="1" dirty="0" smtClean="0">
                <a:solidFill>
                  <a:srgbClr val="000000"/>
                </a:solidFill>
                <a:latin typeface="+mn-lt"/>
              </a:rPr>
              <a:t>E</a:t>
            </a:r>
            <a:r>
              <a:rPr lang="cs-CZ" sz="1600" b="1" baseline="-25000" dirty="0" smtClean="0">
                <a:solidFill>
                  <a:srgbClr val="000000"/>
                </a:solidFill>
                <a:latin typeface="+mn-lt"/>
              </a:rPr>
              <a:t>S1</a:t>
            </a:r>
            <a:endParaRPr lang="cs-CZ" altLang="cs-CZ" sz="1600" b="1" dirty="0">
              <a:solidFill>
                <a:srgbClr val="000000"/>
              </a:solidFill>
              <a:latin typeface="+mn-lt"/>
            </a:endParaRPr>
          </a:p>
        </p:txBody>
      </p:sp>
      <p:sp>
        <p:nvSpPr>
          <p:cNvPr id="26" name="Text Box 3"/>
          <p:cNvSpPr txBox="1">
            <a:spLocks noChangeArrowheads="1"/>
          </p:cNvSpPr>
          <p:nvPr/>
        </p:nvSpPr>
        <p:spPr bwMode="auto">
          <a:xfrm>
            <a:off x="860191" y="741175"/>
            <a:ext cx="923207"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50000"/>
              </a:spcBef>
              <a:buClrTx/>
              <a:buSzTx/>
              <a:buFontTx/>
              <a:buNone/>
            </a:pPr>
            <a:r>
              <a:rPr lang="cs-CZ" altLang="cs-CZ" sz="1600" dirty="0" smtClean="0">
                <a:latin typeface="+mj-lt"/>
              </a:rPr>
              <a:t>S/L, y, i</a:t>
            </a:r>
            <a:endParaRPr lang="cs-CZ" altLang="cs-CZ" sz="1600" dirty="0">
              <a:latin typeface="+mj-lt"/>
            </a:endParaRPr>
          </a:p>
        </p:txBody>
      </p:sp>
      <p:cxnSp>
        <p:nvCxnSpPr>
          <p:cNvPr id="3" name="Přímá spojnice 2"/>
          <p:cNvCxnSpPr/>
          <p:nvPr/>
        </p:nvCxnSpPr>
        <p:spPr>
          <a:xfrm flipV="1">
            <a:off x="1678414" y="1779662"/>
            <a:ext cx="2139638" cy="22713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29" name="TextovéPole 38"/>
          <p:cNvSpPr txBox="1">
            <a:spLocks noChangeArrowheads="1"/>
          </p:cNvSpPr>
          <p:nvPr/>
        </p:nvSpPr>
        <p:spPr bwMode="auto">
          <a:xfrm>
            <a:off x="3778075" y="1539382"/>
            <a:ext cx="130601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None/>
            </a:pPr>
            <a:r>
              <a:rPr lang="cs-CZ" sz="1600" b="1" dirty="0" smtClean="0">
                <a:solidFill>
                  <a:srgbClr val="FF0000"/>
                </a:solidFill>
                <a:latin typeface="+mn-lt"/>
              </a:rPr>
              <a:t>i= k(</a:t>
            </a:r>
            <a:r>
              <a:rPr lang="cs-CZ" sz="1600" b="1" dirty="0" err="1" smtClean="0">
                <a:solidFill>
                  <a:srgbClr val="FF0000"/>
                </a:solidFill>
                <a:latin typeface="+mn-lt"/>
              </a:rPr>
              <a:t>n+x</a:t>
            </a:r>
            <a:r>
              <a:rPr lang="cs-CZ" sz="1600" b="1" dirty="0" smtClean="0">
                <a:solidFill>
                  <a:srgbClr val="FF0000"/>
                </a:solidFill>
                <a:latin typeface="+mn-lt"/>
              </a:rPr>
              <a:t>)</a:t>
            </a:r>
            <a:endParaRPr lang="cs-CZ" altLang="cs-CZ" sz="1600" b="1" dirty="0">
              <a:solidFill>
                <a:srgbClr val="FF0000"/>
              </a:solidFill>
              <a:latin typeface="+mn-lt"/>
            </a:endParaRPr>
          </a:p>
        </p:txBody>
      </p:sp>
      <p:sp>
        <p:nvSpPr>
          <p:cNvPr id="31" name="Freeform 14"/>
          <p:cNvSpPr>
            <a:spLocks/>
          </p:cNvSpPr>
          <p:nvPr/>
        </p:nvSpPr>
        <p:spPr bwMode="auto">
          <a:xfrm rot="11447202">
            <a:off x="1937126" y="1661688"/>
            <a:ext cx="2234711" cy="2391537"/>
          </a:xfrm>
          <a:custGeom>
            <a:avLst/>
            <a:gdLst>
              <a:gd name="T0" fmla="*/ 0 w 10117"/>
              <a:gd name="T1" fmla="*/ 2147483646 h 10689"/>
              <a:gd name="T2" fmla="*/ 2147483646 w 10117"/>
              <a:gd name="T3" fmla="*/ 2147483646 h 10689"/>
              <a:gd name="T4" fmla="*/ 2147483646 w 10117"/>
              <a:gd name="T5" fmla="*/ 2147483646 h 10689"/>
              <a:gd name="T6" fmla="*/ 2147483646 w 10117"/>
              <a:gd name="T7" fmla="*/ 2147483646 h 10689"/>
              <a:gd name="T8" fmla="*/ 2147483646 w 10117"/>
              <a:gd name="T9" fmla="*/ 0 h 10689"/>
              <a:gd name="T10" fmla="*/ 0 60000 65536"/>
              <a:gd name="T11" fmla="*/ 0 60000 65536"/>
              <a:gd name="T12" fmla="*/ 0 60000 65536"/>
              <a:gd name="T13" fmla="*/ 0 60000 65536"/>
              <a:gd name="T14" fmla="*/ 0 60000 65536"/>
              <a:gd name="T15" fmla="*/ 0 w 10117"/>
              <a:gd name="T16" fmla="*/ 0 h 10689"/>
              <a:gd name="T17" fmla="*/ 10117 w 10117"/>
              <a:gd name="T18" fmla="*/ 10689 h 10689"/>
            </a:gdLst>
            <a:ahLst/>
            <a:cxnLst>
              <a:cxn ang="T10">
                <a:pos x="T0" y="T1"/>
              </a:cxn>
              <a:cxn ang="T11">
                <a:pos x="T2" y="T3"/>
              </a:cxn>
              <a:cxn ang="T12">
                <a:pos x="T4" y="T5"/>
              </a:cxn>
              <a:cxn ang="T13">
                <a:pos x="T6" y="T7"/>
              </a:cxn>
              <a:cxn ang="T14">
                <a:pos x="T8" y="T9"/>
              </a:cxn>
            </a:cxnLst>
            <a:rect l="T15" t="T16" r="T17" b="T18"/>
            <a:pathLst>
              <a:path w="10117" h="10689">
                <a:moveTo>
                  <a:pt x="0" y="10689"/>
                </a:moveTo>
                <a:cubicBezTo>
                  <a:pt x="644" y="10549"/>
                  <a:pt x="1824" y="10264"/>
                  <a:pt x="2888" y="9805"/>
                </a:cubicBezTo>
                <a:cubicBezTo>
                  <a:pt x="3952" y="9346"/>
                  <a:pt x="5444" y="8710"/>
                  <a:pt x="6385" y="7934"/>
                </a:cubicBezTo>
                <a:cubicBezTo>
                  <a:pt x="7326" y="7158"/>
                  <a:pt x="7913" y="6471"/>
                  <a:pt x="8535" y="5149"/>
                </a:cubicBezTo>
                <a:cubicBezTo>
                  <a:pt x="9157" y="3827"/>
                  <a:pt x="9899" y="1121"/>
                  <a:pt x="10117" y="0"/>
                </a:cubicBezTo>
              </a:path>
            </a:pathLst>
          </a:custGeom>
          <a:noFill/>
          <a:ln w="28575">
            <a:solidFill>
              <a:schemeClr val="tx2"/>
            </a:solidFill>
            <a:prstDash val="dash"/>
            <a:round/>
            <a:headEnd/>
            <a:tailEnd/>
          </a:ln>
          <a:extLst>
            <a:ext uri="{909E8E84-426E-40DD-AFC4-6F175D3DCCD1}">
              <a14:hiddenFill xmlns:a14="http://schemas.microsoft.com/office/drawing/2010/main">
                <a:solidFill>
                  <a:srgbClr val="FFFFFF"/>
                </a:solidFill>
              </a14:hiddenFill>
            </a:ext>
          </a:extLst>
        </p:spPr>
        <p:txBody>
          <a:bodyPr/>
          <a:lstStyle/>
          <a:p>
            <a:endParaRPr lang="sk-SK" sz="1600">
              <a:latin typeface="+mj-lt"/>
            </a:endParaRPr>
          </a:p>
        </p:txBody>
      </p:sp>
      <p:sp>
        <p:nvSpPr>
          <p:cNvPr id="32" name="Freeform 14"/>
          <p:cNvSpPr>
            <a:spLocks/>
          </p:cNvSpPr>
          <p:nvPr/>
        </p:nvSpPr>
        <p:spPr bwMode="auto">
          <a:xfrm rot="11447202">
            <a:off x="1953725" y="1262448"/>
            <a:ext cx="1970941" cy="3035299"/>
          </a:xfrm>
          <a:custGeom>
            <a:avLst/>
            <a:gdLst>
              <a:gd name="T0" fmla="*/ 0 w 10117"/>
              <a:gd name="T1" fmla="*/ 2147483646 h 10689"/>
              <a:gd name="T2" fmla="*/ 2147483646 w 10117"/>
              <a:gd name="T3" fmla="*/ 2147483646 h 10689"/>
              <a:gd name="T4" fmla="*/ 2147483646 w 10117"/>
              <a:gd name="T5" fmla="*/ 2147483646 h 10689"/>
              <a:gd name="T6" fmla="*/ 2147483646 w 10117"/>
              <a:gd name="T7" fmla="*/ 2147483646 h 10689"/>
              <a:gd name="T8" fmla="*/ 2147483646 w 10117"/>
              <a:gd name="T9" fmla="*/ 0 h 10689"/>
              <a:gd name="T10" fmla="*/ 0 60000 65536"/>
              <a:gd name="T11" fmla="*/ 0 60000 65536"/>
              <a:gd name="T12" fmla="*/ 0 60000 65536"/>
              <a:gd name="T13" fmla="*/ 0 60000 65536"/>
              <a:gd name="T14" fmla="*/ 0 60000 65536"/>
              <a:gd name="T15" fmla="*/ 0 w 10117"/>
              <a:gd name="T16" fmla="*/ 0 h 10689"/>
              <a:gd name="T17" fmla="*/ 10117 w 10117"/>
              <a:gd name="T18" fmla="*/ 10689 h 10689"/>
            </a:gdLst>
            <a:ahLst/>
            <a:cxnLst>
              <a:cxn ang="T10">
                <a:pos x="T0" y="T1"/>
              </a:cxn>
              <a:cxn ang="T11">
                <a:pos x="T2" y="T3"/>
              </a:cxn>
              <a:cxn ang="T12">
                <a:pos x="T4" y="T5"/>
              </a:cxn>
              <a:cxn ang="T13">
                <a:pos x="T6" y="T7"/>
              </a:cxn>
              <a:cxn ang="T14">
                <a:pos x="T8" y="T9"/>
              </a:cxn>
            </a:cxnLst>
            <a:rect l="T15" t="T16" r="T17" b="T18"/>
            <a:pathLst>
              <a:path w="10117" h="10689">
                <a:moveTo>
                  <a:pt x="0" y="10689"/>
                </a:moveTo>
                <a:cubicBezTo>
                  <a:pt x="644" y="10549"/>
                  <a:pt x="1824" y="10264"/>
                  <a:pt x="2888" y="9805"/>
                </a:cubicBezTo>
                <a:cubicBezTo>
                  <a:pt x="3952" y="9346"/>
                  <a:pt x="5444" y="8710"/>
                  <a:pt x="6385" y="7934"/>
                </a:cubicBezTo>
                <a:cubicBezTo>
                  <a:pt x="7326" y="7158"/>
                  <a:pt x="7913" y="6471"/>
                  <a:pt x="8535" y="5149"/>
                </a:cubicBezTo>
                <a:cubicBezTo>
                  <a:pt x="9157" y="3827"/>
                  <a:pt x="9899" y="1121"/>
                  <a:pt x="10117" y="0"/>
                </a:cubicBezTo>
              </a:path>
            </a:pathLst>
          </a:cu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sk-SK" sz="1600">
              <a:latin typeface="+mj-lt"/>
            </a:endParaRPr>
          </a:p>
        </p:txBody>
      </p:sp>
      <p:cxnSp>
        <p:nvCxnSpPr>
          <p:cNvPr id="8" name="Přímá spojnice 7"/>
          <p:cNvCxnSpPr/>
          <p:nvPr/>
        </p:nvCxnSpPr>
        <p:spPr>
          <a:xfrm>
            <a:off x="3347864" y="2237279"/>
            <a:ext cx="0" cy="1834658"/>
          </a:xfrm>
          <a:prstGeom prst="line">
            <a:avLst/>
          </a:prstGeom>
          <a:ln w="1587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1" name="Přímá spojnice 10"/>
          <p:cNvCxnSpPr/>
          <p:nvPr/>
        </p:nvCxnSpPr>
        <p:spPr>
          <a:xfrm>
            <a:off x="3635896" y="1995686"/>
            <a:ext cx="0" cy="2076251"/>
          </a:xfrm>
          <a:prstGeom prst="line">
            <a:avLst/>
          </a:prstGeom>
          <a:ln w="158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40" name="TextovéPole 38"/>
          <p:cNvSpPr txBox="1">
            <a:spLocks noChangeArrowheads="1"/>
          </p:cNvSpPr>
          <p:nvPr/>
        </p:nvSpPr>
        <p:spPr bwMode="auto">
          <a:xfrm>
            <a:off x="3959593" y="793060"/>
            <a:ext cx="130601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None/>
            </a:pPr>
            <a:r>
              <a:rPr lang="cs-CZ" sz="1600" b="1" dirty="0" smtClean="0">
                <a:latin typeface="+mn-lt"/>
              </a:rPr>
              <a:t>y</a:t>
            </a:r>
            <a:r>
              <a:rPr lang="cs-CZ" sz="1600" b="1" baseline="-25000" dirty="0" smtClean="0">
                <a:latin typeface="+mn-lt"/>
              </a:rPr>
              <a:t>2 </a:t>
            </a:r>
            <a:r>
              <a:rPr lang="cs-CZ" sz="1600" b="1" dirty="0">
                <a:latin typeface="+mn-lt"/>
              </a:rPr>
              <a:t>= </a:t>
            </a:r>
            <a:r>
              <a:rPr lang="cs-CZ" sz="1600" b="1" dirty="0" smtClean="0">
                <a:latin typeface="+mn-lt"/>
              </a:rPr>
              <a:t>f(k)</a:t>
            </a:r>
            <a:endParaRPr lang="cs-CZ" altLang="cs-CZ" sz="1600" b="1" dirty="0">
              <a:latin typeface="+mn-lt"/>
            </a:endParaRPr>
          </a:p>
        </p:txBody>
      </p:sp>
      <p:sp>
        <p:nvSpPr>
          <p:cNvPr id="41" name="TextovéPole 38"/>
          <p:cNvSpPr txBox="1">
            <a:spLocks noChangeArrowheads="1"/>
          </p:cNvSpPr>
          <p:nvPr/>
        </p:nvSpPr>
        <p:spPr bwMode="auto">
          <a:xfrm>
            <a:off x="4065326" y="1174133"/>
            <a:ext cx="923957"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None/>
            </a:pPr>
            <a:r>
              <a:rPr lang="cs-CZ" sz="1600" b="1" dirty="0" smtClean="0">
                <a:latin typeface="+mn-lt"/>
              </a:rPr>
              <a:t>y</a:t>
            </a:r>
            <a:r>
              <a:rPr lang="cs-CZ" sz="1600" b="1" baseline="-25000" dirty="0" smtClean="0">
                <a:latin typeface="+mn-lt"/>
              </a:rPr>
              <a:t>1 </a:t>
            </a:r>
            <a:r>
              <a:rPr lang="cs-CZ" sz="1600" b="1" dirty="0">
                <a:latin typeface="+mn-lt"/>
              </a:rPr>
              <a:t>= </a:t>
            </a:r>
            <a:r>
              <a:rPr lang="cs-CZ" sz="1600" b="1" dirty="0" smtClean="0">
                <a:latin typeface="+mn-lt"/>
              </a:rPr>
              <a:t>f(k)</a:t>
            </a:r>
            <a:endParaRPr lang="cs-CZ" altLang="cs-CZ" sz="1600" b="1" dirty="0">
              <a:latin typeface="+mn-lt"/>
            </a:endParaRPr>
          </a:p>
        </p:txBody>
      </p:sp>
      <p:sp>
        <p:nvSpPr>
          <p:cNvPr id="42" name="TextovéPole 38"/>
          <p:cNvSpPr txBox="1">
            <a:spLocks noChangeArrowheads="1"/>
          </p:cNvSpPr>
          <p:nvPr/>
        </p:nvSpPr>
        <p:spPr bwMode="auto">
          <a:xfrm>
            <a:off x="3627417" y="2189705"/>
            <a:ext cx="147509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None/>
            </a:pPr>
            <a:r>
              <a:rPr lang="cs-CZ" sz="1600" b="1" dirty="0" smtClean="0">
                <a:solidFill>
                  <a:srgbClr val="0070C0"/>
                </a:solidFill>
                <a:latin typeface="+mn-lt"/>
              </a:rPr>
              <a:t>S</a:t>
            </a:r>
            <a:r>
              <a:rPr lang="cs-CZ" sz="1600" b="1" baseline="-25000" dirty="0" smtClean="0">
                <a:solidFill>
                  <a:srgbClr val="0070C0"/>
                </a:solidFill>
                <a:latin typeface="+mn-lt"/>
              </a:rPr>
              <a:t>1</a:t>
            </a:r>
            <a:r>
              <a:rPr lang="cs-CZ" sz="1600" b="1" dirty="0" smtClean="0">
                <a:solidFill>
                  <a:srgbClr val="0070C0"/>
                </a:solidFill>
                <a:latin typeface="+mn-lt"/>
              </a:rPr>
              <a:t>/L = s*f</a:t>
            </a:r>
            <a:r>
              <a:rPr lang="cs-CZ" sz="1600" b="1" baseline="-25000" dirty="0" smtClean="0">
                <a:solidFill>
                  <a:srgbClr val="0070C0"/>
                </a:solidFill>
                <a:latin typeface="+mn-lt"/>
              </a:rPr>
              <a:t>1</a:t>
            </a:r>
            <a:r>
              <a:rPr lang="cs-CZ" sz="1600" b="1" dirty="0" smtClean="0">
                <a:solidFill>
                  <a:srgbClr val="0070C0"/>
                </a:solidFill>
                <a:latin typeface="+mn-lt"/>
              </a:rPr>
              <a:t>(k)</a:t>
            </a:r>
            <a:endParaRPr lang="cs-CZ" altLang="cs-CZ" sz="1600" b="1" dirty="0">
              <a:solidFill>
                <a:srgbClr val="0070C0"/>
              </a:solidFill>
              <a:latin typeface="+mn-lt"/>
            </a:endParaRPr>
          </a:p>
        </p:txBody>
      </p:sp>
      <p:sp>
        <p:nvSpPr>
          <p:cNvPr id="44" name="TextovéPole 38"/>
          <p:cNvSpPr txBox="1">
            <a:spLocks noChangeArrowheads="1"/>
          </p:cNvSpPr>
          <p:nvPr/>
        </p:nvSpPr>
        <p:spPr bwMode="auto">
          <a:xfrm>
            <a:off x="3777398" y="1847620"/>
            <a:ext cx="147509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None/>
            </a:pPr>
            <a:r>
              <a:rPr lang="cs-CZ" sz="1600" b="1" dirty="0" smtClean="0">
                <a:solidFill>
                  <a:srgbClr val="0070C0"/>
                </a:solidFill>
                <a:latin typeface="+mn-lt"/>
              </a:rPr>
              <a:t>S</a:t>
            </a:r>
            <a:r>
              <a:rPr lang="cs-CZ" sz="1600" b="1" baseline="-25000" dirty="0" smtClean="0">
                <a:solidFill>
                  <a:srgbClr val="0070C0"/>
                </a:solidFill>
                <a:latin typeface="+mn-lt"/>
              </a:rPr>
              <a:t>2</a:t>
            </a:r>
            <a:r>
              <a:rPr lang="cs-CZ" sz="1600" b="1" dirty="0" smtClean="0">
                <a:solidFill>
                  <a:srgbClr val="0070C0"/>
                </a:solidFill>
                <a:latin typeface="+mn-lt"/>
              </a:rPr>
              <a:t>/L = s*f</a:t>
            </a:r>
            <a:r>
              <a:rPr lang="cs-CZ" sz="1600" b="1" baseline="-25000" dirty="0" smtClean="0">
                <a:solidFill>
                  <a:srgbClr val="0070C0"/>
                </a:solidFill>
                <a:latin typeface="+mn-lt"/>
              </a:rPr>
              <a:t>2</a:t>
            </a:r>
            <a:r>
              <a:rPr lang="cs-CZ" sz="1600" b="1" dirty="0" smtClean="0">
                <a:solidFill>
                  <a:srgbClr val="0070C0"/>
                </a:solidFill>
                <a:latin typeface="+mn-lt"/>
              </a:rPr>
              <a:t>(k)</a:t>
            </a:r>
            <a:endParaRPr lang="cs-CZ" altLang="cs-CZ" sz="1600" b="1" dirty="0">
              <a:solidFill>
                <a:srgbClr val="0070C0"/>
              </a:solidFill>
              <a:latin typeface="+mn-lt"/>
            </a:endParaRPr>
          </a:p>
        </p:txBody>
      </p:sp>
    </p:spTree>
    <p:extLst>
      <p:ext uri="{BB962C8B-B14F-4D97-AF65-F5344CB8AC3E}">
        <p14:creationId xmlns:p14="http://schemas.microsoft.com/office/powerpoint/2010/main" val="9229206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251520" y="953392"/>
            <a:ext cx="8280920" cy="4052441"/>
          </a:xfrm>
          <a:prstGeom prst="rect">
            <a:avLst/>
          </a:prstGeom>
        </p:spPr>
        <p:txBody>
          <a:bodyPr>
            <a:noAutofit/>
          </a:bodyPr>
          <a:lstStyle/>
          <a:p>
            <a:pPr lvl="0" algn="just">
              <a:spcBef>
                <a:spcPts val="0"/>
              </a:spcBef>
              <a:spcAft>
                <a:spcPts val="600"/>
              </a:spcAft>
              <a:buClr>
                <a:schemeClr val="tx1"/>
              </a:buClr>
              <a:buSzPct val="120000"/>
            </a:pPr>
            <a:r>
              <a:rPr lang="cs-CZ" sz="2000" dirty="0">
                <a:solidFill>
                  <a:srgbClr val="000000"/>
                </a:solidFill>
              </a:rPr>
              <a:t>Efekt technického pokroku na reálný produkt na osobu a spotřebu na osobu je dvojí: </a:t>
            </a:r>
            <a:endParaRPr lang="cs-CZ" sz="2000" dirty="0" smtClean="0">
              <a:solidFill>
                <a:srgbClr val="000000"/>
              </a:solidFill>
            </a:endParaRPr>
          </a:p>
          <a:p>
            <a:pPr marL="457200" lvl="0" indent="-457200" algn="just">
              <a:spcBef>
                <a:spcPts val="0"/>
              </a:spcBef>
              <a:spcAft>
                <a:spcPts val="600"/>
              </a:spcAft>
              <a:buClr>
                <a:schemeClr val="tx1"/>
              </a:buClr>
              <a:buSzPct val="120000"/>
              <a:buFont typeface="+mj-lt"/>
              <a:buAutoNum type="arabicPeriod"/>
            </a:pPr>
            <a:r>
              <a:rPr lang="cs-CZ" sz="2000" dirty="0" smtClean="0">
                <a:solidFill>
                  <a:srgbClr val="000000"/>
                </a:solidFill>
              </a:rPr>
              <a:t>přímo </a:t>
            </a:r>
            <a:r>
              <a:rPr lang="cs-CZ" sz="2000" dirty="0">
                <a:solidFill>
                  <a:srgbClr val="000000"/>
                </a:solidFill>
              </a:rPr>
              <a:t>vede k růstu reálného důchodu i spotřeby na osobu pro jakýkoli poměr kapitálové intenzity </a:t>
            </a:r>
            <a:endParaRPr lang="cs-CZ" sz="2000" dirty="0" smtClean="0">
              <a:solidFill>
                <a:srgbClr val="000000"/>
              </a:solidFill>
            </a:endParaRPr>
          </a:p>
          <a:p>
            <a:pPr marL="457200" lvl="0" indent="-457200" algn="just">
              <a:spcBef>
                <a:spcPts val="0"/>
              </a:spcBef>
              <a:spcAft>
                <a:spcPts val="600"/>
              </a:spcAft>
              <a:buClr>
                <a:schemeClr val="tx1"/>
              </a:buClr>
              <a:buSzPct val="120000"/>
              <a:buFont typeface="+mj-lt"/>
              <a:buAutoNum type="arabicPeriod"/>
            </a:pPr>
            <a:r>
              <a:rPr lang="cs-CZ" sz="2000" dirty="0" smtClean="0">
                <a:solidFill>
                  <a:srgbClr val="000000"/>
                </a:solidFill>
              </a:rPr>
              <a:t>zároveň </a:t>
            </a:r>
            <a:r>
              <a:rPr lang="cs-CZ" sz="2000" dirty="0">
                <a:solidFill>
                  <a:srgbClr val="000000"/>
                </a:solidFill>
              </a:rPr>
              <a:t>vyšší reálný důchod na osobu zvyšuje objem úspor na osobu, čímž dochází k rychlejšímu tempu růstu kapitálu na osobu, růstu dlouhodobého poměru kapitál-práce a nepřímo tak k dalšímu růstu reálného důchodu na osobu. </a:t>
            </a:r>
            <a:endParaRPr lang="cs-CZ" sz="2000" dirty="0" smtClean="0">
              <a:solidFill>
                <a:srgbClr val="000000"/>
              </a:solidFill>
            </a:endParaRPr>
          </a:p>
          <a:p>
            <a:pPr lvl="0" algn="just">
              <a:spcBef>
                <a:spcPts val="0"/>
              </a:spcBef>
              <a:spcAft>
                <a:spcPts val="600"/>
              </a:spcAft>
              <a:buClr>
                <a:schemeClr val="tx1"/>
              </a:buClr>
              <a:buSzPct val="120000"/>
            </a:pPr>
            <a:r>
              <a:rPr lang="cs-CZ" sz="2000" dirty="0" smtClean="0">
                <a:solidFill>
                  <a:srgbClr val="000000"/>
                </a:solidFill>
              </a:rPr>
              <a:t>Technologickým </a:t>
            </a:r>
            <a:r>
              <a:rPr lang="cs-CZ" sz="2000" dirty="0">
                <a:solidFill>
                  <a:srgbClr val="000000"/>
                </a:solidFill>
              </a:rPr>
              <a:t>pokrokem lze zajistit dlouhodobý, resp. trvalý růst reálného důchodu na osobu, tj. v </a:t>
            </a:r>
            <a:r>
              <a:rPr lang="cs-CZ" sz="2000" dirty="0" err="1">
                <a:solidFill>
                  <a:srgbClr val="000000"/>
                </a:solidFill>
              </a:rPr>
              <a:t>Solowově</a:t>
            </a:r>
            <a:r>
              <a:rPr lang="cs-CZ" sz="2000" dirty="0">
                <a:solidFill>
                  <a:srgbClr val="000000"/>
                </a:solidFill>
              </a:rPr>
              <a:t> modelu je to právě a jedině technický pokrok, který jako jediný zajistí trvalé zvyšování životní </a:t>
            </a:r>
            <a:r>
              <a:rPr lang="cs-CZ" sz="2000" dirty="0" smtClean="0">
                <a:solidFill>
                  <a:srgbClr val="000000"/>
                </a:solidFill>
              </a:rPr>
              <a:t>úrovně</a:t>
            </a:r>
          </a:p>
        </p:txBody>
      </p:sp>
      <p:sp>
        <p:nvSpPr>
          <p:cNvPr id="6" name="Nadpis 5"/>
          <p:cNvSpPr>
            <a:spLocks noGrp="1"/>
          </p:cNvSpPr>
          <p:nvPr>
            <p:ph type="title"/>
          </p:nvPr>
        </p:nvSpPr>
        <p:spPr>
          <a:xfrm>
            <a:off x="251520" y="195486"/>
            <a:ext cx="7992888" cy="507703"/>
          </a:xfrm>
        </p:spPr>
        <p:txBody>
          <a:bodyPr/>
          <a:lstStyle/>
          <a:p>
            <a:r>
              <a:rPr lang="cs-CZ" sz="2800" b="1" dirty="0" smtClean="0"/>
              <a:t>Efekt technického pokroku</a:t>
            </a:r>
            <a:endParaRPr lang="cs-CZ" sz="2800" b="1" dirty="0"/>
          </a:p>
        </p:txBody>
      </p:sp>
      <p:sp>
        <p:nvSpPr>
          <p:cNvPr id="2" name="Zástupný symbol pro číslo snímku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0808B9-4D1F-4069-9EB9-CD8802008F4E}" type="slidenum">
              <a:rPr kumimoji="0" lang="cs-CZ" sz="1800" b="0" i="0" u="none" strike="noStrike" kern="1200" cap="none" spc="0" normalizeH="0" baseline="0" noProof="0" smtClean="0">
                <a:ln>
                  <a:noFill/>
                </a:ln>
                <a:solidFill>
                  <a:srgbClr val="307871"/>
                </a:solidFill>
                <a:effectLst/>
                <a:uLnTx/>
                <a:uFillTx/>
                <a:latin typeface="Times New Roman"/>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cs-CZ" sz="1800" b="0" i="0" u="none" strike="noStrike" kern="1200" cap="none" spc="0" normalizeH="0" baseline="0" noProof="0" dirty="0">
              <a:ln>
                <a:noFill/>
              </a:ln>
              <a:solidFill>
                <a:srgbClr val="307871"/>
              </a:solidFill>
              <a:effectLst/>
              <a:uLnTx/>
              <a:uFillTx/>
              <a:latin typeface="Times New Roman"/>
              <a:ea typeface="+mn-ea"/>
              <a:cs typeface="+mn-cs"/>
            </a:endParaRPr>
          </a:p>
        </p:txBody>
      </p:sp>
    </p:spTree>
    <p:extLst>
      <p:ext uri="{BB962C8B-B14F-4D97-AF65-F5344CB8AC3E}">
        <p14:creationId xmlns:p14="http://schemas.microsoft.com/office/powerpoint/2010/main" val="309798956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251520" y="1131590"/>
            <a:ext cx="8280920" cy="3528392"/>
          </a:xfrm>
          <a:prstGeom prst="rect">
            <a:avLst/>
          </a:prstGeom>
        </p:spPr>
        <p:txBody>
          <a:bodyPr>
            <a:noAutofit/>
          </a:bodyPr>
          <a:lstStyle/>
          <a:p>
            <a:pPr lvl="0" algn="just">
              <a:spcBef>
                <a:spcPts val="0"/>
              </a:spcBef>
              <a:spcAft>
                <a:spcPts val="1200"/>
              </a:spcAft>
              <a:buClr>
                <a:schemeClr val="tx1"/>
              </a:buClr>
              <a:buSzPct val="120000"/>
            </a:pPr>
            <a:r>
              <a:rPr lang="cs-CZ" sz="2200" dirty="0" smtClean="0">
                <a:solidFill>
                  <a:srgbClr val="000000"/>
                </a:solidFill>
              </a:rPr>
              <a:t>Rovnováha nastává ve stálém stavu, kdy přírůstek kapitálu vytvořený úsporami, je celý rozdělen mezi opotřebení kapitálu a vybavení nových pracovníků kapitálem</a:t>
            </a:r>
          </a:p>
          <a:p>
            <a:pPr lvl="0" algn="just">
              <a:spcBef>
                <a:spcPts val="0"/>
              </a:spcBef>
              <a:spcAft>
                <a:spcPts val="1200"/>
              </a:spcAft>
              <a:buClr>
                <a:schemeClr val="tx1"/>
              </a:buClr>
              <a:buSzPct val="120000"/>
            </a:pPr>
            <a:r>
              <a:rPr lang="cs-CZ" sz="2200" dirty="0" smtClean="0">
                <a:solidFill>
                  <a:srgbClr val="000000"/>
                </a:solidFill>
              </a:rPr>
              <a:t>Pro stálý stav platí, že tempo růstu produktu závisí pouze na tempu růstu obyvatel, míra úspor a technický pokrok ovlivňují výši produktu na obyvatele, NE samotné tempo růstu produktu</a:t>
            </a:r>
          </a:p>
          <a:p>
            <a:pPr lvl="0" algn="just">
              <a:spcBef>
                <a:spcPts val="0"/>
              </a:spcBef>
              <a:spcAft>
                <a:spcPts val="600"/>
              </a:spcAft>
              <a:buClr>
                <a:schemeClr val="tx1"/>
              </a:buClr>
              <a:buSzPct val="120000"/>
            </a:pPr>
            <a:r>
              <a:rPr lang="cs-CZ" sz="2200" dirty="0" smtClean="0">
                <a:solidFill>
                  <a:srgbClr val="000000"/>
                </a:solidFill>
              </a:rPr>
              <a:t>Existují-li 2 země se stejným tempem růstu obyvatel, stejnou mírou úspor a totožnou produkční funkcí, dosáhnou nakonec obě totožné výše produktu na obyvatele.</a:t>
            </a:r>
          </a:p>
          <a:p>
            <a:pPr lvl="0" algn="just">
              <a:spcBef>
                <a:spcPts val="0"/>
              </a:spcBef>
              <a:spcAft>
                <a:spcPts val="600"/>
              </a:spcAft>
              <a:buClr>
                <a:schemeClr val="tx1"/>
              </a:buClr>
              <a:buSzPct val="120000"/>
            </a:pPr>
            <a:endParaRPr lang="cs-CZ" sz="2200" dirty="0" smtClean="0">
              <a:solidFill>
                <a:srgbClr val="000000"/>
              </a:solidFill>
            </a:endParaRPr>
          </a:p>
        </p:txBody>
      </p:sp>
      <p:sp>
        <p:nvSpPr>
          <p:cNvPr id="6" name="Nadpis 5"/>
          <p:cNvSpPr>
            <a:spLocks noGrp="1"/>
          </p:cNvSpPr>
          <p:nvPr>
            <p:ph type="title"/>
          </p:nvPr>
        </p:nvSpPr>
        <p:spPr>
          <a:xfrm>
            <a:off x="179512" y="195486"/>
            <a:ext cx="7416824" cy="507703"/>
          </a:xfrm>
        </p:spPr>
        <p:txBody>
          <a:bodyPr/>
          <a:lstStyle/>
          <a:p>
            <a:r>
              <a:rPr lang="cs-CZ" sz="2800" b="1" dirty="0" smtClean="0"/>
              <a:t>Závěry </a:t>
            </a:r>
            <a:r>
              <a:rPr lang="cs-CZ" sz="2800" b="1" dirty="0" err="1" smtClean="0"/>
              <a:t>Solowova</a:t>
            </a:r>
            <a:r>
              <a:rPr lang="cs-CZ" sz="2800" b="1" dirty="0" smtClean="0"/>
              <a:t> modelu</a:t>
            </a:r>
            <a:endParaRPr lang="cs-CZ" sz="2800" b="1" dirty="0"/>
          </a:p>
        </p:txBody>
      </p:sp>
      <p:sp>
        <p:nvSpPr>
          <p:cNvPr id="2" name="Zástupný symbol pro číslo snímku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0808B9-4D1F-4069-9EB9-CD8802008F4E}" type="slidenum">
              <a:rPr kumimoji="0" lang="cs-CZ" sz="1800" b="0" i="0" u="none" strike="noStrike" kern="1200" cap="none" spc="0" normalizeH="0" baseline="0" noProof="0" smtClean="0">
                <a:ln>
                  <a:noFill/>
                </a:ln>
                <a:solidFill>
                  <a:srgbClr val="307871"/>
                </a:solidFill>
                <a:effectLst/>
                <a:uLnTx/>
                <a:uFillTx/>
                <a:latin typeface="Times New Roman"/>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cs-CZ" sz="1800" b="0" i="0" u="none" strike="noStrike" kern="1200" cap="none" spc="0" normalizeH="0" baseline="0" noProof="0" dirty="0">
              <a:ln>
                <a:noFill/>
              </a:ln>
              <a:solidFill>
                <a:srgbClr val="307871"/>
              </a:solidFill>
              <a:effectLst/>
              <a:uLnTx/>
              <a:uFillTx/>
              <a:latin typeface="Times New Roman"/>
              <a:ea typeface="+mn-ea"/>
              <a:cs typeface="+mn-cs"/>
            </a:endParaRPr>
          </a:p>
        </p:txBody>
      </p:sp>
    </p:spTree>
    <p:extLst>
      <p:ext uri="{BB962C8B-B14F-4D97-AF65-F5344CB8AC3E}">
        <p14:creationId xmlns:p14="http://schemas.microsoft.com/office/powerpoint/2010/main" val="251678619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251520" y="1131590"/>
            <a:ext cx="8280920" cy="3528392"/>
          </a:xfrm>
          <a:prstGeom prst="rect">
            <a:avLst/>
          </a:prstGeom>
        </p:spPr>
        <p:txBody>
          <a:bodyPr>
            <a:noAutofit/>
          </a:bodyPr>
          <a:lstStyle/>
          <a:p>
            <a:pPr lvl="0" algn="just">
              <a:spcBef>
                <a:spcPts val="0"/>
              </a:spcBef>
              <a:spcAft>
                <a:spcPts val="1200"/>
              </a:spcAft>
              <a:buClr>
                <a:schemeClr val="tx1"/>
              </a:buClr>
              <a:buSzPct val="120000"/>
            </a:pPr>
            <a:r>
              <a:rPr lang="cs-CZ" sz="2200" dirty="0" smtClean="0">
                <a:solidFill>
                  <a:srgbClr val="000000"/>
                </a:solidFill>
              </a:rPr>
              <a:t>Bude docházet k transferu kapitálu z bohatých zemí do chudých z důvodu rozdílných mezních výnosů či produktu z kapitálu</a:t>
            </a:r>
          </a:p>
          <a:p>
            <a:pPr lvl="0" algn="just">
              <a:spcBef>
                <a:spcPts val="0"/>
              </a:spcBef>
              <a:spcAft>
                <a:spcPts val="1200"/>
              </a:spcAft>
              <a:buClr>
                <a:schemeClr val="tx1"/>
              </a:buClr>
              <a:buSzPct val="120000"/>
            </a:pPr>
            <a:r>
              <a:rPr lang="cs-CZ" sz="2200" dirty="0" smtClean="0">
                <a:solidFill>
                  <a:srgbClr val="000000"/>
                </a:solidFill>
              </a:rPr>
              <a:t>Ekonomiky budou konvergovat (chudé země se budou velikostí výstupu přibližovat zemím bohatým, protože v chudších zemích se bude investovat do kapitálu). V této souvislosti mluvíme o konvergenci temp růstu výstupu i úrovně výstupu na pracovníka</a:t>
            </a:r>
          </a:p>
          <a:p>
            <a:pPr lvl="0" algn="just">
              <a:spcBef>
                <a:spcPts val="0"/>
              </a:spcBef>
              <a:spcAft>
                <a:spcPts val="1200"/>
              </a:spcAft>
              <a:buClr>
                <a:schemeClr val="tx1"/>
              </a:buClr>
              <a:buSzPct val="120000"/>
            </a:pPr>
            <a:r>
              <a:rPr lang="cs-CZ" sz="2200" dirty="0" smtClean="0">
                <a:solidFill>
                  <a:srgbClr val="000000"/>
                </a:solidFill>
              </a:rPr>
              <a:t>Nejproblematičtější se v tomto modelu jeví předpoklad konstantního tempa růstu technického pokroku</a:t>
            </a:r>
          </a:p>
        </p:txBody>
      </p:sp>
      <p:sp>
        <p:nvSpPr>
          <p:cNvPr id="6" name="Nadpis 5"/>
          <p:cNvSpPr>
            <a:spLocks noGrp="1"/>
          </p:cNvSpPr>
          <p:nvPr>
            <p:ph type="title"/>
          </p:nvPr>
        </p:nvSpPr>
        <p:spPr>
          <a:xfrm>
            <a:off x="179512" y="195486"/>
            <a:ext cx="7416824" cy="507703"/>
          </a:xfrm>
        </p:spPr>
        <p:txBody>
          <a:bodyPr/>
          <a:lstStyle/>
          <a:p>
            <a:r>
              <a:rPr lang="cs-CZ" sz="2800" b="1" dirty="0" smtClean="0"/>
              <a:t>Závěry </a:t>
            </a:r>
            <a:r>
              <a:rPr lang="cs-CZ" sz="2800" b="1" dirty="0" err="1" smtClean="0"/>
              <a:t>Solowova</a:t>
            </a:r>
            <a:r>
              <a:rPr lang="cs-CZ" sz="2800" b="1" dirty="0" smtClean="0"/>
              <a:t> modelu</a:t>
            </a:r>
            <a:endParaRPr lang="cs-CZ" sz="2800" b="1" dirty="0"/>
          </a:p>
        </p:txBody>
      </p:sp>
      <p:sp>
        <p:nvSpPr>
          <p:cNvPr id="2" name="Zástupný symbol pro číslo snímku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0808B9-4D1F-4069-9EB9-CD8802008F4E}" type="slidenum">
              <a:rPr kumimoji="0" lang="cs-CZ" sz="1800" b="0" i="0" u="none" strike="noStrike" kern="1200" cap="none" spc="0" normalizeH="0" baseline="0" noProof="0" smtClean="0">
                <a:ln>
                  <a:noFill/>
                </a:ln>
                <a:solidFill>
                  <a:srgbClr val="307871"/>
                </a:solidFill>
                <a:effectLst/>
                <a:uLnTx/>
                <a:uFillTx/>
                <a:latin typeface="Times New Roman"/>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cs-CZ" sz="1800" b="0" i="0" u="none" strike="noStrike" kern="1200" cap="none" spc="0" normalizeH="0" baseline="0" noProof="0" dirty="0">
              <a:ln>
                <a:noFill/>
              </a:ln>
              <a:solidFill>
                <a:srgbClr val="307871"/>
              </a:solidFill>
              <a:effectLst/>
              <a:uLnTx/>
              <a:uFillTx/>
              <a:latin typeface="Times New Roman"/>
              <a:ea typeface="+mn-ea"/>
              <a:cs typeface="+mn-cs"/>
            </a:endParaRPr>
          </a:p>
        </p:txBody>
      </p:sp>
    </p:spTree>
    <p:extLst>
      <p:ext uri="{BB962C8B-B14F-4D97-AF65-F5344CB8AC3E}">
        <p14:creationId xmlns:p14="http://schemas.microsoft.com/office/powerpoint/2010/main" val="181209138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251520" y="987574"/>
            <a:ext cx="8280920" cy="3528392"/>
          </a:xfrm>
          <a:prstGeom prst="rect">
            <a:avLst/>
          </a:prstGeom>
        </p:spPr>
        <p:txBody>
          <a:bodyPr>
            <a:noAutofit/>
          </a:bodyPr>
          <a:lstStyle/>
          <a:p>
            <a:pPr lvl="0" algn="just">
              <a:spcBef>
                <a:spcPts val="0"/>
              </a:spcBef>
              <a:spcAft>
                <a:spcPts val="1200"/>
              </a:spcAft>
              <a:buClr>
                <a:schemeClr val="tx1"/>
              </a:buClr>
              <a:buSzPct val="120000"/>
            </a:pPr>
            <a:r>
              <a:rPr lang="cs-CZ" sz="2000" dirty="0" smtClean="0">
                <a:solidFill>
                  <a:srgbClr val="000000"/>
                </a:solidFill>
              </a:rPr>
              <a:t>Vzniká v 80. letech 20. stol. v reakci na sporné výsledky neoklasického </a:t>
            </a:r>
            <a:r>
              <a:rPr lang="cs-CZ" sz="2000" dirty="0" err="1" smtClean="0">
                <a:solidFill>
                  <a:srgbClr val="000000"/>
                </a:solidFill>
              </a:rPr>
              <a:t>Solowova</a:t>
            </a:r>
            <a:r>
              <a:rPr lang="cs-CZ" sz="2000" dirty="0" smtClean="0">
                <a:solidFill>
                  <a:srgbClr val="000000"/>
                </a:solidFill>
              </a:rPr>
              <a:t> modelu</a:t>
            </a:r>
          </a:p>
          <a:p>
            <a:pPr lvl="0" algn="just">
              <a:spcBef>
                <a:spcPts val="0"/>
              </a:spcBef>
              <a:spcAft>
                <a:spcPts val="1200"/>
              </a:spcAft>
              <a:buClr>
                <a:schemeClr val="tx1"/>
              </a:buClr>
              <a:buSzPct val="120000"/>
            </a:pPr>
            <a:r>
              <a:rPr lang="cs-CZ" sz="2000" dirty="0" smtClean="0">
                <a:solidFill>
                  <a:srgbClr val="000000"/>
                </a:solidFill>
              </a:rPr>
              <a:t>Mezi její zastánce patří P. M. </a:t>
            </a:r>
            <a:r>
              <a:rPr lang="cs-CZ" sz="2000" dirty="0" err="1" smtClean="0">
                <a:solidFill>
                  <a:srgbClr val="000000"/>
                </a:solidFill>
              </a:rPr>
              <a:t>Romer</a:t>
            </a:r>
            <a:r>
              <a:rPr lang="cs-CZ" sz="2000" dirty="0" smtClean="0">
                <a:solidFill>
                  <a:srgbClr val="000000"/>
                </a:solidFill>
              </a:rPr>
              <a:t>, R. E. Lucas, J. R. </a:t>
            </a:r>
            <a:r>
              <a:rPr lang="cs-CZ" sz="2000" dirty="0" err="1" smtClean="0">
                <a:solidFill>
                  <a:srgbClr val="000000"/>
                </a:solidFill>
              </a:rPr>
              <a:t>Barro</a:t>
            </a:r>
            <a:endParaRPr lang="cs-CZ" sz="2000" dirty="0" smtClean="0">
              <a:solidFill>
                <a:srgbClr val="000000"/>
              </a:solidFill>
            </a:endParaRPr>
          </a:p>
          <a:p>
            <a:pPr lvl="0" algn="just">
              <a:spcBef>
                <a:spcPts val="0"/>
              </a:spcBef>
              <a:spcAft>
                <a:spcPts val="1200"/>
              </a:spcAft>
              <a:buClr>
                <a:schemeClr val="tx1"/>
              </a:buClr>
              <a:buSzPct val="120000"/>
            </a:pPr>
            <a:r>
              <a:rPr lang="cs-CZ" sz="2000" dirty="0" smtClean="0">
                <a:solidFill>
                  <a:srgbClr val="000000"/>
                </a:solidFill>
              </a:rPr>
              <a:t>Je založena na širším pojetí kapitálu, kdy ho rozšiřuje o kategorii lidského kapitálu generujícího inovace a technický pokrok</a:t>
            </a:r>
          </a:p>
          <a:p>
            <a:pPr lvl="0" algn="just">
              <a:spcBef>
                <a:spcPts val="0"/>
              </a:spcBef>
              <a:spcAft>
                <a:spcPts val="1200"/>
              </a:spcAft>
              <a:buClr>
                <a:schemeClr val="tx1"/>
              </a:buClr>
              <a:buSzPct val="120000"/>
            </a:pPr>
            <a:r>
              <a:rPr lang="cs-CZ" sz="2000" dirty="0" smtClean="0">
                <a:solidFill>
                  <a:srgbClr val="000000"/>
                </a:solidFill>
              </a:rPr>
              <a:t>Technický pokrok je endogenní veličinou – je utvářen silami uvnitř ekonomiky</a:t>
            </a:r>
          </a:p>
          <a:p>
            <a:pPr lvl="0" algn="just">
              <a:spcBef>
                <a:spcPts val="0"/>
              </a:spcBef>
              <a:spcAft>
                <a:spcPts val="1200"/>
              </a:spcAft>
              <a:buClr>
                <a:schemeClr val="tx1"/>
              </a:buClr>
              <a:buSzPct val="120000"/>
            </a:pPr>
            <a:r>
              <a:rPr lang="cs-CZ" sz="2000" dirty="0" smtClean="0">
                <a:solidFill>
                  <a:srgbClr val="000000"/>
                </a:solidFill>
              </a:rPr>
              <a:t>Úroveň technického pokroku závisí na kvantitativní a kvalitativní úrovni fyzického kapitálu, kvalifikaci pracovníků, jejich zkušenostech a dovednostech, znalostech atd. </a:t>
            </a:r>
          </a:p>
        </p:txBody>
      </p:sp>
      <p:sp>
        <p:nvSpPr>
          <p:cNvPr id="6" name="Nadpis 5"/>
          <p:cNvSpPr>
            <a:spLocks noGrp="1"/>
          </p:cNvSpPr>
          <p:nvPr>
            <p:ph type="title"/>
          </p:nvPr>
        </p:nvSpPr>
        <p:spPr>
          <a:xfrm>
            <a:off x="179512" y="195486"/>
            <a:ext cx="7416824" cy="507703"/>
          </a:xfrm>
        </p:spPr>
        <p:txBody>
          <a:bodyPr/>
          <a:lstStyle/>
          <a:p>
            <a:r>
              <a:rPr lang="cs-CZ" sz="2800" b="1" dirty="0" smtClean="0"/>
              <a:t>Teorie endogenního růstu</a:t>
            </a:r>
            <a:endParaRPr lang="cs-CZ" sz="2800" b="1" dirty="0"/>
          </a:p>
        </p:txBody>
      </p:sp>
      <p:sp>
        <p:nvSpPr>
          <p:cNvPr id="2" name="Zástupný symbol pro číslo snímku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0808B9-4D1F-4069-9EB9-CD8802008F4E}" type="slidenum">
              <a:rPr kumimoji="0" lang="cs-CZ" sz="1800" b="0" i="0" u="none" strike="noStrike" kern="1200" cap="none" spc="0" normalizeH="0" baseline="0" noProof="0" smtClean="0">
                <a:ln>
                  <a:noFill/>
                </a:ln>
                <a:solidFill>
                  <a:srgbClr val="307871"/>
                </a:solidFill>
                <a:effectLst/>
                <a:uLnTx/>
                <a:uFillTx/>
                <a:latin typeface="Times New Roman"/>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cs-CZ" sz="1800" b="0" i="0" u="none" strike="noStrike" kern="1200" cap="none" spc="0" normalizeH="0" baseline="0" noProof="0" dirty="0">
              <a:ln>
                <a:noFill/>
              </a:ln>
              <a:solidFill>
                <a:srgbClr val="307871"/>
              </a:solidFill>
              <a:effectLst/>
              <a:uLnTx/>
              <a:uFillTx/>
              <a:latin typeface="Times New Roman"/>
              <a:ea typeface="+mn-ea"/>
              <a:cs typeface="+mn-cs"/>
            </a:endParaRPr>
          </a:p>
        </p:txBody>
      </p:sp>
    </p:spTree>
    <p:extLst>
      <p:ext uri="{BB962C8B-B14F-4D97-AF65-F5344CB8AC3E}">
        <p14:creationId xmlns:p14="http://schemas.microsoft.com/office/powerpoint/2010/main" val="76471349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251520" y="987574"/>
            <a:ext cx="8280920" cy="3528392"/>
          </a:xfrm>
          <a:prstGeom prst="rect">
            <a:avLst/>
          </a:prstGeom>
        </p:spPr>
        <p:txBody>
          <a:bodyPr>
            <a:noAutofit/>
          </a:bodyPr>
          <a:lstStyle/>
          <a:p>
            <a:pPr lvl="0" algn="just">
              <a:spcBef>
                <a:spcPts val="0"/>
              </a:spcBef>
              <a:spcAft>
                <a:spcPts val="1200"/>
              </a:spcAft>
              <a:buClr>
                <a:schemeClr val="tx1"/>
              </a:buClr>
              <a:buSzPct val="120000"/>
            </a:pPr>
            <a:r>
              <a:rPr lang="cs-CZ" sz="2000" dirty="0" smtClean="0">
                <a:solidFill>
                  <a:srgbClr val="000000"/>
                </a:solidFill>
              </a:rPr>
              <a:t>Endogenní ekonomický růstu je podmíněn dlouhodobým ekonomickým a společenským vývojem, který vede k rychlejšímu ekonomickému růstu</a:t>
            </a:r>
          </a:p>
          <a:p>
            <a:pPr lvl="0" algn="just">
              <a:spcBef>
                <a:spcPts val="0"/>
              </a:spcBef>
              <a:spcAft>
                <a:spcPts val="1200"/>
              </a:spcAft>
              <a:buClr>
                <a:schemeClr val="tx1"/>
              </a:buClr>
              <a:buSzPct val="120000"/>
            </a:pPr>
            <a:r>
              <a:rPr lang="cs-CZ" sz="2000" dirty="0" smtClean="0">
                <a:solidFill>
                  <a:srgbClr val="000000"/>
                </a:solidFill>
              </a:rPr>
              <a:t>Ekonomiky založené na neustálém zkvalitňování lidského kapitálu dosahují rostoucích výnosů z rozsahu a vyšší míry růstu produktivity práce</a:t>
            </a:r>
          </a:p>
          <a:p>
            <a:pPr lvl="0" algn="just">
              <a:spcBef>
                <a:spcPts val="0"/>
              </a:spcBef>
              <a:spcAft>
                <a:spcPts val="1200"/>
              </a:spcAft>
              <a:buClr>
                <a:schemeClr val="tx1"/>
              </a:buClr>
              <a:buSzPct val="120000"/>
            </a:pPr>
            <a:r>
              <a:rPr lang="cs-CZ" sz="2000" dirty="0" smtClean="0">
                <a:solidFill>
                  <a:srgbClr val="000000"/>
                </a:solidFill>
              </a:rPr>
              <a:t>V grafické znázornění by byla produkční funkce lineární a investiční funkce by také byla lineární – není možné najít stálý stav (teoreticky může ekonomika růst donekonečna)</a:t>
            </a:r>
          </a:p>
        </p:txBody>
      </p:sp>
      <p:sp>
        <p:nvSpPr>
          <p:cNvPr id="6" name="Nadpis 5"/>
          <p:cNvSpPr>
            <a:spLocks noGrp="1"/>
          </p:cNvSpPr>
          <p:nvPr>
            <p:ph type="title"/>
          </p:nvPr>
        </p:nvSpPr>
        <p:spPr>
          <a:xfrm>
            <a:off x="179512" y="195486"/>
            <a:ext cx="7416824" cy="507703"/>
          </a:xfrm>
        </p:spPr>
        <p:txBody>
          <a:bodyPr/>
          <a:lstStyle/>
          <a:p>
            <a:r>
              <a:rPr lang="cs-CZ" sz="2800" b="1" dirty="0" smtClean="0"/>
              <a:t>Teorie endogenního růstu</a:t>
            </a:r>
            <a:endParaRPr lang="cs-CZ" sz="2800" b="1" dirty="0"/>
          </a:p>
        </p:txBody>
      </p:sp>
      <p:sp>
        <p:nvSpPr>
          <p:cNvPr id="2" name="Zástupný symbol pro číslo snímku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0808B9-4D1F-4069-9EB9-CD8802008F4E}" type="slidenum">
              <a:rPr kumimoji="0" lang="cs-CZ" sz="1800" b="0" i="0" u="none" strike="noStrike" kern="1200" cap="none" spc="0" normalizeH="0" baseline="0" noProof="0" smtClean="0">
                <a:ln>
                  <a:noFill/>
                </a:ln>
                <a:solidFill>
                  <a:srgbClr val="307871"/>
                </a:solidFill>
                <a:effectLst/>
                <a:uLnTx/>
                <a:uFillTx/>
                <a:latin typeface="Times New Roman"/>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0" lang="cs-CZ" sz="1800" b="0" i="0" u="none" strike="noStrike" kern="1200" cap="none" spc="0" normalizeH="0" baseline="0" noProof="0" dirty="0">
              <a:ln>
                <a:noFill/>
              </a:ln>
              <a:solidFill>
                <a:srgbClr val="307871"/>
              </a:solidFill>
              <a:effectLst/>
              <a:uLnTx/>
              <a:uFillTx/>
              <a:latin typeface="Times New Roman"/>
              <a:ea typeface="+mn-ea"/>
              <a:cs typeface="+mn-cs"/>
            </a:endParaRPr>
          </a:p>
        </p:txBody>
      </p:sp>
    </p:spTree>
    <p:extLst>
      <p:ext uri="{BB962C8B-B14F-4D97-AF65-F5344CB8AC3E}">
        <p14:creationId xmlns:p14="http://schemas.microsoft.com/office/powerpoint/2010/main" val="5939213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251520" y="987574"/>
            <a:ext cx="8280920" cy="3528392"/>
          </a:xfrm>
          <a:prstGeom prst="rect">
            <a:avLst/>
          </a:prstGeom>
        </p:spPr>
        <p:txBody>
          <a:bodyPr>
            <a:noAutofit/>
          </a:bodyPr>
          <a:lstStyle/>
          <a:p>
            <a:pPr lvl="0" algn="just">
              <a:spcBef>
                <a:spcPts val="0"/>
              </a:spcBef>
              <a:spcAft>
                <a:spcPts val="1200"/>
              </a:spcAft>
              <a:buClr>
                <a:schemeClr val="tx1"/>
              </a:buClr>
              <a:buSzPct val="120000"/>
            </a:pPr>
            <a:r>
              <a:rPr lang="cs-CZ" sz="2000" dirty="0" smtClean="0">
                <a:solidFill>
                  <a:srgbClr val="000000"/>
                </a:solidFill>
              </a:rPr>
              <a:t>Vznikají na přelomu 60. a 70. let 20. století v reakci na otázky, zda nedochází k nadměrnému čerpání přírodních zdrojů a zhoršení životního prostředí</a:t>
            </a:r>
          </a:p>
          <a:p>
            <a:pPr lvl="0" algn="just">
              <a:spcBef>
                <a:spcPts val="0"/>
              </a:spcBef>
              <a:spcAft>
                <a:spcPts val="1200"/>
              </a:spcAft>
              <a:buClr>
                <a:schemeClr val="tx1"/>
              </a:buClr>
              <a:buSzPct val="120000"/>
            </a:pPr>
            <a:r>
              <a:rPr lang="cs-CZ" sz="2000" dirty="0" smtClean="0">
                <a:solidFill>
                  <a:srgbClr val="000000"/>
                </a:solidFill>
              </a:rPr>
              <a:t>Řadíme mezi ně:</a:t>
            </a:r>
          </a:p>
          <a:p>
            <a:pPr marL="896938" lvl="0" indent="-358775" algn="just">
              <a:spcBef>
                <a:spcPts val="0"/>
              </a:spcBef>
              <a:spcAft>
                <a:spcPts val="600"/>
              </a:spcAft>
              <a:buClr>
                <a:schemeClr val="tx1"/>
              </a:buClr>
              <a:buSzPct val="120000"/>
              <a:buFont typeface="Wingdings" panose="05000000000000000000" pitchFamily="2" charset="2"/>
              <a:buChar char="Ø"/>
            </a:pPr>
            <a:r>
              <a:rPr lang="cs-CZ" sz="2000" b="1" dirty="0" smtClean="0"/>
              <a:t>Teorie nulového ekonomického růstu</a:t>
            </a:r>
            <a:r>
              <a:rPr lang="cs-CZ" sz="2000" dirty="0" smtClean="0">
                <a:solidFill>
                  <a:srgbClr val="000000"/>
                </a:solidFill>
              </a:rPr>
              <a:t>, kdy se připouštějí limity růstu vlastní každé zemi, které po jejich překonání neumožňují této ekonomice dosahovat dalšího ekonomického růstu</a:t>
            </a:r>
          </a:p>
          <a:p>
            <a:pPr marL="896938" lvl="0" indent="-358775" algn="just">
              <a:spcBef>
                <a:spcPts val="0"/>
              </a:spcBef>
              <a:spcAft>
                <a:spcPts val="1200"/>
              </a:spcAft>
              <a:buClr>
                <a:schemeClr val="tx1"/>
              </a:buClr>
              <a:buSzPct val="120000"/>
              <a:buFont typeface="Wingdings" panose="05000000000000000000" pitchFamily="2" charset="2"/>
              <a:buChar char="Ø"/>
            </a:pPr>
            <a:r>
              <a:rPr lang="cs-CZ" sz="2000" b="1" dirty="0" smtClean="0"/>
              <a:t>Teorie trvale udržitelného rozvoje</a:t>
            </a:r>
            <a:r>
              <a:rPr lang="cs-CZ" sz="2000" dirty="0" smtClean="0">
                <a:solidFill>
                  <a:srgbClr val="000000"/>
                </a:solidFill>
              </a:rPr>
              <a:t>, která se opírá o takovou výši výroby a spotřeby, která umožňuje uspokojovat současné potřeby, aniž by byla omezena spotřeba budoucí</a:t>
            </a:r>
          </a:p>
        </p:txBody>
      </p:sp>
      <p:sp>
        <p:nvSpPr>
          <p:cNvPr id="6" name="Nadpis 5"/>
          <p:cNvSpPr>
            <a:spLocks noGrp="1"/>
          </p:cNvSpPr>
          <p:nvPr>
            <p:ph type="title"/>
          </p:nvPr>
        </p:nvSpPr>
        <p:spPr>
          <a:xfrm>
            <a:off x="179512" y="195486"/>
            <a:ext cx="7416824" cy="507703"/>
          </a:xfrm>
        </p:spPr>
        <p:txBody>
          <a:bodyPr/>
          <a:lstStyle/>
          <a:p>
            <a:r>
              <a:rPr lang="cs-CZ" sz="2800" b="1" dirty="0" smtClean="0"/>
              <a:t>Alternativní teorie růstu</a:t>
            </a:r>
            <a:endParaRPr lang="cs-CZ" sz="2800" b="1" dirty="0"/>
          </a:p>
        </p:txBody>
      </p:sp>
      <p:sp>
        <p:nvSpPr>
          <p:cNvPr id="2" name="Zástupný symbol pro číslo snímku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0808B9-4D1F-4069-9EB9-CD8802008F4E}" type="slidenum">
              <a:rPr kumimoji="0" lang="cs-CZ" sz="1800" b="0" i="0" u="none" strike="noStrike" kern="1200" cap="none" spc="0" normalizeH="0" baseline="0" noProof="0" smtClean="0">
                <a:ln>
                  <a:noFill/>
                </a:ln>
                <a:solidFill>
                  <a:srgbClr val="307871"/>
                </a:solidFill>
                <a:effectLst/>
                <a:uLnTx/>
                <a:uFillTx/>
                <a:latin typeface="Times New Roman"/>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38</a:t>
            </a:fld>
            <a:endParaRPr kumimoji="0" lang="cs-CZ" sz="1800" b="0" i="0" u="none" strike="noStrike" kern="1200" cap="none" spc="0" normalizeH="0" baseline="0" noProof="0" dirty="0">
              <a:ln>
                <a:noFill/>
              </a:ln>
              <a:solidFill>
                <a:srgbClr val="307871"/>
              </a:solidFill>
              <a:effectLst/>
              <a:uLnTx/>
              <a:uFillTx/>
              <a:latin typeface="Times New Roman"/>
              <a:ea typeface="+mn-ea"/>
              <a:cs typeface="+mn-cs"/>
            </a:endParaRPr>
          </a:p>
        </p:txBody>
      </p:sp>
    </p:spTree>
    <p:extLst>
      <p:ext uri="{BB962C8B-B14F-4D97-AF65-F5344CB8AC3E}">
        <p14:creationId xmlns:p14="http://schemas.microsoft.com/office/powerpoint/2010/main" val="185441244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251520" y="915566"/>
            <a:ext cx="8280920" cy="3528392"/>
          </a:xfrm>
          <a:prstGeom prst="rect">
            <a:avLst/>
          </a:prstGeom>
        </p:spPr>
        <p:txBody>
          <a:bodyPr>
            <a:noAutofit/>
          </a:bodyPr>
          <a:lstStyle/>
          <a:p>
            <a:pPr lvl="0" algn="just">
              <a:spcBef>
                <a:spcPts val="0"/>
              </a:spcBef>
              <a:spcAft>
                <a:spcPts val="1200"/>
              </a:spcAft>
              <a:buClr>
                <a:schemeClr val="tx1"/>
              </a:buClr>
              <a:buSzPct val="120000"/>
            </a:pPr>
            <a:r>
              <a:rPr lang="cs-CZ" sz="2000" dirty="0" smtClean="0">
                <a:solidFill>
                  <a:srgbClr val="000000"/>
                </a:solidFill>
              </a:rPr>
              <a:t>Jedná se o specifický typ HP, která je prováděna s cílem stimulovat hospodářský růst a růst potenciálního produktu</a:t>
            </a:r>
          </a:p>
          <a:p>
            <a:pPr lvl="0" algn="just">
              <a:spcBef>
                <a:spcPts val="0"/>
              </a:spcBef>
              <a:spcAft>
                <a:spcPts val="600"/>
              </a:spcAft>
              <a:buClr>
                <a:schemeClr val="tx1"/>
              </a:buClr>
              <a:buSzPct val="120000"/>
            </a:pPr>
            <a:r>
              <a:rPr lang="cs-CZ" sz="2000" dirty="0" smtClean="0">
                <a:solidFill>
                  <a:srgbClr val="000000"/>
                </a:solidFill>
              </a:rPr>
              <a:t>Je spatřována v několika směrech:</a:t>
            </a:r>
          </a:p>
          <a:p>
            <a:pPr marL="896938" lvl="0" indent="-358775" algn="just">
              <a:spcBef>
                <a:spcPts val="0"/>
              </a:spcBef>
              <a:spcAft>
                <a:spcPts val="600"/>
              </a:spcAft>
              <a:buClr>
                <a:schemeClr val="tx1"/>
              </a:buClr>
              <a:buSzPct val="120000"/>
              <a:buFont typeface="Wingdings" panose="05000000000000000000" pitchFamily="2" charset="2"/>
              <a:buChar char="Ø"/>
            </a:pPr>
            <a:r>
              <a:rPr lang="cs-CZ" sz="2000" dirty="0" smtClean="0">
                <a:solidFill>
                  <a:srgbClr val="000000"/>
                </a:solidFill>
              </a:rPr>
              <a:t>Stimulace úspor a podpora jejich přeměny na investice</a:t>
            </a:r>
          </a:p>
          <a:p>
            <a:pPr marL="896938" lvl="0" indent="-358775" algn="just">
              <a:spcBef>
                <a:spcPts val="0"/>
              </a:spcBef>
              <a:spcAft>
                <a:spcPts val="600"/>
              </a:spcAft>
              <a:buClr>
                <a:schemeClr val="tx1"/>
              </a:buClr>
              <a:buSzPct val="120000"/>
              <a:buFont typeface="Wingdings" panose="05000000000000000000" pitchFamily="2" charset="2"/>
              <a:buChar char="Ø"/>
            </a:pPr>
            <a:r>
              <a:rPr lang="cs-CZ" sz="2000" dirty="0" smtClean="0">
                <a:solidFill>
                  <a:srgbClr val="000000"/>
                </a:solidFill>
              </a:rPr>
              <a:t>Stimulace přímých zahraničních investic</a:t>
            </a:r>
          </a:p>
          <a:p>
            <a:pPr marL="896938" lvl="0" indent="-358775" algn="just">
              <a:spcBef>
                <a:spcPts val="0"/>
              </a:spcBef>
              <a:spcAft>
                <a:spcPts val="1200"/>
              </a:spcAft>
              <a:buClr>
                <a:schemeClr val="tx1"/>
              </a:buClr>
              <a:buSzPct val="120000"/>
              <a:buFont typeface="Wingdings" panose="05000000000000000000" pitchFamily="2" charset="2"/>
              <a:buChar char="Ø"/>
            </a:pPr>
            <a:r>
              <a:rPr lang="cs-CZ" sz="2000" dirty="0" smtClean="0">
                <a:solidFill>
                  <a:srgbClr val="000000"/>
                </a:solidFill>
              </a:rPr>
              <a:t>Zvyšování produktivity VF a lidského kapitálu</a:t>
            </a:r>
          </a:p>
          <a:p>
            <a:pPr algn="just">
              <a:spcBef>
                <a:spcPts val="0"/>
              </a:spcBef>
              <a:spcAft>
                <a:spcPts val="1200"/>
              </a:spcAft>
              <a:buClr>
                <a:schemeClr val="tx1"/>
              </a:buClr>
              <a:buSzPct val="120000"/>
            </a:pPr>
            <a:r>
              <a:rPr lang="cs-CZ" sz="2000" dirty="0">
                <a:solidFill>
                  <a:srgbClr val="000000"/>
                </a:solidFill>
              </a:rPr>
              <a:t>CB by měla dlouhodobě snižovat vysokou inflaci, aniž by rychle měnila peněžní </a:t>
            </a:r>
            <a:r>
              <a:rPr lang="cs-CZ" sz="2000" dirty="0" smtClean="0">
                <a:solidFill>
                  <a:srgbClr val="000000"/>
                </a:solidFill>
              </a:rPr>
              <a:t>zásobu</a:t>
            </a:r>
          </a:p>
          <a:p>
            <a:pPr algn="just">
              <a:spcBef>
                <a:spcPts val="0"/>
              </a:spcBef>
              <a:spcAft>
                <a:spcPts val="1200"/>
              </a:spcAft>
              <a:buClr>
                <a:schemeClr val="tx1"/>
              </a:buClr>
              <a:buSzPct val="120000"/>
            </a:pPr>
            <a:r>
              <a:rPr lang="cs-CZ" sz="2000" dirty="0" smtClean="0">
                <a:solidFill>
                  <a:srgbClr val="000000"/>
                </a:solidFill>
              </a:rPr>
              <a:t>Vláda by měla zamezit prudkému růstu vládních výdajů, zeštíhlit a zpružnit státní správu, snížit přímé dan, snížit růst sociálních výdajů, korupci apod. </a:t>
            </a:r>
            <a:endParaRPr lang="cs-CZ" sz="2000" dirty="0">
              <a:solidFill>
                <a:srgbClr val="000000"/>
              </a:solidFill>
            </a:endParaRPr>
          </a:p>
        </p:txBody>
      </p:sp>
      <p:sp>
        <p:nvSpPr>
          <p:cNvPr id="6" name="Nadpis 5"/>
          <p:cNvSpPr>
            <a:spLocks noGrp="1"/>
          </p:cNvSpPr>
          <p:nvPr>
            <p:ph type="title"/>
          </p:nvPr>
        </p:nvSpPr>
        <p:spPr>
          <a:xfrm>
            <a:off x="179512" y="195486"/>
            <a:ext cx="7416824" cy="507703"/>
          </a:xfrm>
        </p:spPr>
        <p:txBody>
          <a:bodyPr/>
          <a:lstStyle/>
          <a:p>
            <a:r>
              <a:rPr lang="cs-CZ" sz="2800" b="1" dirty="0" smtClean="0"/>
              <a:t>Prorůstová hospodářská politika</a:t>
            </a:r>
            <a:endParaRPr lang="cs-CZ" sz="2800" b="1" dirty="0"/>
          </a:p>
        </p:txBody>
      </p:sp>
      <p:sp>
        <p:nvSpPr>
          <p:cNvPr id="2" name="Zástupný symbol pro číslo snímku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0808B9-4D1F-4069-9EB9-CD8802008F4E}" type="slidenum">
              <a:rPr kumimoji="0" lang="cs-CZ" sz="1800" b="0" i="0" u="none" strike="noStrike" kern="1200" cap="none" spc="0" normalizeH="0" baseline="0" noProof="0" smtClean="0">
                <a:ln>
                  <a:noFill/>
                </a:ln>
                <a:solidFill>
                  <a:srgbClr val="307871"/>
                </a:solidFill>
                <a:effectLst/>
                <a:uLnTx/>
                <a:uFillTx/>
                <a:latin typeface="Times New Roman"/>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39</a:t>
            </a:fld>
            <a:endParaRPr kumimoji="0" lang="cs-CZ" sz="1800" b="0" i="0" u="none" strike="noStrike" kern="1200" cap="none" spc="0" normalizeH="0" baseline="0" noProof="0" dirty="0">
              <a:ln>
                <a:noFill/>
              </a:ln>
              <a:solidFill>
                <a:srgbClr val="307871"/>
              </a:solidFill>
              <a:effectLst/>
              <a:uLnTx/>
              <a:uFillTx/>
              <a:latin typeface="Times New Roman"/>
              <a:ea typeface="+mn-ea"/>
              <a:cs typeface="+mn-cs"/>
            </a:endParaRPr>
          </a:p>
        </p:txBody>
      </p:sp>
    </p:spTree>
    <p:extLst>
      <p:ext uri="{BB962C8B-B14F-4D97-AF65-F5344CB8AC3E}">
        <p14:creationId xmlns:p14="http://schemas.microsoft.com/office/powerpoint/2010/main" val="35608379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251520" y="915566"/>
            <a:ext cx="8280920" cy="3600400"/>
          </a:xfrm>
          <a:prstGeom prst="rect">
            <a:avLst/>
          </a:prstGeom>
        </p:spPr>
        <p:txBody>
          <a:bodyPr>
            <a:noAutofit/>
          </a:bodyPr>
          <a:lstStyle/>
          <a:p>
            <a:pPr lvl="0" algn="just">
              <a:spcBef>
                <a:spcPts val="0"/>
              </a:spcBef>
              <a:spcAft>
                <a:spcPts val="600"/>
              </a:spcAft>
              <a:buClr>
                <a:schemeClr val="tx1"/>
              </a:buClr>
              <a:buSzPct val="120000"/>
            </a:pPr>
            <a:r>
              <a:rPr lang="cs-CZ" sz="2000" dirty="0" smtClean="0">
                <a:solidFill>
                  <a:srgbClr val="000000"/>
                </a:solidFill>
              </a:rPr>
              <a:t>Představuje dlouhodobé zvyšování produkčních možností ekonomiky</a:t>
            </a:r>
          </a:p>
          <a:p>
            <a:pPr lvl="0" algn="just">
              <a:spcBef>
                <a:spcPts val="0"/>
              </a:spcBef>
              <a:spcAft>
                <a:spcPts val="600"/>
              </a:spcAft>
              <a:buClr>
                <a:schemeClr val="tx1"/>
              </a:buClr>
              <a:buSzPct val="120000"/>
            </a:pPr>
            <a:r>
              <a:rPr lang="cs-CZ" sz="2000" dirty="0" smtClean="0">
                <a:solidFill>
                  <a:srgbClr val="000000"/>
                </a:solidFill>
              </a:rPr>
              <a:t>Je to zvyšování potenciálního </a:t>
            </a:r>
            <a:r>
              <a:rPr lang="cs-CZ" sz="2000" dirty="0">
                <a:solidFill>
                  <a:srgbClr val="000000"/>
                </a:solidFill>
              </a:rPr>
              <a:t>produktu země (Y</a:t>
            </a:r>
            <a:r>
              <a:rPr lang="cs-CZ" sz="2000" dirty="0" smtClean="0">
                <a:solidFill>
                  <a:srgbClr val="000000"/>
                </a:solidFill>
              </a:rPr>
              <a:t>*)</a:t>
            </a:r>
          </a:p>
          <a:p>
            <a:pPr lvl="0" algn="just">
              <a:spcBef>
                <a:spcPts val="0"/>
              </a:spcBef>
              <a:spcAft>
                <a:spcPts val="600"/>
              </a:spcAft>
              <a:buClr>
                <a:schemeClr val="tx1"/>
              </a:buClr>
              <a:buSzPct val="120000"/>
            </a:pPr>
            <a:r>
              <a:rPr lang="cs-CZ" sz="2000" dirty="0" smtClean="0">
                <a:solidFill>
                  <a:srgbClr val="000000"/>
                </a:solidFill>
              </a:rPr>
              <a:t>nutno </a:t>
            </a:r>
            <a:r>
              <a:rPr lang="cs-CZ" sz="2000" dirty="0">
                <a:solidFill>
                  <a:srgbClr val="000000"/>
                </a:solidFill>
              </a:rPr>
              <a:t>rozlišovat: růst Y* a růst HDP, </a:t>
            </a:r>
            <a:r>
              <a:rPr lang="cs-CZ" sz="2000" dirty="0" smtClean="0">
                <a:solidFill>
                  <a:srgbClr val="000000"/>
                </a:solidFill>
              </a:rPr>
              <a:t>protože roste-li </a:t>
            </a:r>
            <a:r>
              <a:rPr lang="cs-CZ" sz="2000" dirty="0">
                <a:solidFill>
                  <a:srgbClr val="000000"/>
                </a:solidFill>
              </a:rPr>
              <a:t>v daném roce HDP ještě to nemusí  znamenat, že došlo k ekonomickému růstu (Y* mohl zůstat nezměněn)</a:t>
            </a:r>
          </a:p>
          <a:p>
            <a:pPr lvl="0" algn="just">
              <a:spcBef>
                <a:spcPts val="0"/>
              </a:spcBef>
              <a:spcAft>
                <a:spcPts val="600"/>
              </a:spcAft>
              <a:buClr>
                <a:schemeClr val="tx1"/>
              </a:buClr>
              <a:buSzPct val="120000"/>
            </a:pPr>
            <a:r>
              <a:rPr lang="cs-CZ" sz="2000" dirty="0">
                <a:solidFill>
                  <a:srgbClr val="000000"/>
                </a:solidFill>
              </a:rPr>
              <a:t>dochází-li tedy k ekonomickému růstu, pak to znamená, že se zvyšují produkční možnosti ekonomiky (změna v produkční </a:t>
            </a:r>
            <a:r>
              <a:rPr lang="cs-CZ" sz="2000" dirty="0" smtClean="0">
                <a:solidFill>
                  <a:srgbClr val="000000"/>
                </a:solidFill>
              </a:rPr>
              <a:t>funkci</a:t>
            </a:r>
            <a:r>
              <a:rPr lang="cs-CZ" sz="2000" dirty="0">
                <a:solidFill>
                  <a:srgbClr val="000000"/>
                </a:solidFill>
              </a:rPr>
              <a:t>, </a:t>
            </a:r>
            <a:r>
              <a:rPr lang="cs-CZ" sz="2000" dirty="0" smtClean="0">
                <a:solidFill>
                  <a:srgbClr val="000000"/>
                </a:solidFill>
              </a:rPr>
              <a:t>ER je výsledkem </a:t>
            </a:r>
            <a:r>
              <a:rPr lang="cs-CZ" sz="2000" dirty="0">
                <a:solidFill>
                  <a:srgbClr val="000000"/>
                </a:solidFill>
              </a:rPr>
              <a:t>pozitivních změn v dané ekonomice v dostupnosti a produktivitě výrobních faktorů )</a:t>
            </a:r>
          </a:p>
          <a:p>
            <a:pPr lvl="0" algn="just">
              <a:spcBef>
                <a:spcPts val="0"/>
              </a:spcBef>
              <a:spcAft>
                <a:spcPts val="600"/>
              </a:spcAft>
              <a:buClr>
                <a:schemeClr val="tx1"/>
              </a:buClr>
              <a:buSzPct val="120000"/>
            </a:pPr>
            <a:r>
              <a:rPr lang="cs-CZ" sz="2000" dirty="0">
                <a:solidFill>
                  <a:srgbClr val="000000"/>
                </a:solidFill>
              </a:rPr>
              <a:t>roste-li pouze HDP(HNP), pak jde zpravidla o změnu v agregátní poptávce</a:t>
            </a:r>
          </a:p>
          <a:p>
            <a:pPr lvl="0" algn="just">
              <a:buClr>
                <a:schemeClr val="tx1"/>
              </a:buClr>
              <a:buSzPct val="120000"/>
            </a:pPr>
            <a:endParaRPr lang="cs-CZ" sz="2400" dirty="0">
              <a:solidFill>
                <a:srgbClr val="000000"/>
              </a:solidFill>
            </a:endParaRPr>
          </a:p>
        </p:txBody>
      </p:sp>
      <p:sp>
        <p:nvSpPr>
          <p:cNvPr id="6" name="Nadpis 5"/>
          <p:cNvSpPr>
            <a:spLocks noGrp="1"/>
          </p:cNvSpPr>
          <p:nvPr>
            <p:ph type="title"/>
          </p:nvPr>
        </p:nvSpPr>
        <p:spPr>
          <a:xfrm>
            <a:off x="179512" y="195486"/>
            <a:ext cx="7416824" cy="507703"/>
          </a:xfrm>
        </p:spPr>
        <p:txBody>
          <a:bodyPr/>
          <a:lstStyle/>
          <a:p>
            <a:r>
              <a:rPr lang="cs-CZ" sz="2800" b="1" dirty="0" smtClean="0"/>
              <a:t>Ekonomický růst</a:t>
            </a:r>
            <a:endParaRPr lang="cs-CZ" sz="2800" b="1" dirty="0"/>
          </a:p>
        </p:txBody>
      </p:sp>
      <p:sp>
        <p:nvSpPr>
          <p:cNvPr id="2" name="Zástupný symbol pro číslo snímku 1"/>
          <p:cNvSpPr>
            <a:spLocks noGrp="1"/>
          </p:cNvSpPr>
          <p:nvPr>
            <p:ph type="sldNum" sz="quarter" idx="12"/>
          </p:nvPr>
        </p:nvSpPr>
        <p:spPr/>
        <p:txBody>
          <a:bodyPr/>
          <a:lstStyle/>
          <a:p>
            <a:fld id="{560808B9-4D1F-4069-9EB9-CD8802008F4E}" type="slidenum">
              <a:rPr lang="cs-CZ" smtClean="0"/>
              <a:pPr/>
              <a:t>4</a:t>
            </a:fld>
            <a:endParaRPr lang="cs-CZ" dirty="0"/>
          </a:p>
        </p:txBody>
      </p:sp>
    </p:spTree>
    <p:extLst>
      <p:ext uri="{BB962C8B-B14F-4D97-AF65-F5344CB8AC3E}">
        <p14:creationId xmlns:p14="http://schemas.microsoft.com/office/powerpoint/2010/main" val="306709584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0" y="800867"/>
            <a:ext cx="8280920" cy="4032448"/>
          </a:xfrm>
          <a:prstGeom prst="rect">
            <a:avLst/>
          </a:prstGeom>
        </p:spPr>
        <p:txBody>
          <a:bodyPr>
            <a:noAutofit/>
          </a:bodyPr>
          <a:lstStyle/>
          <a:p>
            <a:pPr lvl="0" algn="just">
              <a:spcBef>
                <a:spcPts val="0"/>
              </a:spcBef>
              <a:spcAft>
                <a:spcPts val="600"/>
              </a:spcAft>
              <a:buClr>
                <a:schemeClr val="tx1"/>
              </a:buClr>
              <a:buSzPct val="120000"/>
            </a:pPr>
            <a:r>
              <a:rPr lang="cs-CZ" sz="1400" dirty="0">
                <a:solidFill>
                  <a:srgbClr val="000000"/>
                </a:solidFill>
              </a:rPr>
              <a:t>BENASSY, J., P., 2011. </a:t>
            </a:r>
            <a:r>
              <a:rPr lang="cs-CZ" sz="1400" dirty="0" err="1">
                <a:solidFill>
                  <a:srgbClr val="000000"/>
                </a:solidFill>
              </a:rPr>
              <a:t>Macroeconomic</a:t>
            </a:r>
            <a:r>
              <a:rPr lang="cs-CZ" sz="1400" dirty="0">
                <a:solidFill>
                  <a:srgbClr val="000000"/>
                </a:solidFill>
              </a:rPr>
              <a:t> </a:t>
            </a:r>
            <a:r>
              <a:rPr lang="cs-CZ" sz="1400" dirty="0" err="1">
                <a:solidFill>
                  <a:srgbClr val="000000"/>
                </a:solidFill>
              </a:rPr>
              <a:t>Theory</a:t>
            </a:r>
            <a:r>
              <a:rPr lang="cs-CZ" sz="1400" dirty="0">
                <a:solidFill>
                  <a:srgbClr val="000000"/>
                </a:solidFill>
              </a:rPr>
              <a:t>. Oxford University </a:t>
            </a:r>
            <a:r>
              <a:rPr lang="cs-CZ" sz="1400" dirty="0" err="1">
                <a:solidFill>
                  <a:srgbClr val="000000"/>
                </a:solidFill>
              </a:rPr>
              <a:t>Press</a:t>
            </a:r>
            <a:r>
              <a:rPr lang="cs-CZ" sz="1400" dirty="0">
                <a:solidFill>
                  <a:srgbClr val="000000"/>
                </a:solidFill>
              </a:rPr>
              <a:t>.  ISBN 9780199924219.</a:t>
            </a:r>
          </a:p>
          <a:p>
            <a:pPr lvl="0" algn="just">
              <a:spcBef>
                <a:spcPts val="0"/>
              </a:spcBef>
              <a:spcAft>
                <a:spcPts val="600"/>
              </a:spcAft>
              <a:buClr>
                <a:schemeClr val="tx1"/>
              </a:buClr>
              <a:buSzPct val="120000"/>
            </a:pPr>
            <a:r>
              <a:rPr lang="cs-CZ" sz="1400" dirty="0">
                <a:solidFill>
                  <a:srgbClr val="000000"/>
                </a:solidFill>
              </a:rPr>
              <a:t>CAHLÍK, T., M. HLAVÁČEK a J. SEIDLER J., 2013. Makroekonomie, 2. vydání. Praha: Karolinum. ISBN 978-80-2461-906-4.</a:t>
            </a:r>
          </a:p>
          <a:p>
            <a:pPr lvl="0" algn="just">
              <a:spcBef>
                <a:spcPts val="0"/>
              </a:spcBef>
              <a:spcAft>
                <a:spcPts val="600"/>
              </a:spcAft>
              <a:buClr>
                <a:schemeClr val="tx1"/>
              </a:buClr>
              <a:buSzPct val="120000"/>
            </a:pPr>
            <a:r>
              <a:rPr lang="cs-CZ" sz="1400" dirty="0">
                <a:solidFill>
                  <a:srgbClr val="000000"/>
                </a:solidFill>
              </a:rPr>
              <a:t>KOTLÁNOVÁ, E. a K. TUREČKOVÁ, 2014.  Makroekonomie. Karviná: OPF v Karviné. ISBN 978-80-7510-076-4.</a:t>
            </a:r>
          </a:p>
          <a:p>
            <a:pPr lvl="0" algn="just">
              <a:spcBef>
                <a:spcPts val="0"/>
              </a:spcBef>
              <a:spcAft>
                <a:spcPts val="600"/>
              </a:spcAft>
              <a:buClr>
                <a:schemeClr val="tx1"/>
              </a:buClr>
              <a:buSzPct val="120000"/>
            </a:pPr>
            <a:r>
              <a:rPr lang="cs-CZ" sz="1400" dirty="0">
                <a:solidFill>
                  <a:srgbClr val="000000"/>
                </a:solidFill>
              </a:rPr>
              <a:t>ŠEVELA, M., 2012. Makroekonomie II. Středně pokročilý kurz. Brno: Mendelova univerzita. ISBN 978-80-7375-609-3.</a:t>
            </a:r>
          </a:p>
          <a:p>
            <a:pPr lvl="0" algn="just">
              <a:spcBef>
                <a:spcPts val="0"/>
              </a:spcBef>
              <a:spcAft>
                <a:spcPts val="600"/>
              </a:spcAft>
              <a:buClr>
                <a:schemeClr val="tx1"/>
              </a:buClr>
              <a:buSzPct val="120000"/>
            </a:pPr>
            <a:r>
              <a:rPr lang="cs-CZ" sz="1400" dirty="0">
                <a:solidFill>
                  <a:srgbClr val="000000"/>
                </a:solidFill>
              </a:rPr>
              <a:t>SOUKUP, J. a KOL., 2010. Makroekonomie: moderní přístup. Praha: Management </a:t>
            </a:r>
            <a:r>
              <a:rPr lang="cs-CZ" sz="1400" dirty="0" err="1">
                <a:solidFill>
                  <a:srgbClr val="000000"/>
                </a:solidFill>
              </a:rPr>
              <a:t>Press</a:t>
            </a:r>
            <a:r>
              <a:rPr lang="cs-CZ" sz="1400" dirty="0">
                <a:solidFill>
                  <a:srgbClr val="000000"/>
                </a:solidFill>
              </a:rPr>
              <a:t>. ISBN 978-80-7261-219-2.</a:t>
            </a:r>
          </a:p>
          <a:p>
            <a:pPr lvl="0" algn="just">
              <a:spcBef>
                <a:spcPts val="0"/>
              </a:spcBef>
              <a:spcAft>
                <a:spcPts val="600"/>
              </a:spcAft>
              <a:buClr>
                <a:schemeClr val="tx1"/>
              </a:buClr>
              <a:buSzPct val="120000"/>
            </a:pPr>
            <a:r>
              <a:rPr lang="cs-CZ" sz="1400" dirty="0">
                <a:solidFill>
                  <a:srgbClr val="000000"/>
                </a:solidFill>
              </a:rPr>
              <a:t>HOLMAN, R., 2010. Makroekonomie: středně pokročilý kurz. Praha: </a:t>
            </a:r>
            <a:r>
              <a:rPr lang="cs-CZ" sz="1400" dirty="0" err="1">
                <a:solidFill>
                  <a:srgbClr val="000000"/>
                </a:solidFill>
              </a:rPr>
              <a:t>C.H.Beck</a:t>
            </a:r>
            <a:r>
              <a:rPr lang="cs-CZ" sz="1400" dirty="0">
                <a:solidFill>
                  <a:srgbClr val="000000"/>
                </a:solidFill>
              </a:rPr>
              <a:t>. ISBN 978-80-7179-861-3.</a:t>
            </a:r>
          </a:p>
          <a:p>
            <a:pPr lvl="0" algn="just">
              <a:spcBef>
                <a:spcPts val="0"/>
              </a:spcBef>
              <a:spcAft>
                <a:spcPts val="600"/>
              </a:spcAft>
              <a:buClr>
                <a:schemeClr val="tx1"/>
              </a:buClr>
              <a:buSzPct val="120000"/>
            </a:pPr>
            <a:r>
              <a:rPr lang="cs-CZ" sz="1400" dirty="0">
                <a:solidFill>
                  <a:srgbClr val="000000"/>
                </a:solidFill>
              </a:rPr>
              <a:t>MANKIW, N., G., 2015.  </a:t>
            </a:r>
            <a:r>
              <a:rPr lang="cs-CZ" sz="1400" dirty="0" err="1">
                <a:solidFill>
                  <a:srgbClr val="000000"/>
                </a:solidFill>
              </a:rPr>
              <a:t>Principles</a:t>
            </a:r>
            <a:r>
              <a:rPr lang="cs-CZ" sz="1400" dirty="0">
                <a:solidFill>
                  <a:srgbClr val="000000"/>
                </a:solidFill>
              </a:rPr>
              <a:t> </a:t>
            </a:r>
            <a:r>
              <a:rPr lang="cs-CZ" sz="1400" dirty="0" err="1">
                <a:solidFill>
                  <a:srgbClr val="000000"/>
                </a:solidFill>
              </a:rPr>
              <a:t>of</a:t>
            </a:r>
            <a:r>
              <a:rPr lang="cs-CZ" sz="1400" dirty="0">
                <a:solidFill>
                  <a:srgbClr val="000000"/>
                </a:solidFill>
              </a:rPr>
              <a:t> </a:t>
            </a:r>
            <a:r>
              <a:rPr lang="cs-CZ" sz="1400" dirty="0" err="1">
                <a:solidFill>
                  <a:srgbClr val="000000"/>
                </a:solidFill>
              </a:rPr>
              <a:t>Macroeconomics</a:t>
            </a:r>
            <a:r>
              <a:rPr lang="cs-CZ" sz="1400" dirty="0">
                <a:solidFill>
                  <a:srgbClr val="000000"/>
                </a:solidFill>
              </a:rPr>
              <a:t>. 7th </a:t>
            </a:r>
            <a:r>
              <a:rPr lang="cs-CZ" sz="1400" dirty="0" err="1">
                <a:solidFill>
                  <a:srgbClr val="000000"/>
                </a:solidFill>
              </a:rPr>
              <a:t>edition</a:t>
            </a:r>
            <a:r>
              <a:rPr lang="cs-CZ" sz="1400" dirty="0">
                <a:solidFill>
                  <a:srgbClr val="000000"/>
                </a:solidFill>
              </a:rPr>
              <a:t>. </a:t>
            </a:r>
            <a:r>
              <a:rPr lang="cs-CZ" sz="1400" dirty="0" err="1">
                <a:solidFill>
                  <a:srgbClr val="000000"/>
                </a:solidFill>
              </a:rPr>
              <a:t>Cengage</a:t>
            </a:r>
            <a:r>
              <a:rPr lang="cs-CZ" sz="1400" dirty="0">
                <a:solidFill>
                  <a:srgbClr val="000000"/>
                </a:solidFill>
              </a:rPr>
              <a:t> </a:t>
            </a:r>
            <a:r>
              <a:rPr lang="cs-CZ" sz="1400" dirty="0" err="1">
                <a:solidFill>
                  <a:srgbClr val="000000"/>
                </a:solidFill>
              </a:rPr>
              <a:t>Learning</a:t>
            </a:r>
            <a:r>
              <a:rPr lang="cs-CZ" sz="1400" dirty="0">
                <a:solidFill>
                  <a:srgbClr val="000000"/>
                </a:solidFill>
              </a:rPr>
              <a:t>. ISBN 978-0-538-4306-6</a:t>
            </a:r>
            <a:r>
              <a:rPr lang="cs-CZ" sz="1400" dirty="0" smtClean="0">
                <a:solidFill>
                  <a:srgbClr val="000000"/>
                </a:solidFill>
              </a:rPr>
              <a:t>.</a:t>
            </a:r>
            <a:endParaRPr lang="cs-CZ" sz="2000" dirty="0" smtClean="0">
              <a:solidFill>
                <a:srgbClr val="000000"/>
              </a:solidFill>
            </a:endParaRPr>
          </a:p>
          <a:p>
            <a:pPr marL="0" lvl="0" indent="0" algn="just">
              <a:buClr>
                <a:schemeClr val="tx1"/>
              </a:buClr>
              <a:buSzPct val="120000"/>
              <a:buNone/>
            </a:pPr>
            <a:endParaRPr lang="cs-CZ" sz="2400" dirty="0">
              <a:solidFill>
                <a:srgbClr val="000000"/>
              </a:solidFill>
            </a:endParaRPr>
          </a:p>
        </p:txBody>
      </p:sp>
      <p:sp>
        <p:nvSpPr>
          <p:cNvPr id="6" name="Nadpis 5"/>
          <p:cNvSpPr>
            <a:spLocks noGrp="1"/>
          </p:cNvSpPr>
          <p:nvPr>
            <p:ph type="title"/>
          </p:nvPr>
        </p:nvSpPr>
        <p:spPr>
          <a:xfrm>
            <a:off x="251520" y="206027"/>
            <a:ext cx="8280920" cy="507703"/>
          </a:xfrm>
        </p:spPr>
        <p:txBody>
          <a:bodyPr/>
          <a:lstStyle/>
          <a:p>
            <a:r>
              <a:rPr lang="cs-CZ" sz="2800" b="1" dirty="0" smtClean="0"/>
              <a:t>Zdroje</a:t>
            </a:r>
            <a:endParaRPr lang="cs-CZ" sz="2800" b="1" dirty="0"/>
          </a:p>
        </p:txBody>
      </p:sp>
      <p:sp>
        <p:nvSpPr>
          <p:cNvPr id="2" name="Zástupný symbol pro číslo snímku 1"/>
          <p:cNvSpPr>
            <a:spLocks noGrp="1"/>
          </p:cNvSpPr>
          <p:nvPr>
            <p:ph type="sldNum" sz="quarter" idx="12"/>
          </p:nvPr>
        </p:nvSpPr>
        <p:spPr/>
        <p:txBody>
          <a:bodyPr/>
          <a:lstStyle/>
          <a:p>
            <a:fld id="{560808B9-4D1F-4069-9EB9-CD8802008F4E}" type="slidenum">
              <a:rPr lang="cs-CZ" smtClean="0"/>
              <a:pPr/>
              <a:t>40</a:t>
            </a:fld>
            <a:endParaRPr lang="cs-CZ" dirty="0"/>
          </a:p>
        </p:txBody>
      </p:sp>
    </p:spTree>
    <p:extLst>
      <p:ext uri="{BB962C8B-B14F-4D97-AF65-F5344CB8AC3E}">
        <p14:creationId xmlns:p14="http://schemas.microsoft.com/office/powerpoint/2010/main" val="357850910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1520" y="987574"/>
            <a:ext cx="8496944" cy="3672408"/>
          </a:xfrm>
        </p:spPr>
        <p:txBody>
          <a:bodyPr/>
          <a:lstStyle/>
          <a:p>
            <a:pPr algn="ctr">
              <a:spcBef>
                <a:spcPts val="1800"/>
              </a:spcBef>
              <a:spcAft>
                <a:spcPts val="3000"/>
              </a:spcAft>
            </a:pPr>
            <a:r>
              <a:rPr lang="cs-CZ" sz="3200" b="1" dirty="0" smtClean="0">
                <a:solidFill>
                  <a:srgbClr val="307871"/>
                </a:solidFill>
              </a:rPr>
              <a:t/>
            </a:r>
            <a:br>
              <a:rPr lang="cs-CZ" sz="3200" b="1" dirty="0" smtClean="0">
                <a:solidFill>
                  <a:srgbClr val="307871"/>
                </a:solidFill>
              </a:rPr>
            </a:br>
            <a:r>
              <a:rPr lang="cs-CZ" sz="3200" b="1" dirty="0">
                <a:solidFill>
                  <a:srgbClr val="307871"/>
                </a:solidFill>
              </a:rPr>
              <a:t/>
            </a:r>
            <a:br>
              <a:rPr lang="cs-CZ" sz="3200" b="1" dirty="0">
                <a:solidFill>
                  <a:srgbClr val="307871"/>
                </a:solidFill>
              </a:rPr>
            </a:br>
            <a:r>
              <a:rPr lang="cs-CZ" sz="3200" b="1" dirty="0" smtClean="0">
                <a:solidFill>
                  <a:srgbClr val="307871"/>
                </a:solidFill>
              </a:rPr>
              <a:t>Děkuji za pozornost a přeji hezký den</a:t>
            </a:r>
            <a:br>
              <a:rPr lang="cs-CZ" sz="3200" b="1" dirty="0" smtClean="0">
                <a:solidFill>
                  <a:srgbClr val="307871"/>
                </a:solidFill>
              </a:rPr>
            </a:br>
            <a:r>
              <a:rPr lang="cs-CZ" sz="3200" b="1" dirty="0" smtClean="0">
                <a:solidFill>
                  <a:srgbClr val="307871"/>
                </a:solidFill>
              </a:rPr>
              <a:t/>
            </a:r>
            <a:br>
              <a:rPr lang="cs-CZ" sz="3200" b="1" dirty="0" smtClean="0">
                <a:solidFill>
                  <a:srgbClr val="307871"/>
                </a:solidFill>
              </a:rPr>
            </a:br>
            <a:r>
              <a:rPr lang="cs-CZ" sz="4400" b="1" dirty="0">
                <a:latin typeface="Times New Roman" pitchFamily="18" charset="0"/>
                <a:cs typeface="Times New Roman" pitchFamily="18" charset="0"/>
              </a:rPr>
              <a:t>☺</a:t>
            </a:r>
            <a:endParaRPr lang="cs-CZ" sz="4400" b="1" dirty="0">
              <a:solidFill>
                <a:schemeClr val="accent3">
                  <a:lumMod val="50000"/>
                </a:schemeClr>
              </a:solidFill>
            </a:endParaRPr>
          </a:p>
        </p:txBody>
      </p:sp>
      <p:sp>
        <p:nvSpPr>
          <p:cNvPr id="3" name="Zástupný symbol pro číslo snímku 2"/>
          <p:cNvSpPr>
            <a:spLocks noGrp="1"/>
          </p:cNvSpPr>
          <p:nvPr>
            <p:ph type="sldNum" sz="quarter" idx="12"/>
          </p:nvPr>
        </p:nvSpPr>
        <p:spPr/>
        <p:txBody>
          <a:bodyPr/>
          <a:lstStyle/>
          <a:p>
            <a:fld id="{560808B9-4D1F-4069-9EB9-CD8802008F4E}" type="slidenum">
              <a:rPr lang="cs-CZ" smtClean="0"/>
              <a:pPr/>
              <a:t>41</a:t>
            </a:fld>
            <a:endParaRPr lang="cs-CZ" dirty="0"/>
          </a:p>
        </p:txBody>
      </p:sp>
    </p:spTree>
    <p:extLst>
      <p:ext uri="{BB962C8B-B14F-4D97-AF65-F5344CB8AC3E}">
        <p14:creationId xmlns:p14="http://schemas.microsoft.com/office/powerpoint/2010/main" val="5642090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251520" y="843558"/>
            <a:ext cx="8280920" cy="3672408"/>
          </a:xfrm>
          <a:prstGeom prst="rect">
            <a:avLst/>
          </a:prstGeom>
        </p:spPr>
        <p:txBody>
          <a:bodyPr>
            <a:noAutofit/>
          </a:bodyPr>
          <a:lstStyle/>
          <a:p>
            <a:pPr lvl="0" algn="just">
              <a:spcBef>
                <a:spcPts val="0"/>
              </a:spcBef>
              <a:spcAft>
                <a:spcPts val="600"/>
              </a:spcAft>
              <a:buClr>
                <a:schemeClr val="tx1"/>
              </a:buClr>
              <a:buSzPct val="120000"/>
            </a:pPr>
            <a:r>
              <a:rPr lang="cs-CZ" sz="2000" dirty="0" smtClean="0">
                <a:solidFill>
                  <a:srgbClr val="000000"/>
                </a:solidFill>
              </a:rPr>
              <a:t>Pomocí </a:t>
            </a:r>
            <a:r>
              <a:rPr lang="cs-CZ" sz="2000" dirty="0">
                <a:solidFill>
                  <a:srgbClr val="000000"/>
                </a:solidFill>
              </a:rPr>
              <a:t>tempa růstu Y</a:t>
            </a:r>
            <a:r>
              <a:rPr lang="cs-CZ" sz="2000" dirty="0" smtClean="0">
                <a:solidFill>
                  <a:srgbClr val="000000"/>
                </a:solidFill>
              </a:rPr>
              <a:t>*</a:t>
            </a:r>
          </a:p>
          <a:p>
            <a:pPr lvl="0" algn="just">
              <a:spcBef>
                <a:spcPts val="0"/>
              </a:spcBef>
              <a:spcAft>
                <a:spcPts val="600"/>
              </a:spcAft>
              <a:buClr>
                <a:schemeClr val="tx1"/>
              </a:buClr>
              <a:buSzPct val="120000"/>
            </a:pPr>
            <a:r>
              <a:rPr lang="cs-CZ" sz="2000" dirty="0" smtClean="0">
                <a:solidFill>
                  <a:srgbClr val="000000"/>
                </a:solidFill>
              </a:rPr>
              <a:t>Pomocí </a:t>
            </a:r>
            <a:r>
              <a:rPr lang="cs-CZ" sz="2000" dirty="0">
                <a:solidFill>
                  <a:srgbClr val="000000"/>
                </a:solidFill>
              </a:rPr>
              <a:t>koeficientu růstu Y</a:t>
            </a:r>
            <a:r>
              <a:rPr lang="cs-CZ" sz="2000" dirty="0" smtClean="0">
                <a:solidFill>
                  <a:srgbClr val="000000"/>
                </a:solidFill>
              </a:rPr>
              <a:t>*</a:t>
            </a:r>
          </a:p>
          <a:p>
            <a:pPr marL="0" lvl="0" indent="0" algn="just">
              <a:spcBef>
                <a:spcPts val="0"/>
              </a:spcBef>
              <a:spcAft>
                <a:spcPts val="600"/>
              </a:spcAft>
              <a:buClr>
                <a:schemeClr val="tx1"/>
              </a:buClr>
              <a:buSzPct val="120000"/>
              <a:buNone/>
            </a:pPr>
            <a:endParaRPr lang="cs-CZ" sz="2000" dirty="0">
              <a:solidFill>
                <a:srgbClr val="000000"/>
              </a:solidFill>
            </a:endParaRPr>
          </a:p>
          <a:p>
            <a:pPr>
              <a:lnSpc>
                <a:spcPct val="80000"/>
              </a:lnSpc>
              <a:spcBef>
                <a:spcPts val="0"/>
              </a:spcBef>
              <a:buNone/>
            </a:pPr>
            <a:r>
              <a:rPr lang="cs-CZ" altLang="cs-CZ" sz="2000" b="1" dirty="0" smtClean="0"/>
              <a:t>tempo </a:t>
            </a:r>
            <a:r>
              <a:rPr lang="cs-CZ" altLang="cs-CZ" sz="2000" b="1" dirty="0"/>
              <a:t>růstu:</a:t>
            </a:r>
          </a:p>
          <a:p>
            <a:pPr>
              <a:lnSpc>
                <a:spcPct val="80000"/>
              </a:lnSpc>
              <a:buNone/>
            </a:pPr>
            <a:endParaRPr lang="cs-CZ" altLang="cs-CZ" sz="2000" dirty="0"/>
          </a:p>
          <a:p>
            <a:pPr marL="0" indent="0">
              <a:lnSpc>
                <a:spcPct val="80000"/>
              </a:lnSpc>
              <a:spcBef>
                <a:spcPts val="1200"/>
              </a:spcBef>
              <a:buNone/>
            </a:pPr>
            <a:r>
              <a:rPr lang="cs-CZ" altLang="cs-CZ" sz="1800" dirty="0" smtClean="0">
                <a:solidFill>
                  <a:srgbClr val="000000"/>
                </a:solidFill>
              </a:rPr>
              <a:t>tempo </a:t>
            </a:r>
            <a:r>
              <a:rPr lang="cs-CZ" altLang="cs-CZ" sz="1800" dirty="0">
                <a:solidFill>
                  <a:srgbClr val="000000"/>
                </a:solidFill>
              </a:rPr>
              <a:t>růstu nám říká, o kolik procent se změnil produkt v daném období oproti předchozímu období (pokud g=10, pak to znamená, že produkt vzrostl o 10 %)</a:t>
            </a:r>
          </a:p>
          <a:p>
            <a:pPr marL="0" indent="0">
              <a:lnSpc>
                <a:spcPct val="80000"/>
              </a:lnSpc>
              <a:buNone/>
            </a:pPr>
            <a:endParaRPr lang="cs-CZ" altLang="cs-CZ" sz="2000" dirty="0"/>
          </a:p>
          <a:p>
            <a:pPr>
              <a:lnSpc>
                <a:spcPct val="80000"/>
              </a:lnSpc>
              <a:spcBef>
                <a:spcPts val="0"/>
              </a:spcBef>
              <a:buNone/>
            </a:pPr>
            <a:r>
              <a:rPr lang="cs-CZ" altLang="cs-CZ" sz="2000" b="1" dirty="0"/>
              <a:t>koeficient růstu: </a:t>
            </a:r>
          </a:p>
          <a:p>
            <a:pPr>
              <a:lnSpc>
                <a:spcPct val="80000"/>
              </a:lnSpc>
              <a:buNone/>
            </a:pPr>
            <a:endParaRPr lang="cs-CZ" altLang="cs-CZ" sz="2000" dirty="0"/>
          </a:p>
          <a:p>
            <a:pPr marL="0" indent="0">
              <a:lnSpc>
                <a:spcPct val="80000"/>
              </a:lnSpc>
              <a:buNone/>
            </a:pPr>
            <a:r>
              <a:rPr lang="cs-CZ" altLang="cs-CZ" sz="1800" dirty="0" smtClean="0">
                <a:solidFill>
                  <a:srgbClr val="000000"/>
                </a:solidFill>
              </a:rPr>
              <a:t>koeficient </a:t>
            </a:r>
            <a:r>
              <a:rPr lang="cs-CZ" altLang="cs-CZ" sz="1800" dirty="0">
                <a:solidFill>
                  <a:srgbClr val="000000"/>
                </a:solidFill>
              </a:rPr>
              <a:t>růstu nám říká, kolikaprocentní úrovně produktu předchozího období dosáhl produkt v tomto období (pokud r=110, pak to znamená, že produkt v tomto roce dosáhl 110%ní úrovně produktu předchozího období) </a:t>
            </a:r>
          </a:p>
          <a:p>
            <a:pPr lvl="0" algn="just">
              <a:spcBef>
                <a:spcPts val="0"/>
              </a:spcBef>
              <a:spcAft>
                <a:spcPts val="600"/>
              </a:spcAft>
              <a:buClr>
                <a:schemeClr val="tx1"/>
              </a:buClr>
              <a:buSzPct val="120000"/>
            </a:pPr>
            <a:endParaRPr lang="cs-CZ" sz="2000" dirty="0">
              <a:solidFill>
                <a:srgbClr val="000000"/>
              </a:solidFill>
            </a:endParaRPr>
          </a:p>
          <a:p>
            <a:pPr lvl="0" algn="just">
              <a:buClr>
                <a:schemeClr val="tx1"/>
              </a:buClr>
              <a:buSzPct val="120000"/>
            </a:pPr>
            <a:endParaRPr lang="cs-CZ" sz="2400" dirty="0">
              <a:solidFill>
                <a:srgbClr val="000000"/>
              </a:solidFill>
            </a:endParaRPr>
          </a:p>
        </p:txBody>
      </p:sp>
      <p:sp>
        <p:nvSpPr>
          <p:cNvPr id="6" name="Nadpis 5"/>
          <p:cNvSpPr>
            <a:spLocks noGrp="1"/>
          </p:cNvSpPr>
          <p:nvPr>
            <p:ph type="title"/>
          </p:nvPr>
        </p:nvSpPr>
        <p:spPr>
          <a:xfrm>
            <a:off x="179512" y="195486"/>
            <a:ext cx="7416824" cy="507703"/>
          </a:xfrm>
        </p:spPr>
        <p:txBody>
          <a:bodyPr/>
          <a:lstStyle/>
          <a:p>
            <a:r>
              <a:rPr lang="cs-CZ" sz="2800" b="1" dirty="0" smtClean="0"/>
              <a:t>Měření ekonomického růstu</a:t>
            </a:r>
            <a:endParaRPr lang="cs-CZ" sz="2800" b="1" dirty="0"/>
          </a:p>
        </p:txBody>
      </p:sp>
      <p:sp>
        <p:nvSpPr>
          <p:cNvPr id="2" name="Zástupný symbol pro číslo snímku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0808B9-4D1F-4069-9EB9-CD8802008F4E}" type="slidenum">
              <a:rPr kumimoji="0" lang="cs-CZ" sz="1800" b="0" i="0" u="none" strike="noStrike" kern="1200" cap="none" spc="0" normalizeH="0" baseline="0" noProof="0" smtClean="0">
                <a:ln>
                  <a:noFill/>
                </a:ln>
                <a:solidFill>
                  <a:srgbClr val="307871"/>
                </a:solidFill>
                <a:effectLst/>
                <a:uLnTx/>
                <a:uFillTx/>
                <a:latin typeface="Times New Roman"/>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cs-CZ" sz="1800" b="0" i="0" u="none" strike="noStrike" kern="1200" cap="none" spc="0" normalizeH="0" baseline="0" noProof="0" dirty="0">
              <a:ln>
                <a:noFill/>
              </a:ln>
              <a:solidFill>
                <a:srgbClr val="307871"/>
              </a:solidFill>
              <a:effectLst/>
              <a:uLnTx/>
              <a:uFillTx/>
              <a:latin typeface="Times New Roman"/>
              <a:ea typeface="+mn-ea"/>
              <a:cs typeface="+mn-cs"/>
            </a:endParaRPr>
          </a:p>
        </p:txBody>
      </p:sp>
      <p:pic>
        <p:nvPicPr>
          <p:cNvPr id="4" name="Obrázek 3"/>
          <p:cNvPicPr>
            <a:picLocks noChangeAspect="1"/>
          </p:cNvPicPr>
          <p:nvPr/>
        </p:nvPicPr>
        <p:blipFill>
          <a:blip r:embed="rId4"/>
          <a:stretch>
            <a:fillRect/>
          </a:stretch>
        </p:blipFill>
        <p:spPr>
          <a:xfrm>
            <a:off x="1979712" y="1779662"/>
            <a:ext cx="2664295" cy="720080"/>
          </a:xfrm>
          <a:prstGeom prst="rect">
            <a:avLst/>
          </a:prstGeom>
        </p:spPr>
      </p:pic>
      <p:graphicFrame>
        <p:nvGraphicFramePr>
          <p:cNvPr id="7" name="Object 4"/>
          <p:cNvGraphicFramePr>
            <a:graphicFrameLocks noChangeAspect="1"/>
          </p:cNvGraphicFramePr>
          <p:nvPr>
            <p:extLst>
              <p:ext uri="{D42A27DB-BD31-4B8C-83A1-F6EECF244321}">
                <p14:modId xmlns:p14="http://schemas.microsoft.com/office/powerpoint/2010/main" val="4059287167"/>
              </p:ext>
            </p:extLst>
          </p:nvPr>
        </p:nvGraphicFramePr>
        <p:xfrm>
          <a:off x="2267744" y="3147814"/>
          <a:ext cx="2160240" cy="792089"/>
        </p:xfrm>
        <a:graphic>
          <a:graphicData uri="http://schemas.openxmlformats.org/presentationml/2006/ole">
            <mc:AlternateContent xmlns:mc="http://schemas.openxmlformats.org/markup-compatibility/2006">
              <mc:Choice xmlns:v="urn:schemas-microsoft-com:vml" Requires="v">
                <p:oleObj spid="_x0000_s1135" name="Rovnice" r:id="rId5" imgW="990600" imgH="457200" progId="Equation.3">
                  <p:embed/>
                </p:oleObj>
              </mc:Choice>
              <mc:Fallback>
                <p:oleObj name="Rovnice" r:id="rId5" imgW="990600" imgH="457200" progId="Equation.3">
                  <p:embed/>
                  <p:pic>
                    <p:nvPicPr>
                      <p:cNvPr id="14341"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67744" y="3147814"/>
                        <a:ext cx="2160240" cy="792089"/>
                      </a:xfrm>
                      <a:prstGeom prst="rect">
                        <a:avLst/>
                      </a:prstGeom>
                      <a:noFill/>
                      <a:ln>
                        <a:noFill/>
                      </a:ln>
                      <a:effectLst/>
                    </p:spPr>
                  </p:pic>
                </p:oleObj>
              </mc:Fallback>
            </mc:AlternateContent>
          </a:graphicData>
        </a:graphic>
      </p:graphicFrame>
    </p:spTree>
    <p:extLst>
      <p:ext uri="{BB962C8B-B14F-4D97-AF65-F5344CB8AC3E}">
        <p14:creationId xmlns:p14="http://schemas.microsoft.com/office/powerpoint/2010/main" val="33879128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251520" y="843558"/>
            <a:ext cx="8280920" cy="3672408"/>
          </a:xfrm>
          <a:prstGeom prst="rect">
            <a:avLst/>
          </a:prstGeom>
        </p:spPr>
        <p:txBody>
          <a:bodyPr>
            <a:noAutofit/>
          </a:bodyPr>
          <a:lstStyle/>
          <a:p>
            <a:pPr lvl="0" algn="just">
              <a:spcBef>
                <a:spcPts val="0"/>
              </a:spcBef>
              <a:spcAft>
                <a:spcPts val="600"/>
              </a:spcAft>
              <a:buClr>
                <a:schemeClr val="tx1"/>
              </a:buClr>
              <a:buSzPct val="120000"/>
            </a:pPr>
            <a:r>
              <a:rPr lang="cs-CZ" sz="2200" dirty="0" smtClean="0">
                <a:solidFill>
                  <a:srgbClr val="000000"/>
                </a:solidFill>
              </a:rPr>
              <a:t>v </a:t>
            </a:r>
            <a:r>
              <a:rPr lang="cs-CZ" sz="2200" dirty="0">
                <a:solidFill>
                  <a:srgbClr val="000000"/>
                </a:solidFill>
              </a:rPr>
              <a:t>praxi používají jiné metody (</a:t>
            </a:r>
            <a:r>
              <a:rPr lang="cs-CZ" sz="2200" dirty="0" err="1">
                <a:solidFill>
                  <a:srgbClr val="000000"/>
                </a:solidFill>
              </a:rPr>
              <a:t>Hodrick-Prescott</a:t>
            </a:r>
            <a:r>
              <a:rPr lang="cs-CZ" sz="2200" dirty="0">
                <a:solidFill>
                  <a:srgbClr val="000000"/>
                </a:solidFill>
              </a:rPr>
              <a:t> filtr, Band-</a:t>
            </a:r>
            <a:r>
              <a:rPr lang="cs-CZ" sz="2200" dirty="0" err="1">
                <a:solidFill>
                  <a:srgbClr val="000000"/>
                </a:solidFill>
              </a:rPr>
              <a:t>Pass</a:t>
            </a:r>
            <a:r>
              <a:rPr lang="cs-CZ" sz="2200" dirty="0">
                <a:solidFill>
                  <a:srgbClr val="000000"/>
                </a:solidFill>
              </a:rPr>
              <a:t> filtr)...</a:t>
            </a:r>
          </a:p>
          <a:p>
            <a:pPr lvl="0" algn="just">
              <a:spcBef>
                <a:spcPts val="0"/>
              </a:spcBef>
              <a:spcAft>
                <a:spcPts val="600"/>
              </a:spcAft>
              <a:buClr>
                <a:schemeClr val="tx1"/>
              </a:buClr>
              <a:buSzPct val="120000"/>
            </a:pPr>
            <a:r>
              <a:rPr lang="cs-CZ" sz="2200" dirty="0" smtClean="0">
                <a:solidFill>
                  <a:srgbClr val="000000"/>
                </a:solidFill>
              </a:rPr>
              <a:t>jde </a:t>
            </a:r>
            <a:r>
              <a:rPr lang="cs-CZ" sz="2200" dirty="0">
                <a:solidFill>
                  <a:srgbClr val="000000"/>
                </a:solidFill>
              </a:rPr>
              <a:t>o odhady dlouhodobého tempa růstu HDP, tedy o odhady růstového trendu</a:t>
            </a:r>
          </a:p>
          <a:p>
            <a:pPr lvl="0" algn="just">
              <a:spcBef>
                <a:spcPts val="0"/>
              </a:spcBef>
              <a:spcAft>
                <a:spcPts val="600"/>
              </a:spcAft>
              <a:buClr>
                <a:schemeClr val="tx1"/>
              </a:buClr>
              <a:buSzPct val="120000"/>
            </a:pPr>
            <a:r>
              <a:rPr lang="cs-CZ" sz="2200" dirty="0">
                <a:solidFill>
                  <a:srgbClr val="000000"/>
                </a:solidFill>
              </a:rPr>
              <a:t>dlouhodobé tempo růstu HDP = tempo růstu Y*</a:t>
            </a:r>
          </a:p>
          <a:p>
            <a:pPr lvl="0" algn="just">
              <a:spcBef>
                <a:spcPts val="0"/>
              </a:spcBef>
              <a:spcAft>
                <a:spcPts val="600"/>
              </a:spcAft>
              <a:buClr>
                <a:schemeClr val="tx1"/>
              </a:buClr>
              <a:buSzPct val="120000"/>
            </a:pPr>
            <a:r>
              <a:rPr lang="cs-CZ" sz="2200" dirty="0">
                <a:solidFill>
                  <a:srgbClr val="000000"/>
                </a:solidFill>
              </a:rPr>
              <a:t>zjistíme jako geometrický průměr naměřených temp růstu v jednotlivých </a:t>
            </a:r>
            <a:r>
              <a:rPr lang="cs-CZ" sz="2200" dirty="0" smtClean="0">
                <a:solidFill>
                  <a:srgbClr val="000000"/>
                </a:solidFill>
              </a:rPr>
              <a:t>letech za co nejdelší časové období</a:t>
            </a:r>
            <a:endParaRPr lang="cs-CZ" sz="2200" dirty="0">
              <a:solidFill>
                <a:srgbClr val="000000"/>
              </a:solidFill>
            </a:endParaRPr>
          </a:p>
          <a:p>
            <a:pPr lvl="0" algn="just">
              <a:spcBef>
                <a:spcPts val="0"/>
              </a:spcBef>
              <a:spcAft>
                <a:spcPts val="600"/>
              </a:spcAft>
              <a:buClr>
                <a:schemeClr val="tx1"/>
              </a:buClr>
              <a:buSzPct val="120000"/>
            </a:pPr>
            <a:r>
              <a:rPr lang="cs-CZ" sz="2200" dirty="0">
                <a:solidFill>
                  <a:srgbClr val="000000"/>
                </a:solidFill>
              </a:rPr>
              <a:t>g</a:t>
            </a:r>
            <a:r>
              <a:rPr lang="cs-CZ" sz="2200" baseline="-25000" dirty="0">
                <a:solidFill>
                  <a:srgbClr val="000000"/>
                </a:solidFill>
              </a:rPr>
              <a:t>1</a:t>
            </a:r>
            <a:r>
              <a:rPr lang="cs-CZ" sz="2200" dirty="0">
                <a:solidFill>
                  <a:srgbClr val="000000"/>
                </a:solidFill>
              </a:rPr>
              <a:t>=9%, g</a:t>
            </a:r>
            <a:r>
              <a:rPr lang="cs-CZ" sz="2200" baseline="-25000" dirty="0">
                <a:solidFill>
                  <a:srgbClr val="000000"/>
                </a:solidFill>
              </a:rPr>
              <a:t>2</a:t>
            </a:r>
            <a:r>
              <a:rPr lang="cs-CZ" sz="2200" dirty="0">
                <a:solidFill>
                  <a:srgbClr val="000000"/>
                </a:solidFill>
              </a:rPr>
              <a:t>=7,5%,g</a:t>
            </a:r>
            <a:r>
              <a:rPr lang="cs-CZ" sz="2200" baseline="-25000" dirty="0">
                <a:solidFill>
                  <a:srgbClr val="000000"/>
                </a:solidFill>
              </a:rPr>
              <a:t>3</a:t>
            </a:r>
            <a:r>
              <a:rPr lang="cs-CZ" sz="2200" dirty="0">
                <a:solidFill>
                  <a:srgbClr val="000000"/>
                </a:solidFill>
              </a:rPr>
              <a:t>=4% a g</a:t>
            </a:r>
            <a:r>
              <a:rPr lang="cs-CZ" sz="2200" baseline="-25000" dirty="0">
                <a:solidFill>
                  <a:srgbClr val="000000"/>
                </a:solidFill>
              </a:rPr>
              <a:t>4</a:t>
            </a:r>
            <a:r>
              <a:rPr lang="cs-CZ" sz="2200" dirty="0">
                <a:solidFill>
                  <a:srgbClr val="000000"/>
                </a:solidFill>
              </a:rPr>
              <a:t>=6,4%, pak tempo růstu Y*:</a:t>
            </a:r>
          </a:p>
          <a:p>
            <a:pPr lvl="0" algn="just">
              <a:spcBef>
                <a:spcPts val="0"/>
              </a:spcBef>
              <a:spcAft>
                <a:spcPts val="600"/>
              </a:spcAft>
              <a:buClr>
                <a:schemeClr val="tx1"/>
              </a:buClr>
              <a:buSzPct val="120000"/>
            </a:pPr>
            <a:endParaRPr lang="cs-CZ" sz="2000" dirty="0" smtClean="0">
              <a:solidFill>
                <a:srgbClr val="000000"/>
              </a:solidFill>
            </a:endParaRPr>
          </a:p>
          <a:p>
            <a:pPr marL="0" lvl="0" indent="0" algn="just">
              <a:spcBef>
                <a:spcPts val="0"/>
              </a:spcBef>
              <a:spcAft>
                <a:spcPts val="600"/>
              </a:spcAft>
              <a:buClr>
                <a:schemeClr val="tx1"/>
              </a:buClr>
              <a:buSzPct val="120000"/>
              <a:buNone/>
            </a:pPr>
            <a:endParaRPr lang="cs-CZ" altLang="cs-CZ" sz="1800" dirty="0">
              <a:solidFill>
                <a:srgbClr val="000000"/>
              </a:solidFill>
            </a:endParaRPr>
          </a:p>
          <a:p>
            <a:pPr lvl="0" algn="just">
              <a:spcBef>
                <a:spcPts val="0"/>
              </a:spcBef>
              <a:spcAft>
                <a:spcPts val="600"/>
              </a:spcAft>
              <a:buClr>
                <a:schemeClr val="tx1"/>
              </a:buClr>
              <a:buSzPct val="120000"/>
            </a:pPr>
            <a:endParaRPr lang="cs-CZ" sz="2000" dirty="0">
              <a:solidFill>
                <a:srgbClr val="000000"/>
              </a:solidFill>
            </a:endParaRPr>
          </a:p>
          <a:p>
            <a:pPr lvl="0" algn="just">
              <a:buClr>
                <a:schemeClr val="tx1"/>
              </a:buClr>
              <a:buSzPct val="120000"/>
            </a:pPr>
            <a:endParaRPr lang="cs-CZ" sz="2400" dirty="0">
              <a:solidFill>
                <a:srgbClr val="000000"/>
              </a:solidFill>
            </a:endParaRPr>
          </a:p>
        </p:txBody>
      </p:sp>
      <p:sp>
        <p:nvSpPr>
          <p:cNvPr id="6" name="Nadpis 5"/>
          <p:cNvSpPr>
            <a:spLocks noGrp="1"/>
          </p:cNvSpPr>
          <p:nvPr>
            <p:ph type="title"/>
          </p:nvPr>
        </p:nvSpPr>
        <p:spPr>
          <a:xfrm>
            <a:off x="179512" y="195486"/>
            <a:ext cx="7416824" cy="507703"/>
          </a:xfrm>
        </p:spPr>
        <p:txBody>
          <a:bodyPr/>
          <a:lstStyle/>
          <a:p>
            <a:r>
              <a:rPr lang="cs-CZ" sz="2800" b="1" dirty="0" smtClean="0"/>
              <a:t>Měření potenciálního ekonomického růstu</a:t>
            </a:r>
            <a:endParaRPr lang="cs-CZ" sz="2800" b="1" dirty="0"/>
          </a:p>
        </p:txBody>
      </p:sp>
      <p:sp>
        <p:nvSpPr>
          <p:cNvPr id="2" name="Zástupný symbol pro číslo snímku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0808B9-4D1F-4069-9EB9-CD8802008F4E}" type="slidenum">
              <a:rPr kumimoji="0" lang="cs-CZ" sz="1800" b="0" i="0" u="none" strike="noStrike" kern="1200" cap="none" spc="0" normalizeH="0" baseline="0" noProof="0" smtClean="0">
                <a:ln>
                  <a:noFill/>
                </a:ln>
                <a:solidFill>
                  <a:srgbClr val="307871"/>
                </a:solidFill>
                <a:effectLst/>
                <a:uLnTx/>
                <a:uFillTx/>
                <a:latin typeface="Times New Roman"/>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cs-CZ" sz="1800" b="0" i="0" u="none" strike="noStrike" kern="1200" cap="none" spc="0" normalizeH="0" baseline="0" noProof="0" dirty="0">
              <a:ln>
                <a:noFill/>
              </a:ln>
              <a:solidFill>
                <a:srgbClr val="307871"/>
              </a:solidFill>
              <a:effectLst/>
              <a:uLnTx/>
              <a:uFillTx/>
              <a:latin typeface="Times New Roman"/>
              <a:ea typeface="+mn-ea"/>
              <a:cs typeface="+mn-cs"/>
            </a:endParaRPr>
          </a:p>
        </p:txBody>
      </p:sp>
      <p:graphicFrame>
        <p:nvGraphicFramePr>
          <p:cNvPr id="8" name="Object 2"/>
          <p:cNvGraphicFramePr>
            <a:graphicFrameLocks noChangeAspect="1"/>
          </p:cNvGraphicFramePr>
          <p:nvPr>
            <p:extLst>
              <p:ext uri="{D42A27DB-BD31-4B8C-83A1-F6EECF244321}">
                <p14:modId xmlns:p14="http://schemas.microsoft.com/office/powerpoint/2010/main" val="753397089"/>
              </p:ext>
            </p:extLst>
          </p:nvPr>
        </p:nvGraphicFramePr>
        <p:xfrm>
          <a:off x="1763688" y="3978472"/>
          <a:ext cx="4714875" cy="677863"/>
        </p:xfrm>
        <a:graphic>
          <a:graphicData uri="http://schemas.openxmlformats.org/presentationml/2006/ole">
            <mc:AlternateContent xmlns:mc="http://schemas.openxmlformats.org/markup-compatibility/2006">
              <mc:Choice xmlns:v="urn:schemas-microsoft-com:vml" Requires="v">
                <p:oleObj spid="_x0000_s2110" name="Rovnice" r:id="rId4" imgW="1765300" imgH="254000" progId="Equation.3">
                  <p:embed/>
                </p:oleObj>
              </mc:Choice>
              <mc:Fallback>
                <p:oleObj name="Rovnice" r:id="rId4" imgW="1765300" imgH="254000" progId="Equation.3">
                  <p:embed/>
                  <p:pic>
                    <p:nvPicPr>
                      <p:cNvPr id="16388"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63688" y="3978472"/>
                        <a:ext cx="4714875" cy="6778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24412911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251520" y="1059582"/>
            <a:ext cx="8280920" cy="3456384"/>
          </a:xfrm>
          <a:prstGeom prst="rect">
            <a:avLst/>
          </a:prstGeom>
        </p:spPr>
        <p:txBody>
          <a:bodyPr>
            <a:noAutofit/>
          </a:bodyPr>
          <a:lstStyle/>
          <a:p>
            <a:pPr lvl="0" algn="just">
              <a:spcBef>
                <a:spcPts val="0"/>
              </a:spcBef>
              <a:spcAft>
                <a:spcPts val="600"/>
              </a:spcAft>
              <a:buClr>
                <a:schemeClr val="tx1"/>
              </a:buClr>
              <a:buSzPct val="120000"/>
            </a:pPr>
            <a:r>
              <a:rPr lang="cs-CZ" sz="2200" dirty="0" smtClean="0">
                <a:solidFill>
                  <a:srgbClr val="000000"/>
                </a:solidFill>
              </a:rPr>
              <a:t>Kromě tempa a koeficientu růstu produktu se můžeme setkat i s ukazatelem ekonomické úrovně, který vyjadřuje, kolik z celkového reálného produktu v zemi připadá na jednoho obyvatele</a:t>
            </a:r>
          </a:p>
          <a:p>
            <a:pPr lvl="0" algn="just">
              <a:spcBef>
                <a:spcPts val="0"/>
              </a:spcBef>
              <a:spcAft>
                <a:spcPts val="600"/>
              </a:spcAft>
              <a:buClr>
                <a:schemeClr val="tx1"/>
              </a:buClr>
              <a:buSzPct val="120000"/>
            </a:pPr>
            <a:r>
              <a:rPr lang="cs-CZ" sz="2200" dirty="0" smtClean="0">
                <a:solidFill>
                  <a:srgbClr val="000000"/>
                </a:solidFill>
              </a:rPr>
              <a:t>Ekonomická úroveň je vyjadřována pomocí reálného produktu na obyvatele</a:t>
            </a:r>
          </a:p>
          <a:p>
            <a:pPr lvl="0" algn="just">
              <a:spcBef>
                <a:spcPts val="0"/>
              </a:spcBef>
              <a:spcAft>
                <a:spcPts val="600"/>
              </a:spcAft>
              <a:buClr>
                <a:schemeClr val="tx1"/>
              </a:buClr>
              <a:buSzPct val="120000"/>
            </a:pPr>
            <a:r>
              <a:rPr lang="cs-CZ" sz="2200" dirty="0" smtClean="0">
                <a:solidFill>
                  <a:srgbClr val="000000"/>
                </a:solidFill>
              </a:rPr>
              <a:t>NEPLÉST S EKONOMICKÝM RŮSTEM</a:t>
            </a:r>
            <a:endParaRPr lang="cs-CZ" sz="2200" dirty="0">
              <a:solidFill>
                <a:srgbClr val="000000"/>
              </a:solidFill>
            </a:endParaRPr>
          </a:p>
        </p:txBody>
      </p:sp>
      <p:sp>
        <p:nvSpPr>
          <p:cNvPr id="6" name="Nadpis 5"/>
          <p:cNvSpPr>
            <a:spLocks noGrp="1"/>
          </p:cNvSpPr>
          <p:nvPr>
            <p:ph type="title"/>
          </p:nvPr>
        </p:nvSpPr>
        <p:spPr>
          <a:xfrm>
            <a:off x="179512" y="195486"/>
            <a:ext cx="7416824" cy="507703"/>
          </a:xfrm>
        </p:spPr>
        <p:txBody>
          <a:bodyPr/>
          <a:lstStyle/>
          <a:p>
            <a:r>
              <a:rPr lang="cs-CZ" sz="2800" b="1" dirty="0" smtClean="0"/>
              <a:t>Ekonomická úroveň</a:t>
            </a:r>
            <a:endParaRPr lang="cs-CZ" sz="2800" b="1" dirty="0"/>
          </a:p>
        </p:txBody>
      </p:sp>
      <p:sp>
        <p:nvSpPr>
          <p:cNvPr id="2" name="Zástupný symbol pro číslo snímku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0808B9-4D1F-4069-9EB9-CD8802008F4E}" type="slidenum">
              <a:rPr kumimoji="0" lang="cs-CZ" sz="1800" b="0" i="0" u="none" strike="noStrike" kern="1200" cap="none" spc="0" normalizeH="0" baseline="0" noProof="0" smtClean="0">
                <a:ln>
                  <a:noFill/>
                </a:ln>
                <a:solidFill>
                  <a:srgbClr val="307871"/>
                </a:solidFill>
                <a:effectLst/>
                <a:uLnTx/>
                <a:uFillTx/>
                <a:latin typeface="Times New Roman"/>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cs-CZ" sz="1800" b="0" i="0" u="none" strike="noStrike" kern="1200" cap="none" spc="0" normalizeH="0" baseline="0" noProof="0" dirty="0">
              <a:ln>
                <a:noFill/>
              </a:ln>
              <a:solidFill>
                <a:srgbClr val="307871"/>
              </a:solidFill>
              <a:effectLst/>
              <a:uLnTx/>
              <a:uFillTx/>
              <a:latin typeface="Times New Roman"/>
              <a:ea typeface="+mn-ea"/>
              <a:cs typeface="+mn-cs"/>
            </a:endParaRPr>
          </a:p>
        </p:txBody>
      </p:sp>
    </p:spTree>
    <p:extLst>
      <p:ext uri="{BB962C8B-B14F-4D97-AF65-F5344CB8AC3E}">
        <p14:creationId xmlns:p14="http://schemas.microsoft.com/office/powerpoint/2010/main" val="15324879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179512" y="915566"/>
            <a:ext cx="8280920" cy="3744416"/>
          </a:xfrm>
          <a:prstGeom prst="rect">
            <a:avLst/>
          </a:prstGeom>
        </p:spPr>
        <p:txBody>
          <a:bodyPr>
            <a:noAutofit/>
          </a:bodyPr>
          <a:lstStyle/>
          <a:p>
            <a:pPr lvl="0" algn="just">
              <a:spcBef>
                <a:spcPts val="0"/>
              </a:spcBef>
              <a:spcAft>
                <a:spcPts val="600"/>
              </a:spcAft>
              <a:buClr>
                <a:schemeClr val="tx1"/>
              </a:buClr>
              <a:buSzPct val="120000"/>
            </a:pPr>
            <a:r>
              <a:rPr lang="cs-CZ" sz="2000" b="1" u="sng" dirty="0" smtClean="0">
                <a:solidFill>
                  <a:srgbClr val="000000"/>
                </a:solidFill>
              </a:rPr>
              <a:t>Základní faktory potenciálního růstu</a:t>
            </a:r>
            <a:r>
              <a:rPr lang="cs-CZ" sz="2000" dirty="0" smtClean="0">
                <a:solidFill>
                  <a:srgbClr val="000000"/>
                </a:solidFill>
              </a:rPr>
              <a:t>:</a:t>
            </a:r>
          </a:p>
          <a:p>
            <a:pPr marL="900113" lvl="0" indent="-363538" algn="just">
              <a:spcBef>
                <a:spcPts val="0"/>
              </a:spcBef>
              <a:spcAft>
                <a:spcPts val="600"/>
              </a:spcAft>
              <a:buClr>
                <a:schemeClr val="tx1"/>
              </a:buClr>
              <a:buSzPct val="120000"/>
              <a:buFont typeface="Wingdings" panose="05000000000000000000" pitchFamily="2" charset="2"/>
              <a:buChar char="Ø"/>
            </a:pPr>
            <a:r>
              <a:rPr lang="cs-CZ" sz="2000" dirty="0" smtClean="0">
                <a:solidFill>
                  <a:srgbClr val="000000"/>
                </a:solidFill>
              </a:rPr>
              <a:t>Lidské zdroje – populace, resp. práce (L)</a:t>
            </a:r>
          </a:p>
          <a:p>
            <a:pPr marL="900113" lvl="0" indent="-363538" algn="just">
              <a:spcBef>
                <a:spcPts val="0"/>
              </a:spcBef>
              <a:spcAft>
                <a:spcPts val="600"/>
              </a:spcAft>
              <a:buClr>
                <a:schemeClr val="tx1"/>
              </a:buClr>
              <a:buSzPct val="120000"/>
              <a:buFont typeface="Wingdings" panose="05000000000000000000" pitchFamily="2" charset="2"/>
              <a:buChar char="Ø"/>
            </a:pPr>
            <a:r>
              <a:rPr lang="cs-CZ" sz="2000" dirty="0" smtClean="0">
                <a:solidFill>
                  <a:srgbClr val="000000"/>
                </a:solidFill>
              </a:rPr>
              <a:t>Přírodní zdroje (R)</a:t>
            </a:r>
          </a:p>
          <a:p>
            <a:pPr marL="900113" lvl="0" indent="-363538" algn="just">
              <a:spcBef>
                <a:spcPts val="0"/>
              </a:spcBef>
              <a:spcAft>
                <a:spcPts val="600"/>
              </a:spcAft>
              <a:buClr>
                <a:schemeClr val="tx1"/>
              </a:buClr>
              <a:buSzPct val="120000"/>
              <a:buFont typeface="Wingdings" panose="05000000000000000000" pitchFamily="2" charset="2"/>
              <a:buChar char="Ø"/>
            </a:pPr>
            <a:r>
              <a:rPr lang="cs-CZ" sz="2000" dirty="0" smtClean="0">
                <a:solidFill>
                  <a:srgbClr val="000000"/>
                </a:solidFill>
              </a:rPr>
              <a:t>Kapitál (K)</a:t>
            </a:r>
          </a:p>
          <a:p>
            <a:pPr marL="900113" lvl="0" indent="-363538" algn="just">
              <a:spcBef>
                <a:spcPts val="0"/>
              </a:spcBef>
              <a:spcAft>
                <a:spcPts val="600"/>
              </a:spcAft>
              <a:buClr>
                <a:schemeClr val="tx1"/>
              </a:buClr>
              <a:buSzPct val="120000"/>
              <a:buFont typeface="Wingdings" panose="05000000000000000000" pitchFamily="2" charset="2"/>
              <a:buChar char="Ø"/>
            </a:pPr>
            <a:r>
              <a:rPr lang="cs-CZ" sz="2000" dirty="0" smtClean="0">
                <a:solidFill>
                  <a:srgbClr val="000000"/>
                </a:solidFill>
              </a:rPr>
              <a:t>Technologie (A)</a:t>
            </a:r>
          </a:p>
          <a:p>
            <a:pPr marL="900113" lvl="0" indent="-363538" algn="just">
              <a:spcBef>
                <a:spcPts val="0"/>
              </a:spcBef>
              <a:spcAft>
                <a:spcPts val="1200"/>
              </a:spcAft>
              <a:buClr>
                <a:schemeClr val="tx1"/>
              </a:buClr>
              <a:buSzPct val="120000"/>
              <a:buFont typeface="Wingdings" panose="05000000000000000000" pitchFamily="2" charset="2"/>
              <a:buChar char="Ø"/>
            </a:pPr>
            <a:r>
              <a:rPr lang="cs-CZ" sz="2000" dirty="0" smtClean="0">
                <a:solidFill>
                  <a:srgbClr val="000000"/>
                </a:solidFill>
              </a:rPr>
              <a:t>Můžeme shrnout do rovnice </a:t>
            </a:r>
            <a:r>
              <a:rPr lang="cs-CZ" sz="2000" dirty="0">
                <a:solidFill>
                  <a:srgbClr val="000000"/>
                </a:solidFill>
              </a:rPr>
              <a:t>Y*</a:t>
            </a:r>
            <a:r>
              <a:rPr lang="cs-CZ" sz="2000" dirty="0" smtClean="0">
                <a:solidFill>
                  <a:srgbClr val="000000"/>
                </a:solidFill>
              </a:rPr>
              <a:t> = f A (L, R, K)</a:t>
            </a:r>
          </a:p>
          <a:p>
            <a:pPr lvl="0" algn="just">
              <a:spcBef>
                <a:spcPts val="0"/>
              </a:spcBef>
              <a:spcAft>
                <a:spcPts val="600"/>
              </a:spcAft>
              <a:buClr>
                <a:schemeClr val="tx1"/>
              </a:buClr>
              <a:buSzPct val="120000"/>
            </a:pPr>
            <a:r>
              <a:rPr lang="cs-CZ" sz="2000" b="1" u="sng" dirty="0" smtClean="0">
                <a:solidFill>
                  <a:srgbClr val="000000"/>
                </a:solidFill>
              </a:rPr>
              <a:t>Typy ekonomického růstu:</a:t>
            </a:r>
          </a:p>
          <a:p>
            <a:pPr marL="900113" lvl="0" indent="-363538" algn="just">
              <a:spcBef>
                <a:spcPts val="0"/>
              </a:spcBef>
              <a:spcAft>
                <a:spcPts val="600"/>
              </a:spcAft>
              <a:buClr>
                <a:schemeClr val="tx1"/>
              </a:buClr>
              <a:buSzPct val="120000"/>
              <a:buFont typeface="Wingdings" panose="05000000000000000000" pitchFamily="2" charset="2"/>
              <a:buChar char="Ø"/>
            </a:pPr>
            <a:r>
              <a:rPr lang="cs-CZ" sz="2000" b="1" dirty="0" smtClean="0"/>
              <a:t>Extenzivní</a:t>
            </a:r>
            <a:r>
              <a:rPr lang="cs-CZ" sz="2000" dirty="0" smtClean="0">
                <a:solidFill>
                  <a:srgbClr val="000000"/>
                </a:solidFill>
              </a:rPr>
              <a:t> (kvantitativní – zvyšování objemu VF - růst populace, růst investic)</a:t>
            </a:r>
          </a:p>
          <a:p>
            <a:pPr marL="900113" lvl="0" indent="-363538" algn="just">
              <a:spcBef>
                <a:spcPts val="0"/>
              </a:spcBef>
              <a:spcAft>
                <a:spcPts val="600"/>
              </a:spcAft>
              <a:buClr>
                <a:schemeClr val="tx1"/>
              </a:buClr>
              <a:buSzPct val="120000"/>
              <a:buFont typeface="Wingdings" panose="05000000000000000000" pitchFamily="2" charset="2"/>
              <a:buChar char="Ø"/>
            </a:pPr>
            <a:r>
              <a:rPr lang="cs-CZ" sz="2000" b="1" dirty="0" smtClean="0"/>
              <a:t>Intenzivní</a:t>
            </a:r>
            <a:r>
              <a:rPr lang="cs-CZ" sz="2000" dirty="0" smtClean="0">
                <a:solidFill>
                  <a:srgbClr val="000000"/>
                </a:solidFill>
              </a:rPr>
              <a:t> (kvalitativní – růst produktivity VF)</a:t>
            </a:r>
            <a:endParaRPr lang="cs-CZ" sz="2000" dirty="0">
              <a:solidFill>
                <a:srgbClr val="000000"/>
              </a:solidFill>
            </a:endParaRPr>
          </a:p>
        </p:txBody>
      </p:sp>
      <p:sp>
        <p:nvSpPr>
          <p:cNvPr id="6" name="Nadpis 5"/>
          <p:cNvSpPr>
            <a:spLocks noGrp="1"/>
          </p:cNvSpPr>
          <p:nvPr>
            <p:ph type="title"/>
          </p:nvPr>
        </p:nvSpPr>
        <p:spPr>
          <a:xfrm>
            <a:off x="179512" y="195486"/>
            <a:ext cx="7416824" cy="507703"/>
          </a:xfrm>
        </p:spPr>
        <p:txBody>
          <a:bodyPr/>
          <a:lstStyle/>
          <a:p>
            <a:r>
              <a:rPr lang="cs-CZ" sz="2800" b="1" dirty="0" smtClean="0"/>
              <a:t>Zdroje a typy ekonomického růstu</a:t>
            </a:r>
            <a:endParaRPr lang="cs-CZ" sz="2800" b="1" dirty="0"/>
          </a:p>
        </p:txBody>
      </p:sp>
      <p:sp>
        <p:nvSpPr>
          <p:cNvPr id="2" name="Zástupný symbol pro číslo snímku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0808B9-4D1F-4069-9EB9-CD8802008F4E}" type="slidenum">
              <a:rPr kumimoji="0" lang="cs-CZ" sz="1800" b="0" i="0" u="none" strike="noStrike" kern="1200" cap="none" spc="0" normalizeH="0" baseline="0" noProof="0" smtClean="0">
                <a:ln>
                  <a:noFill/>
                </a:ln>
                <a:solidFill>
                  <a:srgbClr val="307871"/>
                </a:solidFill>
                <a:effectLst/>
                <a:uLnTx/>
                <a:uFillTx/>
                <a:latin typeface="Times New Roman"/>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cs-CZ" sz="1800" b="0" i="0" u="none" strike="noStrike" kern="1200" cap="none" spc="0" normalizeH="0" baseline="0" noProof="0" dirty="0">
              <a:ln>
                <a:noFill/>
              </a:ln>
              <a:solidFill>
                <a:srgbClr val="307871"/>
              </a:solidFill>
              <a:effectLst/>
              <a:uLnTx/>
              <a:uFillTx/>
              <a:latin typeface="Times New Roman"/>
              <a:ea typeface="+mn-ea"/>
              <a:cs typeface="+mn-cs"/>
            </a:endParaRPr>
          </a:p>
        </p:txBody>
      </p:sp>
    </p:spTree>
    <p:extLst>
      <p:ext uri="{BB962C8B-B14F-4D97-AF65-F5344CB8AC3E}">
        <p14:creationId xmlns:p14="http://schemas.microsoft.com/office/powerpoint/2010/main" val="4334952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251520" y="1059582"/>
            <a:ext cx="8424936" cy="3456384"/>
          </a:xfrm>
          <a:prstGeom prst="rect">
            <a:avLst/>
          </a:prstGeom>
        </p:spPr>
        <p:txBody>
          <a:bodyPr>
            <a:noAutofit/>
          </a:bodyPr>
          <a:lstStyle/>
          <a:p>
            <a:pPr lvl="0" algn="just">
              <a:spcBef>
                <a:spcPts val="0"/>
              </a:spcBef>
              <a:spcAft>
                <a:spcPts val="600"/>
              </a:spcAft>
              <a:buClr>
                <a:schemeClr val="tx1"/>
              </a:buClr>
              <a:buSzPct val="120000"/>
            </a:pPr>
            <a:r>
              <a:rPr lang="cs-CZ" sz="2200" dirty="0" smtClean="0">
                <a:solidFill>
                  <a:srgbClr val="000000"/>
                </a:solidFill>
              </a:rPr>
              <a:t>Je doprovázen zvýšením hranice produkčních možností, což lze graficky vyjádřit prostřednictvím:</a:t>
            </a:r>
            <a:endParaRPr lang="cs-CZ" sz="2200" dirty="0">
              <a:solidFill>
                <a:srgbClr val="000000"/>
              </a:solidFill>
            </a:endParaRPr>
          </a:p>
        </p:txBody>
      </p:sp>
      <p:sp>
        <p:nvSpPr>
          <p:cNvPr id="6" name="Nadpis 5"/>
          <p:cNvSpPr>
            <a:spLocks noGrp="1"/>
          </p:cNvSpPr>
          <p:nvPr>
            <p:ph type="title"/>
          </p:nvPr>
        </p:nvSpPr>
        <p:spPr>
          <a:xfrm>
            <a:off x="179512" y="195486"/>
            <a:ext cx="7416824" cy="507703"/>
          </a:xfrm>
        </p:spPr>
        <p:txBody>
          <a:bodyPr/>
          <a:lstStyle/>
          <a:p>
            <a:r>
              <a:rPr lang="cs-CZ" sz="2800" b="1" dirty="0" smtClean="0"/>
              <a:t>Ekonomický růst</a:t>
            </a:r>
            <a:endParaRPr lang="cs-CZ" sz="2800" b="1" dirty="0"/>
          </a:p>
        </p:txBody>
      </p:sp>
      <p:sp>
        <p:nvSpPr>
          <p:cNvPr id="2" name="Zástupný symbol pro číslo snímku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0808B9-4D1F-4069-9EB9-CD8802008F4E}" type="slidenum">
              <a:rPr kumimoji="0" lang="cs-CZ" sz="1800" b="0" i="0" u="none" strike="noStrike" kern="1200" cap="none" spc="0" normalizeH="0" baseline="0" noProof="0" smtClean="0">
                <a:ln>
                  <a:noFill/>
                </a:ln>
                <a:solidFill>
                  <a:srgbClr val="307871"/>
                </a:solidFill>
                <a:effectLst/>
                <a:uLnTx/>
                <a:uFillTx/>
                <a:latin typeface="Times New Roman"/>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cs-CZ" sz="1800" b="0" i="0" u="none" strike="noStrike" kern="1200" cap="none" spc="0" normalizeH="0" baseline="0" noProof="0" dirty="0">
              <a:ln>
                <a:noFill/>
              </a:ln>
              <a:solidFill>
                <a:srgbClr val="307871"/>
              </a:solidFill>
              <a:effectLst/>
              <a:uLnTx/>
              <a:uFillTx/>
              <a:latin typeface="Times New Roman"/>
              <a:ea typeface="+mn-ea"/>
              <a:cs typeface="+mn-cs"/>
            </a:endParaRPr>
          </a:p>
        </p:txBody>
      </p:sp>
      <p:cxnSp>
        <p:nvCxnSpPr>
          <p:cNvPr id="5" name="Přímá spojnice se šipkou 4"/>
          <p:cNvCxnSpPr/>
          <p:nvPr/>
        </p:nvCxnSpPr>
        <p:spPr>
          <a:xfrm>
            <a:off x="899592" y="3867894"/>
            <a:ext cx="18002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cxnSp>
      <p:cxnSp>
        <p:nvCxnSpPr>
          <p:cNvPr id="8" name="Přímá spojnice se šipkou 7"/>
          <p:cNvCxnSpPr/>
          <p:nvPr/>
        </p:nvCxnSpPr>
        <p:spPr>
          <a:xfrm flipV="1">
            <a:off x="899592" y="2283718"/>
            <a:ext cx="0" cy="1584176"/>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cxnSp>
      <p:sp>
        <p:nvSpPr>
          <p:cNvPr id="11" name="Oblouk 10"/>
          <p:cNvSpPr/>
          <p:nvPr/>
        </p:nvSpPr>
        <p:spPr>
          <a:xfrm>
            <a:off x="157275" y="2967795"/>
            <a:ext cx="1512168" cy="1800200"/>
          </a:xfrm>
          <a:prstGeom prst="arc">
            <a:avLst/>
          </a:prstGeom>
          <a:ln w="25400"/>
        </p:spPr>
        <p:style>
          <a:lnRef idx="1">
            <a:schemeClr val="accent1"/>
          </a:lnRef>
          <a:fillRef idx="0">
            <a:schemeClr val="accent1"/>
          </a:fillRef>
          <a:effectRef idx="0">
            <a:schemeClr val="accent1"/>
          </a:effectRef>
          <a:fontRef idx="minor">
            <a:schemeClr val="tx1"/>
          </a:fontRef>
        </p:style>
        <p:txBody>
          <a:bodyPr rtlCol="0" anchor="ctr"/>
          <a:lstStyle/>
          <a:p>
            <a:pPr algn="ctr"/>
            <a:endParaRPr lang="sk-SK"/>
          </a:p>
        </p:txBody>
      </p:sp>
      <p:sp>
        <p:nvSpPr>
          <p:cNvPr id="12" name="Oblouk 11"/>
          <p:cNvSpPr/>
          <p:nvPr/>
        </p:nvSpPr>
        <p:spPr>
          <a:xfrm>
            <a:off x="-162273" y="2650852"/>
            <a:ext cx="2123728" cy="2434084"/>
          </a:xfrm>
          <a:prstGeom prst="arc">
            <a:avLst/>
          </a:prstGeom>
          <a:ln w="25400"/>
        </p:spPr>
        <p:style>
          <a:lnRef idx="1">
            <a:schemeClr val="accent1"/>
          </a:lnRef>
          <a:fillRef idx="0">
            <a:schemeClr val="accent1"/>
          </a:fillRef>
          <a:effectRef idx="0">
            <a:schemeClr val="accent1"/>
          </a:effectRef>
          <a:fontRef idx="minor">
            <a:schemeClr val="tx1"/>
          </a:fontRef>
        </p:style>
        <p:txBody>
          <a:bodyPr rtlCol="0" anchor="ctr"/>
          <a:lstStyle/>
          <a:p>
            <a:pPr algn="ctr"/>
            <a:endParaRPr lang="sk-SK"/>
          </a:p>
        </p:txBody>
      </p:sp>
      <p:cxnSp>
        <p:nvCxnSpPr>
          <p:cNvPr id="14" name="Přímá spojnice se šipkou 13"/>
          <p:cNvCxnSpPr/>
          <p:nvPr/>
        </p:nvCxnSpPr>
        <p:spPr>
          <a:xfrm>
            <a:off x="1475656" y="3147814"/>
            <a:ext cx="193787" cy="0"/>
          </a:xfrm>
          <a:prstGeom prst="straightConnector1">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5" name="TextovéPole 14"/>
          <p:cNvSpPr txBox="1"/>
          <p:nvPr/>
        </p:nvSpPr>
        <p:spPr>
          <a:xfrm>
            <a:off x="2465511" y="3867894"/>
            <a:ext cx="288032" cy="369332"/>
          </a:xfrm>
          <a:prstGeom prst="rect">
            <a:avLst/>
          </a:prstGeom>
          <a:noFill/>
        </p:spPr>
        <p:txBody>
          <a:bodyPr wrap="square" rtlCol="0">
            <a:spAutoFit/>
          </a:bodyPr>
          <a:lstStyle/>
          <a:p>
            <a:r>
              <a:rPr lang="cs-CZ" dirty="0" smtClean="0">
                <a:solidFill>
                  <a:srgbClr val="000000"/>
                </a:solidFill>
              </a:rPr>
              <a:t>A</a:t>
            </a:r>
            <a:endParaRPr lang="sk-SK" dirty="0">
              <a:solidFill>
                <a:srgbClr val="000000"/>
              </a:solidFill>
            </a:endParaRPr>
          </a:p>
        </p:txBody>
      </p:sp>
      <p:sp>
        <p:nvSpPr>
          <p:cNvPr id="16" name="TextovéPole 15"/>
          <p:cNvSpPr txBox="1"/>
          <p:nvPr/>
        </p:nvSpPr>
        <p:spPr>
          <a:xfrm>
            <a:off x="548680" y="2263158"/>
            <a:ext cx="288032" cy="369332"/>
          </a:xfrm>
          <a:prstGeom prst="rect">
            <a:avLst/>
          </a:prstGeom>
          <a:noFill/>
        </p:spPr>
        <p:txBody>
          <a:bodyPr wrap="square" rtlCol="0">
            <a:spAutoFit/>
          </a:bodyPr>
          <a:lstStyle/>
          <a:p>
            <a:r>
              <a:rPr lang="cs-CZ" dirty="0" smtClean="0">
                <a:solidFill>
                  <a:srgbClr val="000000"/>
                </a:solidFill>
              </a:rPr>
              <a:t>B</a:t>
            </a:r>
            <a:endParaRPr lang="sk-SK" dirty="0">
              <a:solidFill>
                <a:srgbClr val="000000"/>
              </a:solidFill>
            </a:endParaRPr>
          </a:p>
        </p:txBody>
      </p:sp>
      <p:sp>
        <p:nvSpPr>
          <p:cNvPr id="17" name="TextovéPole 16"/>
          <p:cNvSpPr txBox="1"/>
          <p:nvPr/>
        </p:nvSpPr>
        <p:spPr>
          <a:xfrm>
            <a:off x="1572549" y="1893438"/>
            <a:ext cx="695122" cy="369332"/>
          </a:xfrm>
          <a:prstGeom prst="rect">
            <a:avLst/>
          </a:prstGeom>
          <a:noFill/>
        </p:spPr>
        <p:txBody>
          <a:bodyPr wrap="square" rtlCol="0">
            <a:spAutoFit/>
          </a:bodyPr>
          <a:lstStyle/>
          <a:p>
            <a:r>
              <a:rPr lang="cs-CZ" b="1" dirty="0" smtClean="0"/>
              <a:t>PPF</a:t>
            </a:r>
            <a:endParaRPr lang="sk-SK" b="1" dirty="0"/>
          </a:p>
        </p:txBody>
      </p:sp>
      <p:cxnSp>
        <p:nvCxnSpPr>
          <p:cNvPr id="19" name="Přímá spojnice se šipkou 18"/>
          <p:cNvCxnSpPr/>
          <p:nvPr/>
        </p:nvCxnSpPr>
        <p:spPr>
          <a:xfrm>
            <a:off x="3635896" y="3868185"/>
            <a:ext cx="1872208"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cxnSp>
      <p:cxnSp>
        <p:nvCxnSpPr>
          <p:cNvPr id="21" name="Přímá spojnice se šipkou 20"/>
          <p:cNvCxnSpPr/>
          <p:nvPr/>
        </p:nvCxnSpPr>
        <p:spPr>
          <a:xfrm flipV="1">
            <a:off x="3635896" y="2283718"/>
            <a:ext cx="0" cy="1584176"/>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cxnSp>
      <p:cxnSp>
        <p:nvCxnSpPr>
          <p:cNvPr id="23" name="Přímá spojnice 22"/>
          <p:cNvCxnSpPr/>
          <p:nvPr/>
        </p:nvCxnSpPr>
        <p:spPr>
          <a:xfrm flipV="1">
            <a:off x="3635896" y="2355726"/>
            <a:ext cx="1341276" cy="1512168"/>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27" name="Volný tvar 26"/>
          <p:cNvSpPr/>
          <p:nvPr/>
        </p:nvSpPr>
        <p:spPr>
          <a:xfrm>
            <a:off x="3688437" y="2622920"/>
            <a:ext cx="1421948" cy="1137230"/>
          </a:xfrm>
          <a:custGeom>
            <a:avLst/>
            <a:gdLst>
              <a:gd name="connsiteX0" fmla="*/ 148625 w 1421948"/>
              <a:gd name="connsiteY0" fmla="*/ 1137230 h 1137230"/>
              <a:gd name="connsiteX1" fmla="*/ 28984 w 1421948"/>
              <a:gd name="connsiteY1" fmla="*/ 590299 h 1137230"/>
              <a:gd name="connsiteX2" fmla="*/ 627189 w 1421948"/>
              <a:gd name="connsiteY2" fmla="*/ 906493 h 1137230"/>
              <a:gd name="connsiteX3" fmla="*/ 712647 w 1421948"/>
              <a:gd name="connsiteY3" fmla="*/ 43368 h 1137230"/>
              <a:gd name="connsiteX4" fmla="*/ 960475 w 1421948"/>
              <a:gd name="connsiteY4" fmla="*/ 282650 h 1137230"/>
              <a:gd name="connsiteX5" fmla="*/ 943384 w 1421948"/>
              <a:gd name="connsiteY5" fmla="*/ 639 h 1137230"/>
              <a:gd name="connsiteX6" fmla="*/ 1268124 w 1421948"/>
              <a:gd name="connsiteY6" fmla="*/ 205738 h 1137230"/>
              <a:gd name="connsiteX7" fmla="*/ 1421948 w 1421948"/>
              <a:gd name="connsiteY7" fmla="*/ 205738 h 1137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421948" h="1137230">
                <a:moveTo>
                  <a:pt x="148625" y="1137230"/>
                </a:moveTo>
                <a:cubicBezTo>
                  <a:pt x="48924" y="882992"/>
                  <a:pt x="-50777" y="628755"/>
                  <a:pt x="28984" y="590299"/>
                </a:cubicBezTo>
                <a:cubicBezTo>
                  <a:pt x="108745" y="551843"/>
                  <a:pt x="513245" y="997648"/>
                  <a:pt x="627189" y="906493"/>
                </a:cubicBezTo>
                <a:cubicBezTo>
                  <a:pt x="741133" y="815338"/>
                  <a:pt x="657099" y="147342"/>
                  <a:pt x="712647" y="43368"/>
                </a:cubicBezTo>
                <a:cubicBezTo>
                  <a:pt x="768195" y="-60606"/>
                  <a:pt x="922019" y="289771"/>
                  <a:pt x="960475" y="282650"/>
                </a:cubicBezTo>
                <a:cubicBezTo>
                  <a:pt x="998931" y="275529"/>
                  <a:pt x="892109" y="13458"/>
                  <a:pt x="943384" y="639"/>
                </a:cubicBezTo>
                <a:cubicBezTo>
                  <a:pt x="994659" y="-12180"/>
                  <a:pt x="1188363" y="171555"/>
                  <a:pt x="1268124" y="205738"/>
                </a:cubicBezTo>
                <a:cubicBezTo>
                  <a:pt x="1347885" y="239921"/>
                  <a:pt x="1384916" y="222829"/>
                  <a:pt x="1421948" y="205738"/>
                </a:cubicBezTo>
              </a:path>
            </a:pathLst>
          </a:custGeom>
          <a:ln w="19050"/>
        </p:spPr>
        <p:style>
          <a:lnRef idx="1">
            <a:schemeClr val="dk1"/>
          </a:lnRef>
          <a:fillRef idx="0">
            <a:schemeClr val="dk1"/>
          </a:fillRef>
          <a:effectRef idx="0">
            <a:schemeClr val="dk1"/>
          </a:effectRef>
          <a:fontRef idx="minor">
            <a:schemeClr val="tx1"/>
          </a:fontRef>
        </p:style>
        <p:txBody>
          <a:bodyPr rtlCol="0" anchor="ctr"/>
          <a:lstStyle/>
          <a:p>
            <a:pPr algn="ctr"/>
            <a:endParaRPr lang="sk-SK"/>
          </a:p>
        </p:txBody>
      </p:sp>
      <p:sp>
        <p:nvSpPr>
          <p:cNvPr id="29" name="TextovéPole 28"/>
          <p:cNvSpPr txBox="1"/>
          <p:nvPr/>
        </p:nvSpPr>
        <p:spPr>
          <a:xfrm>
            <a:off x="3003508" y="2252874"/>
            <a:ext cx="776403" cy="369332"/>
          </a:xfrm>
          <a:prstGeom prst="rect">
            <a:avLst/>
          </a:prstGeom>
          <a:noFill/>
        </p:spPr>
        <p:txBody>
          <a:bodyPr wrap="square" rtlCol="0">
            <a:spAutoFit/>
          </a:bodyPr>
          <a:lstStyle/>
          <a:p>
            <a:r>
              <a:rPr lang="cs-CZ" dirty="0" smtClean="0">
                <a:solidFill>
                  <a:srgbClr val="000000"/>
                </a:solidFill>
              </a:rPr>
              <a:t>HDP</a:t>
            </a:r>
            <a:endParaRPr lang="sk-SK" dirty="0">
              <a:solidFill>
                <a:srgbClr val="000000"/>
              </a:solidFill>
            </a:endParaRPr>
          </a:p>
        </p:txBody>
      </p:sp>
      <p:sp>
        <p:nvSpPr>
          <p:cNvPr id="30" name="TextovéPole 29"/>
          <p:cNvSpPr txBox="1"/>
          <p:nvPr/>
        </p:nvSpPr>
        <p:spPr>
          <a:xfrm>
            <a:off x="5119685" y="3867894"/>
            <a:ext cx="542560" cy="369332"/>
          </a:xfrm>
          <a:prstGeom prst="rect">
            <a:avLst/>
          </a:prstGeom>
          <a:noFill/>
        </p:spPr>
        <p:txBody>
          <a:bodyPr wrap="square" rtlCol="0">
            <a:spAutoFit/>
          </a:bodyPr>
          <a:lstStyle/>
          <a:p>
            <a:r>
              <a:rPr lang="cs-CZ" dirty="0" smtClean="0">
                <a:solidFill>
                  <a:srgbClr val="000000"/>
                </a:solidFill>
              </a:rPr>
              <a:t>čas</a:t>
            </a:r>
            <a:endParaRPr lang="sk-SK" dirty="0">
              <a:solidFill>
                <a:srgbClr val="000000"/>
              </a:solidFill>
            </a:endParaRPr>
          </a:p>
        </p:txBody>
      </p:sp>
      <p:sp>
        <p:nvSpPr>
          <p:cNvPr id="31" name="TextovéPole 30"/>
          <p:cNvSpPr txBox="1"/>
          <p:nvPr/>
        </p:nvSpPr>
        <p:spPr>
          <a:xfrm>
            <a:off x="3419871" y="1897195"/>
            <a:ext cx="2736305" cy="369332"/>
          </a:xfrm>
          <a:prstGeom prst="rect">
            <a:avLst/>
          </a:prstGeom>
          <a:noFill/>
        </p:spPr>
        <p:txBody>
          <a:bodyPr wrap="square" rtlCol="0">
            <a:spAutoFit/>
          </a:bodyPr>
          <a:lstStyle/>
          <a:p>
            <a:r>
              <a:rPr lang="cs-CZ" b="1" dirty="0" smtClean="0"/>
              <a:t>Ekonomický růst a cyklus</a:t>
            </a:r>
            <a:endParaRPr lang="sk-SK" b="1" dirty="0"/>
          </a:p>
        </p:txBody>
      </p:sp>
      <p:cxnSp>
        <p:nvCxnSpPr>
          <p:cNvPr id="33" name="Přímá spojnice se šipkou 32"/>
          <p:cNvCxnSpPr/>
          <p:nvPr/>
        </p:nvCxnSpPr>
        <p:spPr>
          <a:xfrm>
            <a:off x="6732240" y="3867894"/>
            <a:ext cx="18002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cxnSp>
      <p:cxnSp>
        <p:nvCxnSpPr>
          <p:cNvPr id="35" name="Přímá spojnice se šipkou 34"/>
          <p:cNvCxnSpPr/>
          <p:nvPr/>
        </p:nvCxnSpPr>
        <p:spPr>
          <a:xfrm flipV="1">
            <a:off x="6732240" y="2252874"/>
            <a:ext cx="0" cy="161502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cxnSp>
      <p:sp>
        <p:nvSpPr>
          <p:cNvPr id="36" name="TextovéPole 35"/>
          <p:cNvSpPr txBox="1"/>
          <p:nvPr/>
        </p:nvSpPr>
        <p:spPr>
          <a:xfrm>
            <a:off x="6826486" y="1883542"/>
            <a:ext cx="1656185" cy="369332"/>
          </a:xfrm>
          <a:prstGeom prst="rect">
            <a:avLst/>
          </a:prstGeom>
          <a:noFill/>
        </p:spPr>
        <p:txBody>
          <a:bodyPr wrap="square" rtlCol="0">
            <a:spAutoFit/>
          </a:bodyPr>
          <a:lstStyle/>
          <a:p>
            <a:r>
              <a:rPr lang="cs-CZ" b="1" dirty="0" smtClean="0"/>
              <a:t>Model AS-AD</a:t>
            </a:r>
            <a:endParaRPr lang="sk-SK" b="1" dirty="0"/>
          </a:p>
        </p:txBody>
      </p:sp>
      <p:cxnSp>
        <p:nvCxnSpPr>
          <p:cNvPr id="38" name="Přímá spojnice 37"/>
          <p:cNvCxnSpPr/>
          <p:nvPr/>
        </p:nvCxnSpPr>
        <p:spPr>
          <a:xfrm>
            <a:off x="7308304" y="2355726"/>
            <a:ext cx="0" cy="1512168"/>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40" name="Přímá spojnice 39"/>
          <p:cNvCxnSpPr/>
          <p:nvPr/>
        </p:nvCxnSpPr>
        <p:spPr>
          <a:xfrm>
            <a:off x="7956376" y="2355726"/>
            <a:ext cx="0" cy="1512168"/>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42" name="Přímá spojnice 41"/>
          <p:cNvCxnSpPr/>
          <p:nvPr/>
        </p:nvCxnSpPr>
        <p:spPr>
          <a:xfrm>
            <a:off x="6826486" y="2622206"/>
            <a:ext cx="1705954" cy="885648"/>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43" name="TextovéPole 42"/>
          <p:cNvSpPr txBox="1"/>
          <p:nvPr/>
        </p:nvSpPr>
        <p:spPr>
          <a:xfrm>
            <a:off x="8254992" y="3899253"/>
            <a:ext cx="288032" cy="369332"/>
          </a:xfrm>
          <a:prstGeom prst="rect">
            <a:avLst/>
          </a:prstGeom>
          <a:noFill/>
        </p:spPr>
        <p:txBody>
          <a:bodyPr wrap="square" rtlCol="0">
            <a:spAutoFit/>
          </a:bodyPr>
          <a:lstStyle/>
          <a:p>
            <a:r>
              <a:rPr lang="cs-CZ" dirty="0" smtClean="0">
                <a:solidFill>
                  <a:srgbClr val="000000"/>
                </a:solidFill>
              </a:rPr>
              <a:t>Y</a:t>
            </a:r>
            <a:endParaRPr lang="sk-SK" dirty="0">
              <a:solidFill>
                <a:srgbClr val="000000"/>
              </a:solidFill>
            </a:endParaRPr>
          </a:p>
        </p:txBody>
      </p:sp>
      <p:sp>
        <p:nvSpPr>
          <p:cNvPr id="44" name="TextovéPole 43"/>
          <p:cNvSpPr txBox="1"/>
          <p:nvPr/>
        </p:nvSpPr>
        <p:spPr>
          <a:xfrm>
            <a:off x="7783807" y="3912994"/>
            <a:ext cx="568613" cy="369332"/>
          </a:xfrm>
          <a:prstGeom prst="rect">
            <a:avLst/>
          </a:prstGeom>
          <a:noFill/>
        </p:spPr>
        <p:txBody>
          <a:bodyPr wrap="square" rtlCol="0">
            <a:spAutoFit/>
          </a:bodyPr>
          <a:lstStyle/>
          <a:p>
            <a:r>
              <a:rPr lang="cs-CZ" dirty="0" smtClean="0">
                <a:solidFill>
                  <a:srgbClr val="000000"/>
                </a:solidFill>
              </a:rPr>
              <a:t>Y</a:t>
            </a:r>
            <a:r>
              <a:rPr lang="cs-CZ" baseline="30000" dirty="0" smtClean="0">
                <a:solidFill>
                  <a:srgbClr val="000000"/>
                </a:solidFill>
              </a:rPr>
              <a:t>*</a:t>
            </a:r>
            <a:r>
              <a:rPr lang="cs-CZ" baseline="-25000" dirty="0">
                <a:solidFill>
                  <a:srgbClr val="000000"/>
                </a:solidFill>
              </a:rPr>
              <a:t>2</a:t>
            </a:r>
            <a:endParaRPr lang="sk-SK" dirty="0">
              <a:solidFill>
                <a:srgbClr val="000000"/>
              </a:solidFill>
            </a:endParaRPr>
          </a:p>
        </p:txBody>
      </p:sp>
      <p:sp>
        <p:nvSpPr>
          <p:cNvPr id="45" name="TextovéPole 44"/>
          <p:cNvSpPr txBox="1"/>
          <p:nvPr/>
        </p:nvSpPr>
        <p:spPr>
          <a:xfrm>
            <a:off x="7181970" y="3901106"/>
            <a:ext cx="568613" cy="369332"/>
          </a:xfrm>
          <a:prstGeom prst="rect">
            <a:avLst/>
          </a:prstGeom>
          <a:noFill/>
        </p:spPr>
        <p:txBody>
          <a:bodyPr wrap="square" rtlCol="0">
            <a:spAutoFit/>
          </a:bodyPr>
          <a:lstStyle/>
          <a:p>
            <a:r>
              <a:rPr lang="cs-CZ" dirty="0" smtClean="0">
                <a:solidFill>
                  <a:srgbClr val="000000"/>
                </a:solidFill>
              </a:rPr>
              <a:t>Y</a:t>
            </a:r>
            <a:r>
              <a:rPr lang="cs-CZ" baseline="30000" dirty="0" smtClean="0">
                <a:solidFill>
                  <a:srgbClr val="000000"/>
                </a:solidFill>
              </a:rPr>
              <a:t>*</a:t>
            </a:r>
            <a:r>
              <a:rPr lang="cs-CZ" baseline="-25000" dirty="0" smtClean="0">
                <a:solidFill>
                  <a:srgbClr val="000000"/>
                </a:solidFill>
              </a:rPr>
              <a:t>1</a:t>
            </a:r>
            <a:endParaRPr lang="sk-SK" dirty="0">
              <a:solidFill>
                <a:srgbClr val="000000"/>
              </a:solidFill>
            </a:endParaRPr>
          </a:p>
        </p:txBody>
      </p:sp>
      <p:sp>
        <p:nvSpPr>
          <p:cNvPr id="46" name="TextovéPole 45"/>
          <p:cNvSpPr txBox="1"/>
          <p:nvPr/>
        </p:nvSpPr>
        <p:spPr>
          <a:xfrm>
            <a:off x="6394765" y="2171060"/>
            <a:ext cx="288032" cy="369332"/>
          </a:xfrm>
          <a:prstGeom prst="rect">
            <a:avLst/>
          </a:prstGeom>
          <a:noFill/>
        </p:spPr>
        <p:txBody>
          <a:bodyPr wrap="square" rtlCol="0">
            <a:spAutoFit/>
          </a:bodyPr>
          <a:lstStyle/>
          <a:p>
            <a:r>
              <a:rPr lang="cs-CZ" dirty="0" smtClean="0">
                <a:solidFill>
                  <a:srgbClr val="000000"/>
                </a:solidFill>
              </a:rPr>
              <a:t>P</a:t>
            </a:r>
            <a:endParaRPr lang="sk-SK" dirty="0">
              <a:solidFill>
                <a:srgbClr val="000000"/>
              </a:solidFill>
            </a:endParaRPr>
          </a:p>
        </p:txBody>
      </p:sp>
      <p:sp>
        <p:nvSpPr>
          <p:cNvPr id="47" name="TextovéPole 46"/>
          <p:cNvSpPr txBox="1"/>
          <p:nvPr/>
        </p:nvSpPr>
        <p:spPr>
          <a:xfrm>
            <a:off x="6732240" y="2318209"/>
            <a:ext cx="526620" cy="338554"/>
          </a:xfrm>
          <a:prstGeom prst="rect">
            <a:avLst/>
          </a:prstGeom>
          <a:noFill/>
        </p:spPr>
        <p:txBody>
          <a:bodyPr wrap="square" rtlCol="0">
            <a:spAutoFit/>
          </a:bodyPr>
          <a:lstStyle/>
          <a:p>
            <a:r>
              <a:rPr lang="cs-CZ" sz="1600" b="1" dirty="0" smtClean="0">
                <a:solidFill>
                  <a:srgbClr val="000000"/>
                </a:solidFill>
              </a:rPr>
              <a:t>AD</a:t>
            </a:r>
            <a:endParaRPr lang="sk-SK" sz="1600" b="1" dirty="0">
              <a:solidFill>
                <a:srgbClr val="000000"/>
              </a:solidFill>
            </a:endParaRPr>
          </a:p>
        </p:txBody>
      </p:sp>
      <p:sp>
        <p:nvSpPr>
          <p:cNvPr id="48" name="TextovéPole 47"/>
          <p:cNvSpPr txBox="1"/>
          <p:nvPr/>
        </p:nvSpPr>
        <p:spPr>
          <a:xfrm>
            <a:off x="7231462" y="2224260"/>
            <a:ext cx="922413" cy="338554"/>
          </a:xfrm>
          <a:prstGeom prst="rect">
            <a:avLst/>
          </a:prstGeom>
          <a:noFill/>
        </p:spPr>
        <p:txBody>
          <a:bodyPr wrap="square" rtlCol="0">
            <a:spAutoFit/>
          </a:bodyPr>
          <a:lstStyle/>
          <a:p>
            <a:r>
              <a:rPr lang="cs-CZ" sz="1600" dirty="0" smtClean="0">
                <a:solidFill>
                  <a:srgbClr val="000000"/>
                </a:solidFill>
              </a:rPr>
              <a:t>LRAS</a:t>
            </a:r>
            <a:r>
              <a:rPr lang="cs-CZ" sz="1600" baseline="-25000" dirty="0" smtClean="0">
                <a:solidFill>
                  <a:srgbClr val="000000"/>
                </a:solidFill>
              </a:rPr>
              <a:t>1</a:t>
            </a:r>
            <a:endParaRPr lang="sk-SK" sz="1600" dirty="0">
              <a:solidFill>
                <a:srgbClr val="000000"/>
              </a:solidFill>
            </a:endParaRPr>
          </a:p>
        </p:txBody>
      </p:sp>
      <p:sp>
        <p:nvSpPr>
          <p:cNvPr id="49" name="TextovéPole 48"/>
          <p:cNvSpPr txBox="1"/>
          <p:nvPr/>
        </p:nvSpPr>
        <p:spPr>
          <a:xfrm>
            <a:off x="7918441" y="2249595"/>
            <a:ext cx="922413" cy="338554"/>
          </a:xfrm>
          <a:prstGeom prst="rect">
            <a:avLst/>
          </a:prstGeom>
          <a:noFill/>
        </p:spPr>
        <p:txBody>
          <a:bodyPr wrap="square" rtlCol="0">
            <a:spAutoFit/>
          </a:bodyPr>
          <a:lstStyle/>
          <a:p>
            <a:r>
              <a:rPr lang="cs-CZ" sz="1600" dirty="0" smtClean="0">
                <a:solidFill>
                  <a:srgbClr val="000000"/>
                </a:solidFill>
              </a:rPr>
              <a:t>LRAS</a:t>
            </a:r>
            <a:r>
              <a:rPr lang="cs-CZ" sz="1600" baseline="-25000" dirty="0" smtClean="0">
                <a:solidFill>
                  <a:srgbClr val="000000"/>
                </a:solidFill>
              </a:rPr>
              <a:t>2</a:t>
            </a:r>
            <a:endParaRPr lang="sk-SK" sz="1600" dirty="0">
              <a:solidFill>
                <a:srgbClr val="000000"/>
              </a:solidFill>
            </a:endParaRPr>
          </a:p>
        </p:txBody>
      </p:sp>
      <p:cxnSp>
        <p:nvCxnSpPr>
          <p:cNvPr id="50" name="Přímá spojnice se šipkou 49"/>
          <p:cNvCxnSpPr/>
          <p:nvPr/>
        </p:nvCxnSpPr>
        <p:spPr>
          <a:xfrm>
            <a:off x="7438553" y="2787774"/>
            <a:ext cx="373807" cy="0"/>
          </a:xfrm>
          <a:prstGeom prst="straightConnector1">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65897760"/>
      </p:ext>
    </p:extLst>
  </p:cSld>
  <p:clrMapOvr>
    <a:masterClrMapping/>
  </p:clrMapOvr>
  <p:timing>
    <p:tnLst>
      <p:par>
        <p:cTn id="1" dur="indefinite" restart="never" nodeType="tmRoot"/>
      </p:par>
    </p:tnLst>
  </p:timing>
</p:sld>
</file>

<file path=ppt/theme/theme1.xml><?xml version="1.0" encoding="utf-8"?>
<a:theme xmlns:a="http://schemas.openxmlformats.org/drawingml/2006/main" name="SLU">
  <a:themeElements>
    <a:clrScheme name="OPF">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SLU">
  <a:themeElements>
    <a:clrScheme name="OPF">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Mi_4_TEORIE SPOTŘEBITELSKÉ POPTÁVKY</Template>
  <TotalTime>5371</TotalTime>
  <Words>3200</Words>
  <Application>Microsoft Office PowerPoint</Application>
  <PresentationFormat>Předvádění na obrazovce (16:9)</PresentationFormat>
  <Paragraphs>356</Paragraphs>
  <Slides>41</Slides>
  <Notes>32</Notes>
  <HiddenSlides>0</HiddenSlides>
  <MMClips>0</MMClips>
  <ScaleCrop>false</ScaleCrop>
  <HeadingPairs>
    <vt:vector size="8" baseType="variant">
      <vt:variant>
        <vt:lpstr>Použitá písma</vt:lpstr>
      </vt:variant>
      <vt:variant>
        <vt:i4>4</vt:i4>
      </vt:variant>
      <vt:variant>
        <vt:lpstr>Motiv</vt:lpstr>
      </vt:variant>
      <vt:variant>
        <vt:i4>2</vt:i4>
      </vt:variant>
      <vt:variant>
        <vt:lpstr>Vložené servery OLE</vt:lpstr>
      </vt:variant>
      <vt:variant>
        <vt:i4>1</vt:i4>
      </vt:variant>
      <vt:variant>
        <vt:lpstr>Nadpisy snímků</vt:lpstr>
      </vt:variant>
      <vt:variant>
        <vt:i4>41</vt:i4>
      </vt:variant>
    </vt:vector>
  </HeadingPairs>
  <TitlesOfParts>
    <vt:vector size="48" baseType="lpstr">
      <vt:lpstr>Arial</vt:lpstr>
      <vt:lpstr>Calibri</vt:lpstr>
      <vt:lpstr>Times New Roman</vt:lpstr>
      <vt:lpstr>Wingdings</vt:lpstr>
      <vt:lpstr>SLU</vt:lpstr>
      <vt:lpstr>1_SLU</vt:lpstr>
      <vt:lpstr>Rovnice</vt:lpstr>
      <vt:lpstr>Název prezentace</vt:lpstr>
      <vt:lpstr> EKONOMICKÝ  RŮST</vt:lpstr>
      <vt:lpstr>Obsah prezentace</vt:lpstr>
      <vt:lpstr>Ekonomický růst</vt:lpstr>
      <vt:lpstr>Měření ekonomického růstu</vt:lpstr>
      <vt:lpstr>Měření potenciálního ekonomického růstu</vt:lpstr>
      <vt:lpstr>Ekonomická úroveň</vt:lpstr>
      <vt:lpstr>Zdroje a typy ekonomického růstu</vt:lpstr>
      <vt:lpstr>Ekonomický růst</vt:lpstr>
      <vt:lpstr>Obecné předpoklady modelů ER</vt:lpstr>
      <vt:lpstr>Cobb-Douglasova produkční funkce</vt:lpstr>
      <vt:lpstr>Růstové účetnictví a míra růstu produktu</vt:lpstr>
      <vt:lpstr>Růstové účetnictví a míra růstu produktu</vt:lpstr>
      <vt:lpstr>Růstové účetnictví a míra růstu produktu</vt:lpstr>
      <vt:lpstr>Klasické teorie růstu</vt:lpstr>
      <vt:lpstr>Harrod-Domarův model</vt:lpstr>
      <vt:lpstr>Harrod-Domarův model</vt:lpstr>
      <vt:lpstr>Harrod-Domarův model</vt:lpstr>
      <vt:lpstr>Závěry Harrod-Domarova modelu</vt:lpstr>
      <vt:lpstr>Solowův model</vt:lpstr>
      <vt:lpstr>Předpoklady Solowova modelu</vt:lpstr>
      <vt:lpstr>Předpoklady Solowova modelu</vt:lpstr>
      <vt:lpstr>Předpoklady Solowova modelu</vt:lpstr>
      <vt:lpstr>Solowův model bez technického pokroku</vt:lpstr>
      <vt:lpstr>Intenzivní produkční funkce</vt:lpstr>
      <vt:lpstr>Prohlubování kapitálu a ekonomický růst</vt:lpstr>
      <vt:lpstr>Stálý (stabilní) stav</vt:lpstr>
      <vt:lpstr>Spotřeba a investice na osobu ve stálém stavu</vt:lpstr>
      <vt:lpstr>Rovnovážný poměr kapitál-práce, spotřeba-úspory</vt:lpstr>
      <vt:lpstr>Neoklasický model s technickým pokrokem</vt:lpstr>
      <vt:lpstr>Technický pokrok a intenzivní produkční funkce</vt:lpstr>
      <vt:lpstr>Rovnovážný poměr kapitál-práce a technický pokrok</vt:lpstr>
      <vt:lpstr>Efekt technického pokroku</vt:lpstr>
      <vt:lpstr>Závěry Solowova modelu</vt:lpstr>
      <vt:lpstr>Závěry Solowova modelu</vt:lpstr>
      <vt:lpstr>Teorie endogenního růstu</vt:lpstr>
      <vt:lpstr>Teorie endogenního růstu</vt:lpstr>
      <vt:lpstr>Alternativní teorie růstu</vt:lpstr>
      <vt:lpstr>Prorůstová hospodářská politika</vt:lpstr>
      <vt:lpstr>Zdroje</vt:lpstr>
      <vt:lpstr>  Děkuji za pozornost a přeji hezký den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Používateľ systému Windows</cp:lastModifiedBy>
  <cp:revision>370</cp:revision>
  <dcterms:created xsi:type="dcterms:W3CDTF">2016-07-06T15:42:34Z</dcterms:created>
  <dcterms:modified xsi:type="dcterms:W3CDTF">2018-04-26T22:35:02Z</dcterms:modified>
</cp:coreProperties>
</file>