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4" r:id="rId4"/>
    <p:sldId id="275" r:id="rId5"/>
    <p:sldId id="276" r:id="rId6"/>
    <p:sldId id="277" r:id="rId7"/>
    <p:sldId id="278" r:id="rId8"/>
    <p:sldId id="280" r:id="rId9"/>
    <p:sldId id="281" r:id="rId10"/>
    <p:sldId id="282" r:id="rId11"/>
    <p:sldId id="283" r:id="rId12"/>
    <p:sldId id="268" r:id="rId13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8" autoAdjust="0"/>
  </p:normalViewPr>
  <p:slideViewPr>
    <p:cSldViewPr>
      <p:cViewPr varScale="1">
        <p:scale>
          <a:sx n="71" d="100"/>
          <a:sy n="71" d="100"/>
        </p:scale>
        <p:origin x="17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394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334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2893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296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542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943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903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602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108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559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291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041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59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17.03.2021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91680" y="1124744"/>
            <a:ext cx="7128792" cy="4392488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Hospodářsko-politický vývoj československé ekonomiky po roce  1922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47860" cy="693860"/>
          </a:xfrm>
        </p:spPr>
        <p:txBody>
          <a:bodyPr>
            <a:noAutofit/>
          </a:bodyPr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nezaměstnanost v </a:t>
            </a:r>
            <a:r>
              <a:rPr lang="cs-CZ" sz="3200" b="1" u="sng" dirty="0" err="1" smtClean="0">
                <a:solidFill>
                  <a:schemeClr val="tx1"/>
                </a:solidFill>
              </a:rPr>
              <a:t>čsr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980728"/>
            <a:ext cx="7758138" cy="5728460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Poválečné nově vzniklé Československo se muselo vyrovnat s nedostatkem odbytu a surovin pro podniky, které navíc nebyly schopny výrobu udržet, což se odrazilo také v nezaměstnanosti (nezaměstnanost v průmyslu tvořila až 80% celkové hodnoty)</a:t>
            </a:r>
          </a:p>
          <a:p>
            <a:pPr algn="just"/>
            <a:r>
              <a:rPr lang="cs-CZ" dirty="0" smtClean="0"/>
              <a:t>V důsledku striktní deflační politiky došlo v roce 1922 k nárůstu nezaměstnanosti v oborech jako sklářství a dřevozpracující průmysl, textilnictví a kovozpracující průmysl</a:t>
            </a:r>
          </a:p>
          <a:p>
            <a:pPr algn="just"/>
            <a:r>
              <a:rPr lang="cs-CZ" dirty="0" smtClean="0"/>
              <a:t>V roce 1922 bylo bez práce více jak 400 tis. lidí, pak se situace postupně stabilizovala pod úrovní 100 tis. a k dalšímu velkému nárůstu došlo až od roku 1930 (viz následující obrázek)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marL="901700" indent="-363538" algn="just"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marL="901700" indent="-363538" algn="just">
              <a:buFont typeface="Wingdings" panose="05000000000000000000" pitchFamily="2" charset="2"/>
              <a:buChar char="ü"/>
            </a:pPr>
            <a:endParaRPr lang="cs-CZ" sz="2300" dirty="0" smtClean="0"/>
          </a:p>
        </p:txBody>
      </p:sp>
    </p:spTree>
    <p:extLst>
      <p:ext uri="{BB962C8B-B14F-4D97-AF65-F5344CB8AC3E}">
        <p14:creationId xmlns:p14="http://schemas.microsoft.com/office/powerpoint/2010/main" val="377708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332657"/>
            <a:ext cx="8602031" cy="6525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800" b="1" dirty="0" smtClean="0"/>
              <a:t>   Vývoj počtu nezaměstnaných v ČSR v letech 1921-1930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1520" y="5596811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Zdroj: Svoboda a Nemeškal (2014).</a:t>
            </a:r>
          </a:p>
          <a:p>
            <a:r>
              <a:rPr lang="cs-CZ" sz="1400" i="1" dirty="0" smtClean="0"/>
              <a:t>Pozn. Počet nezaměstnaných osob podle Registru zprostředkovatelen práce</a:t>
            </a:r>
            <a:endParaRPr lang="cs-CZ" sz="1400" i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59" y="836712"/>
            <a:ext cx="8350511" cy="462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89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792088"/>
          </a:xfrm>
        </p:spPr>
        <p:txBody>
          <a:bodyPr>
            <a:noAutofit/>
          </a:bodyPr>
          <a:lstStyle/>
          <a:p>
            <a:r>
              <a:rPr lang="cs-CZ" sz="3400" b="1" u="sng" dirty="0" smtClean="0">
                <a:solidFill>
                  <a:schemeClr val="tx1"/>
                </a:solidFill>
              </a:rPr>
              <a:t>Podmínky hospodářského vývoje po roce 1922</a:t>
            </a:r>
            <a:endParaRPr lang="cs-CZ" sz="34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715200" cy="5373216"/>
          </a:xfrm>
        </p:spPr>
        <p:txBody>
          <a:bodyPr>
            <a:normAutofit lnSpcReduction="10000"/>
          </a:bodyPr>
          <a:lstStyle/>
          <a:p>
            <a:pPr marL="273050" indent="-273050" algn="just">
              <a:spcAft>
                <a:spcPts val="600"/>
              </a:spcAft>
            </a:pPr>
            <a:r>
              <a:rPr lang="cs-CZ" dirty="0" smtClean="0"/>
              <a:t>Hospodářský vývoj v ČSR byl ovlivněn mezinárodním vývojem</a:t>
            </a:r>
          </a:p>
          <a:p>
            <a:pPr marL="273050" indent="-273050" algn="just">
              <a:spcAft>
                <a:spcPts val="600"/>
              </a:spcAft>
            </a:pPr>
            <a:r>
              <a:rPr lang="cs-CZ" dirty="0" smtClean="0"/>
              <a:t>Francie začala ztrácet vedoucí postavení v Evropě (okupace Porúří a spor s Německem – 1923),Velká Británie zastávala neutralitu, čímž vlastně podpořila Německo</a:t>
            </a:r>
          </a:p>
          <a:p>
            <a:pPr marL="273050" indent="-273050" algn="just">
              <a:spcAft>
                <a:spcPts val="600"/>
              </a:spcAft>
            </a:pPr>
            <a:r>
              <a:rPr lang="cs-CZ" dirty="0" smtClean="0"/>
              <a:t>ČSR na „rúrské krizi“ krátkodobě vydělalo – německá konkurence na evropských trzích byla oslabena</a:t>
            </a:r>
          </a:p>
          <a:p>
            <a:pPr marL="273050" indent="-273050" algn="just">
              <a:spcAft>
                <a:spcPts val="600"/>
              </a:spcAft>
            </a:pPr>
            <a:r>
              <a:rPr lang="cs-CZ" dirty="0" smtClean="0"/>
              <a:t>V celní politice většiny zemí byl omezován protekcionismus</a:t>
            </a:r>
          </a:p>
          <a:p>
            <a:pPr marL="273050" indent="-273050" algn="just">
              <a:spcAft>
                <a:spcPts val="600"/>
              </a:spcAft>
            </a:pPr>
            <a:r>
              <a:rPr lang="cs-CZ" dirty="0" smtClean="0"/>
              <a:t>Dochází k pokroku v technice, výrobě, životních podmínkách </a:t>
            </a:r>
          </a:p>
          <a:p>
            <a:pPr marL="273050" indent="-273050" algn="just">
              <a:spcAft>
                <a:spcPts val="600"/>
              </a:spcAft>
            </a:pPr>
            <a:r>
              <a:rPr lang="cs-CZ" dirty="0" smtClean="0"/>
              <a:t>Evropa se však vyznačovala nerovnoměrným hospodářským vývojem</a:t>
            </a:r>
          </a:p>
          <a:p>
            <a:pPr marL="273050" indent="-273050" algn="just">
              <a:spcAft>
                <a:spcPts val="600"/>
              </a:spcAft>
            </a:pPr>
            <a:endParaRPr lang="cs-CZ" dirty="0" smtClean="0"/>
          </a:p>
          <a:p>
            <a:pPr marL="273050" indent="-273050" algn="just">
              <a:spcAft>
                <a:spcPts val="600"/>
              </a:spcAft>
            </a:pPr>
            <a:endParaRPr lang="cs-CZ" dirty="0" smtClean="0"/>
          </a:p>
          <a:p>
            <a:pPr marL="273050" indent="-273050" algn="just">
              <a:spcAft>
                <a:spcPts val="600"/>
              </a:spcAft>
            </a:pPr>
            <a:endParaRPr lang="cs-CZ" dirty="0" smtClean="0"/>
          </a:p>
          <a:p>
            <a:pPr marL="801688" indent="-341313" algn="just">
              <a:spcAft>
                <a:spcPts val="600"/>
              </a:spcAft>
              <a:buNone/>
            </a:pPr>
            <a:endParaRPr lang="cs-CZ" sz="2800" dirty="0" smtClean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47860" cy="654032"/>
          </a:xfrm>
        </p:spPr>
        <p:txBody>
          <a:bodyPr>
            <a:noAutofit/>
          </a:bodyPr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Průběh hospodářského cyklu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796884"/>
            <a:ext cx="8280920" cy="606111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První fází poválečného hospodářského cyklu byla </a:t>
            </a:r>
            <a:r>
              <a:rPr lang="cs-CZ" b="1" dirty="0" smtClean="0"/>
              <a:t>krize</a:t>
            </a:r>
            <a:r>
              <a:rPr lang="cs-CZ" dirty="0" smtClean="0"/>
              <a:t> v letech 1922-1923</a:t>
            </a:r>
          </a:p>
          <a:p>
            <a:pPr marL="901700" indent="-363538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cs-CZ" dirty="0"/>
              <a:t>n</a:t>
            </a:r>
            <a:r>
              <a:rPr lang="cs-CZ" dirty="0" smtClean="0"/>
              <a:t>ejvíce byla z evropských zemí zasažena Velká Británie</a:t>
            </a:r>
          </a:p>
          <a:p>
            <a:pPr marL="901700" indent="-363538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cs-CZ" dirty="0"/>
              <a:t>d</a:t>
            </a:r>
            <a:r>
              <a:rPr lang="cs-CZ" dirty="0" smtClean="0"/>
              <a:t>íky poválečné konsolidaci československé ekonomiky se krize z nadvýroby ve vyspělých státech projevila v ČSR až později (dno bylo dosaženo začátkem roku 1923) a znamenala krach podniků, pokles zahraničního obchodu a prudký růst nezaměstnanosti</a:t>
            </a:r>
          </a:p>
          <a:p>
            <a:pPr marL="901700" indent="-363538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cs-CZ" dirty="0"/>
              <a:t>n</a:t>
            </a:r>
            <a:r>
              <a:rPr lang="cs-CZ" dirty="0" smtClean="0"/>
              <a:t>epříznivě také přispívala deflační politika, kterou nastolil A. Rašín, a ve které pokračovali i jeho nástupci </a:t>
            </a:r>
          </a:p>
          <a:p>
            <a:pPr marL="901700" indent="-363538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cs-CZ" dirty="0" smtClean="0"/>
              <a:t>deflační </a:t>
            </a:r>
            <a:r>
              <a:rPr lang="cs-CZ" dirty="0"/>
              <a:t>politika však ochránila první republiku před hyperinflace, která se projevovala v sousedních státech, což vedlo následně k tomu, že Rakousko, Polsko a Maďarsko po ústupu krize přikročili k ozdravení a změně názvu </a:t>
            </a:r>
            <a:r>
              <a:rPr lang="cs-CZ" dirty="0" smtClean="0"/>
              <a:t>měny</a:t>
            </a:r>
            <a:r>
              <a:rPr lang="cs-CZ" dirty="0"/>
              <a:t> </a:t>
            </a:r>
            <a:r>
              <a:rPr lang="cs-CZ" dirty="0" smtClean="0"/>
              <a:t>(viz následující tabulka)</a:t>
            </a:r>
          </a:p>
          <a:p>
            <a:pPr marL="901700" indent="-363538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cs-CZ" dirty="0" smtClean="0"/>
              <a:t>Následovaly snahy o stabilizaci mezd a cen, které na konci poloviny roku 1923 vedly k překonání krize</a:t>
            </a:r>
            <a:endParaRPr lang="en-US" dirty="0"/>
          </a:p>
          <a:p>
            <a:pPr marL="901700" indent="-363538" algn="just">
              <a:buFont typeface="Wingdings" panose="05000000000000000000" pitchFamily="2" charset="2"/>
              <a:buChar char="ü"/>
            </a:pPr>
            <a:endParaRPr lang="cs-CZ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796925"/>
            <a:ext cx="7758113" cy="60610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1800" b="1" dirty="0" smtClean="0"/>
          </a:p>
          <a:p>
            <a:pPr marL="0" indent="0" algn="just">
              <a:buNone/>
            </a:pPr>
            <a:r>
              <a:rPr lang="cs-CZ" sz="1800" b="1" dirty="0" smtClean="0"/>
              <a:t>   Projev hyperinflace na vybraných měnových kurzech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585" y="1628800"/>
            <a:ext cx="8284159" cy="279999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65585" y="4509120"/>
            <a:ext cx="6447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Zdroj: Průcha (2004).</a:t>
            </a: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160420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47860" cy="654032"/>
          </a:xfrm>
        </p:spPr>
        <p:txBody>
          <a:bodyPr>
            <a:noAutofit/>
          </a:bodyPr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Průběh hospodářského cyklu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796884"/>
            <a:ext cx="7758138" cy="5728460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Od roku 1924 nastoupila druhá fáze hospodářského cyklu – oživení, </a:t>
            </a:r>
            <a:r>
              <a:rPr lang="cs-CZ" b="1" dirty="0" smtClean="0"/>
              <a:t>konjunktura</a:t>
            </a:r>
            <a:r>
              <a:rPr lang="cs-CZ" dirty="0" smtClean="0"/>
              <a:t>, která s drobnou mezifází v roce 1926 trvala až do konce 30. let 20. století </a:t>
            </a:r>
          </a:p>
          <a:p>
            <a:pPr marL="901700" indent="-363538" algn="just">
              <a:buFont typeface="Wingdings" panose="05000000000000000000" pitchFamily="2" charset="2"/>
              <a:buChar char="ü"/>
            </a:pPr>
            <a:r>
              <a:rPr lang="cs-CZ" dirty="0" smtClean="0"/>
              <a:t>V roce 1924 došlo k prudkému skoku na cestě ke konjunktuře, kdy nejpříznivější období ekonomického růstu a sociálního vývoje kulminovalo v  letech 1928-1929</a:t>
            </a:r>
          </a:p>
          <a:p>
            <a:pPr marL="901700" indent="-363538" algn="just">
              <a:buFont typeface="Wingdings" panose="05000000000000000000" pitchFamily="2" charset="2"/>
              <a:buChar char="ü"/>
            </a:pPr>
            <a:r>
              <a:rPr lang="cs-CZ" dirty="0" smtClean="0"/>
              <a:t>K oživení ekonomiky v roce 1924 významně přispěla rostoucí poptávka na zahraničním trhu a vývoj na trhu vnitřním zvláště v oblasti investic</a:t>
            </a:r>
          </a:p>
          <a:p>
            <a:pPr marL="901700" indent="-363538" algn="just">
              <a:buFont typeface="Wingdings" panose="05000000000000000000" pitchFamily="2" charset="2"/>
              <a:buChar char="ü"/>
            </a:pPr>
            <a:r>
              <a:rPr lang="cs-CZ" dirty="0" smtClean="0"/>
              <a:t>V roce 1925 byla oproti roku 1923 vyšší výroba v průmyslu o 37%, v zemědělství o 7%, nákladní doprava na železnici vzrostla o 28% a obrat zahraničního obchodu v běžných cenách o 48%</a:t>
            </a:r>
          </a:p>
          <a:p>
            <a:pPr marL="901700" indent="-363538" algn="just">
              <a:buFont typeface="Wingdings" panose="05000000000000000000" pitchFamily="2" charset="2"/>
              <a:buChar char="ü"/>
            </a:pPr>
            <a:endParaRPr lang="cs-CZ" sz="2300" dirty="0" smtClean="0"/>
          </a:p>
        </p:txBody>
      </p:sp>
    </p:spTree>
    <p:extLst>
      <p:ext uri="{BB962C8B-B14F-4D97-AF65-F5344CB8AC3E}">
        <p14:creationId xmlns:p14="http://schemas.microsoft.com/office/powerpoint/2010/main" val="86297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796925"/>
            <a:ext cx="7758113" cy="60610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1800" b="1" dirty="0" smtClean="0"/>
          </a:p>
          <a:p>
            <a:pPr marL="0" indent="0" algn="just">
              <a:buNone/>
            </a:pPr>
            <a:r>
              <a:rPr lang="cs-CZ" sz="1800" b="1" dirty="0" smtClean="0"/>
              <a:t>   Ukazatele ekonomického vývoje ČSR v letech 1921 - 1929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1520" y="5284295"/>
            <a:ext cx="69847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Zdroj: Průcha (2004).</a:t>
            </a:r>
          </a:p>
          <a:p>
            <a:r>
              <a:rPr lang="cs-CZ" sz="1400" i="1" dirty="0" smtClean="0"/>
              <a:t>Pozn. Graf vlevo -  Indexy 1921 = 100</a:t>
            </a:r>
          </a:p>
          <a:p>
            <a:r>
              <a:rPr lang="cs-CZ" sz="1400" i="1" dirty="0"/>
              <a:t> </a:t>
            </a:r>
            <a:r>
              <a:rPr lang="cs-CZ" sz="1400" i="1" dirty="0" smtClean="0"/>
              <a:t>          Graf vpravo – nově postavené byty v tis. </a:t>
            </a:r>
            <a:endParaRPr lang="cs-CZ" sz="1400" i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56792"/>
            <a:ext cx="8621926" cy="363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66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47860" cy="654032"/>
          </a:xfrm>
        </p:spPr>
        <p:txBody>
          <a:bodyPr>
            <a:noAutofit/>
          </a:bodyPr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Průběh hospodářského cyklu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796884"/>
            <a:ext cx="7758138" cy="5728460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Jak je vidět na předcházejících grafech v roce 1926 nastal </a:t>
            </a:r>
            <a:r>
              <a:rPr lang="cs-CZ" b="1" dirty="0" smtClean="0"/>
              <a:t>přechodný hospodářský pokles</a:t>
            </a:r>
            <a:r>
              <a:rPr lang="cs-CZ" dirty="0" smtClean="0"/>
              <a:t>. Důvodem byli:</a:t>
            </a:r>
          </a:p>
          <a:p>
            <a:pPr marL="901700" indent="-363538" algn="just">
              <a:buFont typeface="Wingdings" panose="05000000000000000000" pitchFamily="2" charset="2"/>
              <a:buChar char="ü"/>
            </a:pPr>
            <a:r>
              <a:rPr lang="cs-CZ" dirty="0" smtClean="0"/>
              <a:t>Hospodářský vzestup Německa, což znamenalo jeho vývozní expanzi a konkurenci na trzích, kam vyvážela i ČSR</a:t>
            </a:r>
          </a:p>
          <a:p>
            <a:pPr marL="901700" indent="-363538" algn="just">
              <a:buFont typeface="Wingdings" panose="05000000000000000000" pitchFamily="2" charset="2"/>
              <a:buChar char="ü"/>
            </a:pPr>
            <a:r>
              <a:rPr lang="cs-CZ" dirty="0" smtClean="0"/>
              <a:t>Cukrovarnictví čelilo konkurenci v podobě levnějšího třtinového cukru</a:t>
            </a:r>
          </a:p>
          <a:p>
            <a:pPr marL="901700" indent="-363538" algn="just">
              <a:buFont typeface="Wingdings" panose="05000000000000000000" pitchFamily="2" charset="2"/>
              <a:buChar char="ü"/>
            </a:pPr>
            <a:r>
              <a:rPr lang="cs-CZ" dirty="0" smtClean="0"/>
              <a:t>Celní politika v podobě zemědělského protekcionismu</a:t>
            </a:r>
          </a:p>
          <a:p>
            <a:pPr marL="901700" indent="-363538" algn="just">
              <a:buFont typeface="Wingdings" panose="05000000000000000000" pitchFamily="2" charset="2"/>
              <a:buChar char="ü"/>
            </a:pPr>
            <a:r>
              <a:rPr lang="cs-CZ" dirty="0" smtClean="0"/>
              <a:t>Nicméně ani výše uvedené problémy v zahraničním obchodě neměly výrazný vliv na vzestupný trend hospodářského vývoje v následujících letech</a:t>
            </a:r>
          </a:p>
          <a:p>
            <a:pPr algn="just"/>
            <a:r>
              <a:rPr lang="cs-CZ" dirty="0"/>
              <a:t>Nejpříznivější období pro prvorepublikové hospodářství bylo rozmezí let 1928 - 1929, kdy zaznamenalo </a:t>
            </a:r>
            <a:r>
              <a:rPr lang="cs-CZ" b="1" dirty="0"/>
              <a:t>vrcholnou konjunkturu</a:t>
            </a:r>
          </a:p>
          <a:p>
            <a:pPr marL="901700" indent="-363538" algn="just"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marL="901700" indent="-363538" algn="just">
              <a:buFont typeface="Wingdings" panose="05000000000000000000" pitchFamily="2" charset="2"/>
              <a:buChar char="ü"/>
            </a:pPr>
            <a:endParaRPr lang="cs-CZ" sz="2300" dirty="0" smtClean="0"/>
          </a:p>
        </p:txBody>
      </p:sp>
    </p:spTree>
    <p:extLst>
      <p:ext uri="{BB962C8B-B14F-4D97-AF65-F5344CB8AC3E}">
        <p14:creationId xmlns:p14="http://schemas.microsoft.com/office/powerpoint/2010/main" val="48564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47860" cy="654032"/>
          </a:xfrm>
        </p:spPr>
        <p:txBody>
          <a:bodyPr>
            <a:noAutofit/>
          </a:bodyPr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Průběh hospodářského cyklu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796884"/>
            <a:ext cx="7758138" cy="5944484"/>
          </a:xfrm>
        </p:spPr>
        <p:txBody>
          <a:bodyPr>
            <a:normAutofit/>
          </a:bodyPr>
          <a:lstStyle/>
          <a:p>
            <a:pPr algn="just"/>
            <a:r>
              <a:rPr lang="cs-CZ" sz="2200" dirty="0" smtClean="0"/>
              <a:t>Mezi hlavní důvody konjunktury v letech 1928-1929 pařilo:</a:t>
            </a:r>
          </a:p>
          <a:p>
            <a:pPr marL="901700" indent="-363538" algn="just">
              <a:buFont typeface="Wingdings" panose="05000000000000000000" pitchFamily="2" charset="2"/>
              <a:buChar char="ü"/>
            </a:pPr>
            <a:r>
              <a:rPr lang="cs-CZ" sz="2200" dirty="0" smtClean="0"/>
              <a:t>Postavení ČSR jako středně vyspělé průmyslové země</a:t>
            </a:r>
          </a:p>
          <a:p>
            <a:pPr marL="901700" indent="-363538" algn="just">
              <a:buFont typeface="Wingdings" panose="05000000000000000000" pitchFamily="2" charset="2"/>
              <a:buChar char="ü"/>
            </a:pPr>
            <a:r>
              <a:rPr lang="cs-CZ" sz="2200" dirty="0" smtClean="0"/>
              <a:t>Nárůst podnikatelských aktivit a vysoký nárůst investic</a:t>
            </a:r>
          </a:p>
          <a:p>
            <a:pPr marL="901700" indent="-363538" algn="just">
              <a:buFont typeface="Wingdings" panose="05000000000000000000" pitchFamily="2" charset="2"/>
              <a:buChar char="ü"/>
            </a:pPr>
            <a:r>
              <a:rPr lang="cs-CZ" sz="2200" dirty="0" smtClean="0"/>
              <a:t>Zvýšení exportu (Škodovy závody v Plzni, Zbrojovka Brno, Baťa) </a:t>
            </a:r>
          </a:p>
          <a:p>
            <a:pPr marL="901700" indent="-363538" algn="just">
              <a:buFont typeface="Wingdings" panose="05000000000000000000" pitchFamily="2" charset="2"/>
              <a:buChar char="ü"/>
            </a:pPr>
            <a:r>
              <a:rPr lang="cs-CZ" sz="2200" dirty="0" smtClean="0"/>
              <a:t>Racionalizace výroby po vzoru západního „vědeckého řízení“ (</a:t>
            </a:r>
            <a:r>
              <a:rPr lang="cs-CZ" sz="2200" dirty="0" err="1" smtClean="0"/>
              <a:t>Taylor</a:t>
            </a:r>
            <a:r>
              <a:rPr lang="cs-CZ" sz="2200" dirty="0" smtClean="0"/>
              <a:t>, Ford, </a:t>
            </a:r>
            <a:r>
              <a:rPr lang="cs-CZ" sz="2200" dirty="0" err="1" smtClean="0"/>
              <a:t>Fayol</a:t>
            </a:r>
            <a:r>
              <a:rPr lang="cs-CZ" sz="2200" dirty="0" smtClean="0"/>
              <a:t>)</a:t>
            </a:r>
          </a:p>
          <a:p>
            <a:pPr marL="901700" indent="-363538" algn="just">
              <a:buFont typeface="Wingdings" panose="05000000000000000000" pitchFamily="2" charset="2"/>
              <a:buChar char="ü"/>
            </a:pPr>
            <a:r>
              <a:rPr lang="cs-CZ" sz="2200" dirty="0" smtClean="0"/>
              <a:t>Jediný výrazný problém představovaly hospodářské rozdíly v jednotlivých regionech ČSR</a:t>
            </a:r>
            <a:endParaRPr lang="cs-CZ" sz="2300" dirty="0"/>
          </a:p>
          <a:p>
            <a:pPr marL="0" indent="0" algn="just">
              <a:buNone/>
            </a:pPr>
            <a:r>
              <a:rPr lang="cs-CZ" sz="2000" b="1" dirty="0" smtClean="0"/>
              <a:t>     Rozmístění průmyslu v ČSR v roce 1926 (v %) </a:t>
            </a:r>
            <a:r>
              <a:rPr lang="cs-CZ" sz="2000" dirty="0" smtClean="0"/>
              <a:t>(</a:t>
            </a:r>
            <a:r>
              <a:rPr lang="cs-CZ" sz="2000" i="1" dirty="0" smtClean="0"/>
              <a:t>Zdroj: Průcha, 2004)</a:t>
            </a:r>
            <a:endParaRPr lang="cs-CZ" sz="2000" b="1" i="1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526222"/>
              </p:ext>
            </p:extLst>
          </p:nvPr>
        </p:nvGraphicFramePr>
        <p:xfrm>
          <a:off x="1526356" y="4653136"/>
          <a:ext cx="556261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6">
                  <a:extLst>
                    <a:ext uri="{9D8B030D-6E8A-4147-A177-3AD203B41FA5}">
                      <a16:colId xmlns:a16="http://schemas.microsoft.com/office/drawing/2014/main" val="2649272514"/>
                    </a:ext>
                  </a:extLst>
                </a:gridCol>
                <a:gridCol w="1854206">
                  <a:extLst>
                    <a:ext uri="{9D8B030D-6E8A-4147-A177-3AD203B41FA5}">
                      <a16:colId xmlns:a16="http://schemas.microsoft.com/office/drawing/2014/main" val="4175526047"/>
                    </a:ext>
                  </a:extLst>
                </a:gridCol>
                <a:gridCol w="1854206">
                  <a:extLst>
                    <a:ext uri="{9D8B030D-6E8A-4147-A177-3AD203B41FA5}">
                      <a16:colId xmlns:a16="http://schemas.microsoft.com/office/drawing/2014/main" val="1815736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Země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Závody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Zaměstnanci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380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Čechy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65,4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62,7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613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Morava a Slezsko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29,0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993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Slovensko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aseline="0" dirty="0" smtClean="0"/>
                        <a:t> 9,2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 7,7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36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 err="1" smtClean="0"/>
                        <a:t>Podkpar</a:t>
                      </a:r>
                      <a:r>
                        <a:rPr lang="cs-CZ" dirty="0" smtClean="0"/>
                        <a:t>. Rus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 0,7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 0,6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358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46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47860" cy="693860"/>
          </a:xfrm>
        </p:spPr>
        <p:txBody>
          <a:bodyPr>
            <a:noAutofit/>
          </a:bodyPr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Státní rozpočet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980728"/>
            <a:ext cx="7758138" cy="5728460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Rozpočtové provizorium na rok 1918 bylo sestaveno podle předcházejícího rozpočtu Rakouska-Uherska a hned bylo zatíženo poválečným dluhem 20 mld. korun</a:t>
            </a:r>
          </a:p>
          <a:p>
            <a:pPr algn="just"/>
            <a:r>
              <a:rPr lang="cs-CZ" dirty="0" smtClean="0"/>
              <a:t>První státní rozpočet pro rok 1919 byl sestaven podobným způsobem a byl to rozpočet deficitní</a:t>
            </a:r>
          </a:p>
          <a:p>
            <a:pPr algn="just"/>
            <a:r>
              <a:rPr lang="cs-CZ" dirty="0" smtClean="0"/>
              <a:t>Již v roce 1921 bylo dosaženo přebytku státního rozpočtu a to hlavně z důvodu deflační politiky A. Rašína, </a:t>
            </a:r>
          </a:p>
          <a:p>
            <a:pPr algn="just"/>
            <a:r>
              <a:rPr lang="cs-CZ" dirty="0" smtClean="0"/>
              <a:t>V roce 1925 došlo ke změně měnové politiky směrem k politice měnové stabilizace, což se projevilo také v nutnosti reformovat rozpočtová pravidla a daňový systém</a:t>
            </a:r>
          </a:p>
          <a:p>
            <a:pPr algn="just"/>
            <a:r>
              <a:rPr lang="cs-CZ" dirty="0" smtClean="0"/>
              <a:t>Po roce 1925 byl sestavován rozpočet jako víceméně vyrovnaný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marL="901700" indent="-363538" algn="just"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marL="901700" indent="-363538" algn="just">
              <a:buFont typeface="Wingdings" panose="05000000000000000000" pitchFamily="2" charset="2"/>
              <a:buChar char="ü"/>
            </a:pPr>
            <a:endParaRPr lang="cs-CZ" sz="2300" dirty="0" smtClean="0"/>
          </a:p>
        </p:txBody>
      </p:sp>
    </p:spTree>
    <p:extLst>
      <p:ext uri="{BB962C8B-B14F-4D97-AF65-F5344CB8AC3E}">
        <p14:creationId xmlns:p14="http://schemas.microsoft.com/office/powerpoint/2010/main" val="290332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1894</TotalTime>
  <Words>825</Words>
  <Application>Microsoft Office PowerPoint</Application>
  <PresentationFormat>Předvádění na obrazovce (4:3)</PresentationFormat>
  <Paragraphs>93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Calibri</vt:lpstr>
      <vt:lpstr>Times New Roman</vt:lpstr>
      <vt:lpstr>Wingdings</vt:lpstr>
      <vt:lpstr>Wingdings 2</vt:lpstr>
      <vt:lpstr>Arkýř</vt:lpstr>
      <vt:lpstr>Hospodářsko-politický vývoj československé ekonomiky po roce  1922</vt:lpstr>
      <vt:lpstr>Podmínky hospodářského vývoje po roce 1922</vt:lpstr>
      <vt:lpstr>Průběh hospodářského cyklu</vt:lpstr>
      <vt:lpstr>Prezentace aplikace PowerPoint</vt:lpstr>
      <vt:lpstr>Průběh hospodářského cyklu</vt:lpstr>
      <vt:lpstr>Prezentace aplikace PowerPoint</vt:lpstr>
      <vt:lpstr>Průběh hospodářského cyklu</vt:lpstr>
      <vt:lpstr>Průběh hospodářského cyklu</vt:lpstr>
      <vt:lpstr>Státní rozpočet</vt:lpstr>
      <vt:lpstr>nezaměstnanost v čsr</vt:lpstr>
      <vt:lpstr>Prezentace aplikace PowerPoint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181</cp:revision>
  <cp:lastPrinted>2021-03-03T01:33:39Z</cp:lastPrinted>
  <dcterms:created xsi:type="dcterms:W3CDTF">2015-02-19T14:22:13Z</dcterms:created>
  <dcterms:modified xsi:type="dcterms:W3CDTF">2021-03-17T10:30:40Z</dcterms:modified>
</cp:coreProperties>
</file>