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6" r:id="rId4"/>
    <p:sldId id="284" r:id="rId5"/>
    <p:sldId id="285" r:id="rId6"/>
    <p:sldId id="286" r:id="rId7"/>
    <p:sldId id="287" r:id="rId8"/>
    <p:sldId id="268" r:id="rId9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39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33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43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108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10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LcParenR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6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504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400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54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7128792" cy="352839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Od velké hospodářské krize k mnichovu (1929 – 1938)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792088"/>
          </a:xfrm>
        </p:spPr>
        <p:txBody>
          <a:bodyPr>
            <a:noAutofit/>
          </a:bodyPr>
          <a:lstStyle/>
          <a:p>
            <a:r>
              <a:rPr lang="cs-CZ" sz="3400" b="1" u="sng" dirty="0" smtClean="0">
                <a:solidFill>
                  <a:schemeClr val="tx1"/>
                </a:solidFill>
              </a:rPr>
              <a:t>Podmínky hospodářského vývoje po roce 1929</a:t>
            </a:r>
            <a:endParaRPr lang="cs-CZ" sz="3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715200" cy="5373216"/>
          </a:xfrm>
        </p:spPr>
        <p:txBody>
          <a:bodyPr>
            <a:normAutofit lnSpcReduction="10000"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Hospodářský vývoj v ČSR byl ovlivněn mezinárodním vývojem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Impulsem k nejtěžší hospodářské krizi 20. století, která kromě SSSR zasáhla celý svět, bylo náhlé zhroucení akciových trhů na NY burze 24. a 29.10. 1929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Ve světovém měřítku se krize prohlubovala do roku 1932, ale v některých zemí včetně ČSR dosáhla dna později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Ekonomiky se nestačily zotavit a už v roce 1937 zasáhla zejména evropské země další, nicméně mírnější krize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Mezi hlavní příčiny světové krize se řadí propletení krize v průmyslu s agrární krizí a rozvrat mezinárodního obchodu a měnová krize, která spočívala s rušením směnitelnosti měn za zlato a devalvacemi</a:t>
            </a:r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Příčiny a průběh a dopady krize v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čsr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796884"/>
            <a:ext cx="7758138" cy="572846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>
                <a:cs typeface="Arial" pitchFamily="34" charset="0"/>
              </a:rPr>
              <a:t>hlavními příčinami hospodářských otřesů počátku 30. let byly ve </a:t>
            </a:r>
            <a:r>
              <a:rPr lang="cs-CZ" dirty="0" err="1">
                <a:cs typeface="Arial" pitchFamily="34" charset="0"/>
              </a:rPr>
              <a:t>stř</a:t>
            </a:r>
            <a:r>
              <a:rPr lang="cs-CZ" dirty="0">
                <a:cs typeface="Arial" pitchFamily="34" charset="0"/>
              </a:rPr>
              <a:t>. Evropě orientace na slabou německou ekonomiku a také na upadající průmyslová odvětví</a:t>
            </a:r>
          </a:p>
          <a:p>
            <a:pPr algn="just"/>
            <a:r>
              <a:rPr lang="cs-CZ" dirty="0">
                <a:cs typeface="Arial" pitchFamily="34" charset="0"/>
              </a:rPr>
              <a:t>společné všem státům střední Evropy bylo, že na krizi nereagovaly restrukturalizací hospodářství, ale pouze usilovaly o obnovu poničených odvětví</a:t>
            </a:r>
          </a:p>
          <a:p>
            <a:pPr algn="just"/>
            <a:r>
              <a:rPr lang="cs-CZ" dirty="0">
                <a:cs typeface="Arial" pitchFamily="34" charset="0"/>
              </a:rPr>
              <a:t>Československo nejprve postihla krize v zemědělství, následoval prudký pád lehkého spotřebního průmyslu, poté krize zasáhla těžký průmysl (</a:t>
            </a:r>
            <a:r>
              <a:rPr lang="cs-CZ" b="1" dirty="0">
                <a:cs typeface="Arial" pitchFamily="34" charset="0"/>
              </a:rPr>
              <a:t>zhruba v r. 1931</a:t>
            </a:r>
            <a:r>
              <a:rPr lang="cs-CZ" dirty="0" smtClean="0">
                <a:cs typeface="Arial" pitchFamily="34" charset="0"/>
              </a:rPr>
              <a:t>)</a:t>
            </a:r>
          </a:p>
          <a:p>
            <a:pPr algn="just"/>
            <a:r>
              <a:rPr lang="cs-CZ" dirty="0">
                <a:cs typeface="Arial" pitchFamily="34" charset="0"/>
              </a:rPr>
              <a:t>obrat čs. vývozu poklesl v letech 1929-33 o více než dvě třetiny (</a:t>
            </a:r>
            <a:r>
              <a:rPr lang="cs-CZ" b="1" dirty="0">
                <a:cs typeface="Arial" pitchFamily="34" charset="0"/>
              </a:rPr>
              <a:t>v r. 1933</a:t>
            </a:r>
            <a:r>
              <a:rPr lang="cs-CZ" dirty="0">
                <a:cs typeface="Arial" pitchFamily="34" charset="0"/>
              </a:rPr>
              <a:t> tvořil vývoz pouze 13% národního důchodu) – </a:t>
            </a:r>
            <a:r>
              <a:rPr lang="cs-CZ" b="1" dirty="0">
                <a:cs typeface="Arial" pitchFamily="34" charset="0"/>
              </a:rPr>
              <a:t>vrcholem krize byly roky 1932-33 </a:t>
            </a:r>
            <a:r>
              <a:rPr lang="cs-CZ" dirty="0">
                <a:cs typeface="Arial" pitchFamily="34" charset="0"/>
              </a:rPr>
              <a:t>a někde trvala krize až do r. </a:t>
            </a:r>
            <a:r>
              <a:rPr lang="cs-CZ" dirty="0" smtClean="0">
                <a:cs typeface="Arial" pitchFamily="34" charset="0"/>
              </a:rPr>
              <a:t>1935 </a:t>
            </a:r>
            <a:endParaRPr lang="cs-CZ" dirty="0">
              <a:cs typeface="Arial" pitchFamily="34" charset="0"/>
            </a:endParaRPr>
          </a:p>
          <a:p>
            <a:pPr algn="just"/>
            <a:r>
              <a:rPr lang="cs-CZ" dirty="0">
                <a:cs typeface="Arial" pitchFamily="34" charset="0"/>
              </a:rPr>
              <a:t>Československo patřilo mezi státy, které do vypuknutí </a:t>
            </a:r>
            <a:br>
              <a:rPr lang="cs-CZ" dirty="0">
                <a:cs typeface="Arial" pitchFamily="34" charset="0"/>
              </a:rPr>
            </a:br>
            <a:r>
              <a:rPr lang="cs-CZ" dirty="0">
                <a:cs typeface="Arial" pitchFamily="34" charset="0"/>
              </a:rPr>
              <a:t>2. světové války nedosáhly </a:t>
            </a:r>
            <a:r>
              <a:rPr lang="cs-CZ" dirty="0" smtClean="0">
                <a:cs typeface="Arial" pitchFamily="34" charset="0"/>
              </a:rPr>
              <a:t>hospodářské </a:t>
            </a:r>
            <a:r>
              <a:rPr lang="cs-CZ" dirty="0">
                <a:cs typeface="Arial" pitchFamily="34" charset="0"/>
              </a:rPr>
              <a:t>úrovně před krizí</a:t>
            </a:r>
          </a:p>
          <a:p>
            <a:pPr algn="just"/>
            <a:endParaRPr lang="cs-CZ" dirty="0">
              <a:cs typeface="Arial" pitchFamily="34" charset="0"/>
            </a:endParaRPr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8629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Příčiny, průběh a dopady krize v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čsr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796884"/>
            <a:ext cx="7758138" cy="5872476"/>
          </a:xfrm>
        </p:spPr>
        <p:txBody>
          <a:bodyPr>
            <a:noAutofit/>
          </a:bodyPr>
          <a:lstStyle/>
          <a:p>
            <a:pPr algn="just"/>
            <a:r>
              <a:rPr lang="cs-CZ" sz="2200" smtClean="0">
                <a:cs typeface="Arial" pitchFamily="34" charset="0"/>
              </a:rPr>
              <a:t>sociální </a:t>
            </a:r>
            <a:r>
              <a:rPr lang="cs-CZ" sz="2200" dirty="0">
                <a:cs typeface="Arial" pitchFamily="34" charset="0"/>
              </a:rPr>
              <a:t>krize se projevila růstem nezaměstnanosti – v březnu 1933 bylo registrováno </a:t>
            </a:r>
            <a:r>
              <a:rPr lang="cs-CZ" sz="2200" dirty="0" smtClean="0">
                <a:cs typeface="Arial" pitchFamily="34" charset="0"/>
              </a:rPr>
              <a:t>980 000 </a:t>
            </a:r>
            <a:r>
              <a:rPr lang="cs-CZ" sz="2200" dirty="0">
                <a:cs typeface="Arial" pitchFamily="34" charset="0"/>
              </a:rPr>
              <a:t>nezaměstnaných; ve skutečnosti se počet blížil až k 1,2 milionu!</a:t>
            </a:r>
          </a:p>
          <a:p>
            <a:pPr algn="just"/>
            <a:r>
              <a:rPr lang="cs-CZ" sz="2200" dirty="0">
                <a:cs typeface="Arial" pitchFamily="34" charset="0"/>
              </a:rPr>
              <a:t>podpora v nezaměstnanosti byla přiznávána na základě členství zaměstnance v odborech – ty vyplácely podporu, kterou stát ještě doplnil poměrnou částkou</a:t>
            </a:r>
          </a:p>
          <a:p>
            <a:pPr algn="just"/>
            <a:r>
              <a:rPr lang="cs-CZ" sz="2200" dirty="0">
                <a:cs typeface="Arial" pitchFamily="34" charset="0"/>
              </a:rPr>
              <a:t>pro ostatní byly zavedeny tzv. státní stravovací akce = distribuce týdenních poukázek na potraviny (tzv. žebračenky) nebo byly zřizovány </a:t>
            </a:r>
            <a:r>
              <a:rPr lang="cs-CZ" sz="2200" dirty="0" smtClean="0">
                <a:cs typeface="Arial" pitchFamily="34" charset="0"/>
              </a:rPr>
              <a:t>vývařovny</a:t>
            </a:r>
          </a:p>
          <a:p>
            <a:pPr algn="just"/>
            <a:r>
              <a:rPr lang="cs-CZ" sz="2200" dirty="0">
                <a:cs typeface="Arial" pitchFamily="34" charset="0"/>
              </a:rPr>
              <a:t>dopad krize byl v odlišný v různých regionech ČSR – nejhůře bylo postiženo německé pohraničí (centrum lehkého průmyslu – sklářství, výroba porcelánu, textilní, papírenský či chemický průmysl – tzv. zbytné zboží)</a:t>
            </a:r>
          </a:p>
          <a:p>
            <a:pPr marL="0" indent="0" algn="just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649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Příčiny, průběh a dopady krize v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čsr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796884"/>
            <a:ext cx="7758138" cy="5872476"/>
          </a:xfrm>
        </p:spPr>
        <p:txBody>
          <a:bodyPr>
            <a:noAutofit/>
          </a:bodyPr>
          <a:lstStyle/>
          <a:p>
            <a:pPr algn="just"/>
            <a:r>
              <a:rPr lang="cs-CZ" sz="2200" dirty="0" smtClean="0">
                <a:cs typeface="Arial" pitchFamily="34" charset="0"/>
              </a:rPr>
              <a:t>rostl </a:t>
            </a:r>
            <a:r>
              <a:rPr lang="cs-CZ" sz="2200" dirty="0">
                <a:cs typeface="Arial" pitchFamily="34" charset="0"/>
              </a:rPr>
              <a:t>počet exekucí (zabavení majetku za nezaplacené dluhy), také žebrota a zločinnost, rostl počet </a:t>
            </a:r>
            <a:r>
              <a:rPr lang="cs-CZ" sz="2200" dirty="0" smtClean="0">
                <a:cs typeface="Arial" pitchFamily="34" charset="0"/>
              </a:rPr>
              <a:t>sebevražd</a:t>
            </a:r>
          </a:p>
          <a:p>
            <a:pPr algn="just"/>
            <a:r>
              <a:rPr lang="cs-CZ" sz="2200" dirty="0"/>
              <a:t>krizi v pohraničí prohlubovala orientace vlády na řešení agrárních problémů, ale také rozdělování státních zakázek (přihlíželo se k státní a občanské spolehlivosti), navíc na konkurzy v Praze měly německé firmy </a:t>
            </a:r>
            <a:r>
              <a:rPr lang="cs-CZ" sz="2200" dirty="0" smtClean="0"/>
              <a:t>dál, a proto se jich neúčastnily</a:t>
            </a:r>
            <a:endParaRPr lang="cs-CZ" sz="2200" dirty="0"/>
          </a:p>
          <a:p>
            <a:pPr algn="just"/>
            <a:r>
              <a:rPr lang="cs-CZ" sz="2200" dirty="0"/>
              <a:t>jen některé podniky reagovaly na krizi pružně, aby z ní vyšly posíleny, např. </a:t>
            </a:r>
            <a:r>
              <a:rPr lang="cs-CZ" sz="2200" b="1" dirty="0"/>
              <a:t>Baťa</a:t>
            </a:r>
            <a:r>
              <a:rPr lang="cs-CZ" sz="2200" dirty="0"/>
              <a:t> (investice do mechanizace apod.) – po krizi patřila mezi světově významné </a:t>
            </a:r>
            <a:r>
              <a:rPr lang="cs-CZ" sz="2200" dirty="0" smtClean="0"/>
              <a:t>firmy</a:t>
            </a:r>
          </a:p>
          <a:p>
            <a:pPr algn="just"/>
            <a:r>
              <a:rPr lang="cs-CZ" sz="2200" dirty="0"/>
              <a:t>státní zásahy pomáhaly jen krátkodobě – krize se u nás obešla bez krachu na burze a bez bankrotů velkých bank (banky byly nadále zdrojem kapitálu pro podniky)</a:t>
            </a:r>
          </a:p>
          <a:p>
            <a:pPr algn="just"/>
            <a:r>
              <a:rPr lang="cs-CZ" sz="2200" dirty="0"/>
              <a:t>byly organizovány </a:t>
            </a:r>
            <a:r>
              <a:rPr lang="cs-CZ" sz="2200" b="1" dirty="0"/>
              <a:t>kartely</a:t>
            </a:r>
            <a:r>
              <a:rPr lang="cs-CZ" sz="2200" dirty="0"/>
              <a:t> (dohody podniků o kvótách výroby, nákupu či prodeje) – mnohé firmy byly sice zachráněny, ale za cenu omezení svobody podnikání</a:t>
            </a:r>
          </a:p>
          <a:p>
            <a:pPr marL="0" indent="0" algn="just">
              <a:buNone/>
            </a:pPr>
            <a:endParaRPr lang="cs-CZ" sz="2200" dirty="0"/>
          </a:p>
          <a:p>
            <a:pPr algn="just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0704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Příčiny, průběh a dopady krize v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čsr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796884"/>
            <a:ext cx="7758138" cy="5872476"/>
          </a:xfrm>
        </p:spPr>
        <p:txBody>
          <a:bodyPr>
            <a:noAutofit/>
          </a:bodyPr>
          <a:lstStyle/>
          <a:p>
            <a:pPr algn="just"/>
            <a:r>
              <a:rPr lang="cs-CZ" sz="2200" dirty="0" smtClean="0"/>
              <a:t>v </a:t>
            </a:r>
            <a:r>
              <a:rPr lang="cs-CZ" sz="2200" dirty="0"/>
              <a:t>r. 1933 schválila vláda agrárníka Jana </a:t>
            </a:r>
            <a:r>
              <a:rPr lang="cs-CZ" sz="2200" dirty="0" err="1"/>
              <a:t>Malypetra</a:t>
            </a:r>
            <a:r>
              <a:rPr lang="cs-CZ" sz="2200" dirty="0"/>
              <a:t> </a:t>
            </a:r>
            <a:br>
              <a:rPr lang="cs-CZ" sz="2200" dirty="0"/>
            </a:br>
            <a:r>
              <a:rPr lang="cs-CZ" sz="2200" dirty="0"/>
              <a:t>tzv. </a:t>
            </a:r>
            <a:r>
              <a:rPr lang="cs-CZ" sz="2200" b="1" dirty="0"/>
              <a:t>zmocňovací zákon </a:t>
            </a:r>
            <a:r>
              <a:rPr lang="cs-CZ" sz="2200" dirty="0"/>
              <a:t>– vláda získala možnost vydávat zákonná nařízení bez schvalování </a:t>
            </a:r>
            <a:r>
              <a:rPr lang="cs-CZ" sz="2200" dirty="0" smtClean="0"/>
              <a:t>parlamentem</a:t>
            </a:r>
          </a:p>
          <a:p>
            <a:pPr algn="just"/>
            <a:r>
              <a:rPr lang="cs-CZ" sz="2200" dirty="0" smtClean="0"/>
              <a:t>krize </a:t>
            </a:r>
            <a:r>
              <a:rPr lang="cs-CZ" sz="2200" dirty="0"/>
              <a:t>však měla hluboké důsledky sociální – nejvíce jí politicky využily extrémistické strany, zejména KSČ</a:t>
            </a:r>
          </a:p>
          <a:p>
            <a:pPr algn="just"/>
            <a:r>
              <a:rPr lang="cs-CZ" sz="2200" dirty="0"/>
              <a:t>do jejího čela se v r. 1929 prosadil radikální Klement Gottwald (plánem bylo stranu podřídit mezinárodní Kominterně); na počátku 30. let to byla právě KSČ, která organizovala většinu dělnických protestních </a:t>
            </a:r>
            <a:r>
              <a:rPr lang="cs-CZ" sz="2200" dirty="0" smtClean="0"/>
              <a:t>akcí</a:t>
            </a:r>
          </a:p>
          <a:p>
            <a:pPr algn="just"/>
            <a:r>
              <a:rPr lang="cs-CZ" sz="2200" dirty="0"/>
              <a:t>kromě komunistů výrazně narostl vliv dalších extrémistů – německých nacionalistů (Konrád Henlein); slovenských hlinkovců (Andrej Hlinka) i českých fašistů (</a:t>
            </a:r>
            <a:r>
              <a:rPr lang="cs-CZ" sz="2200" dirty="0" err="1"/>
              <a:t>Radola</a:t>
            </a:r>
            <a:r>
              <a:rPr lang="cs-CZ" sz="2200" dirty="0"/>
              <a:t> Gajda)</a:t>
            </a:r>
          </a:p>
          <a:p>
            <a:pPr algn="just"/>
            <a:r>
              <a:rPr lang="cs-CZ" sz="2200" dirty="0"/>
              <a:t>krize začala přecházet v r. 1935; z velké části díky státním zakázkám zbrojařského, strojírenského či stavebního charakteru (kvůli obraně před agresivitou hitlerovského Německa)</a:t>
            </a:r>
          </a:p>
          <a:p>
            <a:pPr marL="0" indent="0" algn="just">
              <a:buNone/>
            </a:pPr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1637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Příčiny, průběh a dopady krize v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čsr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796884"/>
            <a:ext cx="7758138" cy="5872476"/>
          </a:xfrm>
        </p:spPr>
        <p:txBody>
          <a:bodyPr>
            <a:noAutofit/>
          </a:bodyPr>
          <a:lstStyle/>
          <a:p>
            <a:pPr algn="just"/>
            <a:r>
              <a:rPr lang="cs-CZ" sz="2200" dirty="0"/>
              <a:t>Československu tehdy chyběl ucelený program řešení krize a také nedostatek charismatických politiků, kteří by v lidech vzbudili naději, že bude líp</a:t>
            </a:r>
          </a:p>
          <a:p>
            <a:pPr algn="just"/>
            <a:r>
              <a:rPr lang="cs-CZ" sz="2200" b="1" dirty="0"/>
              <a:t>v r. 1937 </a:t>
            </a:r>
            <a:r>
              <a:rPr lang="cs-CZ" sz="2200" dirty="0"/>
              <a:t>se ekonomika dostala na 97% stavu r. 1929, nezaměstnanost však zůstala </a:t>
            </a:r>
            <a:r>
              <a:rPr lang="cs-CZ" sz="2200" dirty="0" smtClean="0"/>
              <a:t>desetinásobná</a:t>
            </a:r>
            <a:endParaRPr lang="cs-CZ" sz="2200" dirty="0"/>
          </a:p>
          <a:p>
            <a:pPr algn="just"/>
            <a:r>
              <a:rPr lang="cs-CZ" sz="2200" dirty="0"/>
              <a:t>krize tak sice byla překonána, ale mnichovská dohoda, vznik protektorátu a následná světová válka uvrhly naši ekonomiku opět do výrazně černých čísel, ze kterých se dostávala ještě dlouho po druhé světové válce…</a:t>
            </a:r>
          </a:p>
          <a:p>
            <a:pPr marL="0" indent="0" algn="just">
              <a:buNone/>
            </a:pPr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/>
          </a:p>
          <a:p>
            <a:pPr algn="just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4403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2052</TotalTime>
  <Words>640</Words>
  <Application>Microsoft Office PowerPoint</Application>
  <PresentationFormat>Předvádění na obrazovce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Arkýř</vt:lpstr>
      <vt:lpstr>Od velké hospodářské krize k mnichovu (1929 – 1938)</vt:lpstr>
      <vt:lpstr>Podmínky hospodářského vývoje po roce 1929</vt:lpstr>
      <vt:lpstr>Příčiny a průběh a dopady krize v čsr</vt:lpstr>
      <vt:lpstr>Příčiny, průběh a dopady krize v čsr</vt:lpstr>
      <vt:lpstr>Příčiny, průběh a dopady krize v čsr</vt:lpstr>
      <vt:lpstr>Příčiny, průběh a dopady krize v čsr</vt:lpstr>
      <vt:lpstr>Příčiny, průběh a dopady krize v čsr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197</cp:revision>
  <cp:lastPrinted>2021-03-03T01:33:39Z</cp:lastPrinted>
  <dcterms:created xsi:type="dcterms:W3CDTF">2015-02-19T14:22:13Z</dcterms:created>
  <dcterms:modified xsi:type="dcterms:W3CDTF">2021-03-17T10:28:27Z</dcterms:modified>
</cp:coreProperties>
</file>