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8" r:id="rId6"/>
    <p:sldId id="273" r:id="rId7"/>
    <p:sldId id="260" r:id="rId8"/>
    <p:sldId id="263" r:id="rId9"/>
    <p:sldId id="269" r:id="rId10"/>
    <p:sldId id="270" r:id="rId11"/>
    <p:sldId id="271" r:id="rId12"/>
    <p:sldId id="272" r:id="rId13"/>
    <p:sldId id="265" r:id="rId14"/>
    <p:sldId id="266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.slu.cz/videolist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ebiedzik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26" y="552788"/>
            <a:ext cx="12192000" cy="1629294"/>
          </a:xfrm>
        </p:spPr>
        <p:txBody>
          <a:bodyPr>
            <a:noAutofit/>
          </a:bodyPr>
          <a:lstStyle/>
          <a:p>
            <a:pPr algn="ctr"/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1267" y="2585851"/>
            <a:ext cx="6394075" cy="810491"/>
          </a:xfrm>
        </p:spPr>
        <p:txBody>
          <a:bodyPr>
            <a:noAutofit/>
          </a:bodyPr>
          <a:lstStyle/>
          <a:p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EVSNPMAB_ Prezenční studium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68841" y="3687588"/>
            <a:ext cx="5527159" cy="17373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4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Úvodní informace k absolvování předmětu</a:t>
            </a:r>
          </a:p>
        </p:txBody>
      </p:sp>
      <p:pic>
        <p:nvPicPr>
          <p:cNvPr id="1026" name="Picture 2" descr="Makroekonomie I - Detail kurzu - Edooca.cz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99" y="2701636"/>
            <a:ext cx="6245153" cy="370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2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484" y="1854260"/>
            <a:ext cx="11525325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IS-ELM, hospodářská politika v modelu IS-ELM: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Nedostatky modelu IS-LM východiska konstrukce modelu IS-ELM. Vliv změn v očekávané míře inflace na úroveň důchodu v ekonomice. Hospodářsko-politické implikace modelu IS-ELM.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Makroekonomie otevřené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Rovnovážná úroveň produktu v otevřené ekonomice, bilance zboží a služeb běžný účet, čisté vývozy a jejich determinanty, determinanty dovozu a vývozu, vliv změny měnového kurzu na tuzemské dovozy a vývozy, autonomní vývozy, funkce dovozu, autonomní dovozy, dovozy závislé na tuzemském důchodu, mezní sklon k dovozu. Model IS-LM-BP a rovnovážný produkt.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IS-LM-BP: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a monetární politiky prizmatem modelu IS-LM-BP v podmínkách dokonalé mobility kapitálu a v systému pevných a pružných měnových kurzů.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21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8" y="1778844"/>
            <a:ext cx="11782863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Platební bilance: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Platební bilance, její kategorie. Mezinárodní tok zboží služeb a kapitálu a domácí ekonomika. Vyrovnávaní bilance na běžném účtu a platební bilanci jako celku. Vyrovnávací mechanismy v platební bilanci.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AD-AS a jeho dynamizace, fiskální a monetární politika v modelu AD-AS: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Agregátní poptávka a její struktura, odvození křivky agregátní poptávky v uzavřené ekonomice z modelu IS-LM při různých cenových hladinách, charakteristika křivky agregátní poptávky a její formalizace. Vliv fiskální a monetární politiky na křivku agregátní poptávky a agregátní nabídky. Dynamizace modelu AD-AS. Fiskální a monetární politika za předpokladu dynamické křivky agregátní poptávky a agregátní nabídky.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Teorie racionálních očekávání: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Teoretický pohled na problematiku očekávání. Nová klasická makroekonomie versus racionální očekávání v keynesovské ekonomii. Účinky očekávané a neočekávané hospodářské politiky v modelu nových klasických makroekonomů a neklasickém modelu racionálních očekávání.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921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9" y="1778844"/>
            <a:ext cx="11541230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0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Inflace a nezaměstnanost a jejich vzájemný vztah: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v keynesiánském a friedmanovském pojetí.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Lucasova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verze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křivky a její pojetí novou klasickou makroekonomií.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a koncepce NAIRU.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pl-PL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Hospodářský cyklus a teorie konjunktury: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Elementární kategorie teorií hospodářského cyklu. Hospodářský cyklus v pojetí monetaristů nové klasické makroekonomie. Teorie reálného hospodářského cyklu. Politické šoky a teorie politického hospodářského cyklu.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Keynesovsky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orientované teorie hospodářského cyklu a kritika keynesovské spotřební funkce. Hospodářský cyklus v neklasické teorii racionálních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pl-PL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2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Měnový kurz, teorie optimální měnové oblasti, její vývoj a možnosti její praktické aplikace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200" b="1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3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Ekonomický růst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88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" y="1913917"/>
            <a:ext cx="12192001" cy="4769685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BENASSY, J. P.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Macroeconomic Theory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Oxford University Press. ISBN 9780199924219.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CAHLÍK, T., M. HLAVÁČEK a J. SEIDLER,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Karolinum. ISBN 978-80-246-1906-4.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DORNBUSCH, R. a S. FISCHER, 1994.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Praha: SPN a Nadace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80-04-25 556-6.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Pro magisterské (inženýrské) studium. 1. a 2.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80-86175-18-9.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ŠEVELA, M.,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978-80-7375-609-3.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SOUKUP, J. A KOL.,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moderní přístup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Management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978-80-7261-219-2.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HOLMAN, R.,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C.H.Beck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978-80-7179-861-3.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MANKIW, N., G.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Principles of Macroeconomics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Cengage Learning. ISBN 978-0-538-4306-6.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WALL,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The Macro Economy Today: 13th Edition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McGraw-Hill Higher Education. ISBN 9780077769581.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944602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112" y="2076148"/>
            <a:ext cx="11637776" cy="4942107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ROZMAHEL, P., 2004.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80-7157-817-7.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JONES, CH. I., 2011.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978-0-393-93423-6.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HALL, R. E. and D. H. PAPELL, 2011.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Growth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Fluctuations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Policy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978-0-393-97515-4.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Pokročilejší analýza III.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80-86175-22-7.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MANSOOR, M.,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v praxi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978-80-7357-560-1.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WAWROSZ, P., H. HEISSLER a P. MACH,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Reálie v makroekonomii: odborné texty, mediální reflexe, praktické analýzy.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978-80-7357-848-0.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 R., L. WILSON and M. MAIER, 2005.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Study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Guide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T/a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Today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10e..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McGraw-Hill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9780073042244.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13498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60911" cy="1013800"/>
          </a:xfrm>
        </p:spPr>
        <p:txBody>
          <a:bodyPr>
            <a:noAutofit/>
          </a:bodyPr>
          <a:lstStyle/>
          <a:p>
            <a:pPr algn="ctr"/>
            <a:r>
              <a:rPr lang="cs-CZ" sz="4800" dirty="0">
                <a:latin typeface="Cambria Math" panose="02040503050406030204" pitchFamily="18" charset="0"/>
                <a:ea typeface="Cambria Math" panose="02040503050406030204" pitchFamily="18" charset="0"/>
              </a:rPr>
              <a:t>DALŠÍ MATERIÁLY VHODNÉ KE STUDIU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447" y="2682769"/>
            <a:ext cx="11855106" cy="1600562"/>
          </a:xfrm>
        </p:spPr>
        <p:txBody>
          <a:bodyPr anchor="t">
            <a:normAutofit/>
          </a:bodyPr>
          <a:lstStyle/>
          <a:p>
            <a:pPr lvl="1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Přednášky Makroekonomie B (pokročilý kurz) doc. Ing. Mariana </a:t>
            </a:r>
            <a:r>
              <a:rPr lang="cs-CZ" sz="2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Lebiedzika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Ph.D. naleznete na odkaze:</a:t>
            </a:r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http://media.slu.cz/videolist.php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800" i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 filtr Makroekonomie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24325" y="2067594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VIDEOPŘEDNÁŠKY: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8070" y="5221588"/>
            <a:ext cx="6919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Studijní opora Makroekonomie, viz IS SU.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6D2D8ACF-E19C-4318-9BE2-E0060E431B01}"/>
              </a:ext>
            </a:extLst>
          </p:cNvPr>
          <p:cNvSpPr txBox="1">
            <a:spLocks/>
          </p:cNvSpPr>
          <p:nvPr/>
        </p:nvSpPr>
        <p:spPr>
          <a:xfrm>
            <a:off x="324325" y="452656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SKRIPTA:</a:t>
            </a:r>
          </a:p>
        </p:txBody>
      </p:sp>
    </p:spTree>
    <p:extLst>
      <p:ext uri="{BB962C8B-B14F-4D97-AF65-F5344CB8AC3E}">
        <p14:creationId xmlns:p14="http://schemas.microsoft.com/office/powerpoint/2010/main" val="11571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99165" y="1985817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PŘEDNÁŠKY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271042" y="1985817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SEMINÁŘE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99165" y="260957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doc. Ing. Marian LEBIEDZIK,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A301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+420 596 398 248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lebiedzik</a:t>
            </a: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pondělí 10:45 – 12:45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středa 7:30 – 9:00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A226F89E-49DB-4B04-A0F3-B480A14B4EAD}"/>
              </a:ext>
            </a:extLst>
          </p:cNvPr>
          <p:cNvSpPr txBox="1">
            <a:spLocks/>
          </p:cNvSpPr>
          <p:nvPr/>
        </p:nvSpPr>
        <p:spPr>
          <a:xfrm>
            <a:off x="6271042" y="260436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Petra CHMIELOVÁ,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A236</a:t>
            </a:r>
          </a:p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+420 596 398 267</a:t>
            </a:r>
          </a:p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chmielova</a:t>
            </a:r>
            <a:r>
              <a:rPr lang="cs-CZ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3">
                  <a:lumMod val="60000"/>
                  <a:lumOff val="4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středa 13:00 – 14:00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čtvrtek 8:00 – 10:00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</a:p>
        </p:txBody>
      </p:sp>
    </p:spTree>
    <p:extLst>
      <p:ext uri="{BB962C8B-B14F-4D97-AF65-F5344CB8AC3E}">
        <p14:creationId xmlns:p14="http://schemas.microsoft.com/office/powerpoint/2010/main" val="14094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98297" y="2241151"/>
            <a:ext cx="8300746" cy="4272770"/>
          </a:xfrm>
        </p:spPr>
        <p:txBody>
          <a:bodyPr anchor="t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60 % účast na seminářích.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Aktivita v seminářích.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Kombinovaná zkouška. </a:t>
            </a:r>
          </a:p>
        </p:txBody>
      </p:sp>
    </p:spTree>
    <p:extLst>
      <p:ext uri="{BB962C8B-B14F-4D97-AF65-F5344CB8AC3E}">
        <p14:creationId xmlns:p14="http://schemas.microsoft.com/office/powerpoint/2010/main" val="51954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274" y="2380050"/>
            <a:ext cx="11267582" cy="897337"/>
          </a:xfrm>
        </p:spPr>
        <p:txBody>
          <a:bodyPr anchor="t">
            <a:noAutofit/>
          </a:bodyPr>
          <a:lstStyle/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Podmínkou absolvování předmětu je </a:t>
            </a: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povinná účast na seminářích v rozsahu minimálně 60 % z uskutečněných seminářů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(tzn. student v tomto semestru musí být přítomen minimálně na 7 seminářích). 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83274" y="1899740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DOCHÁZKA: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83274" y="3905671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KE ZKOUŠCE: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83274" y="4483405"/>
            <a:ext cx="11340717" cy="1013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aktivitu na seminářích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10 bodů. </a:t>
            </a:r>
          </a:p>
          <a:p>
            <a:pPr>
              <a:spcBef>
                <a:spcPts val="0"/>
              </a:spcBef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 průběžného testu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30 bodů.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8D1ECE2-9E50-4443-B224-E7D29471D34D}"/>
              </a:ext>
            </a:extLst>
          </p:cNvPr>
          <p:cNvSpPr txBox="1">
            <a:spLocks/>
          </p:cNvSpPr>
          <p:nvPr/>
        </p:nvSpPr>
        <p:spPr>
          <a:xfrm>
            <a:off x="296456" y="5714028"/>
            <a:ext cx="11327535" cy="10000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ze seminářů 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40 bodů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, které se vám započítávají ke zkoušce. </a:t>
            </a:r>
          </a:p>
        </p:txBody>
      </p:sp>
    </p:spTree>
    <p:extLst>
      <p:ext uri="{BB962C8B-B14F-4D97-AF65-F5344CB8AC3E}">
        <p14:creationId xmlns:p14="http://schemas.microsoft.com/office/powerpoint/2010/main" val="55336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03806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Aktivita na seminářích: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273174"/>
            <a:ext cx="11530794" cy="45471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Na seminářích studenti nepřijímají pasivně informace, ale mají možnost nad tématem diskutovat. Snažit se reagovat na dotazy vyučujícího a aplikovat informace z přednášek</a:t>
            </a:r>
            <a:r>
              <a:rPr lang="cs-CZ" sz="2800"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  <a:endParaRPr lang="cs-CZ" sz="280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endParaRPr lang="cs-CZ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cs-CZ" sz="3200" b="1" u="sng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za aktivitu bude možno získat následovně: 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správné vypočítání stanoveného příkladu či nakreslení grafu </a:t>
            </a: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(body získají první tři nejrychlejší studenti),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vyluštěním křížovky </a:t>
            </a: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(opět první tři nejrychlejší studenti, kteří budou mít vše správně – ne pouze tajenku),   </a:t>
            </a:r>
          </a:p>
        </p:txBody>
      </p:sp>
    </p:spTree>
    <p:extLst>
      <p:ext uri="{BB962C8B-B14F-4D97-AF65-F5344CB8AC3E}">
        <p14:creationId xmlns:p14="http://schemas.microsoft.com/office/powerpoint/2010/main" val="240269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03806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Další informace: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219623"/>
            <a:ext cx="11530794" cy="41528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Jelikož přednášky předcházejí seminářům, je předpokladem, že se student ve vyučované problematice částečně teoreticky orientuje (semináře budou zaměřené zejména na příklady a grafy, ne na teorii z přednášek). </a:t>
            </a:r>
          </a:p>
          <a:p>
            <a:pPr algn="just"/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Nelze počítat s tím, že látka probrána na seminářích bude stačit pro zvládnutí zkoušky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semináře slouží pouze k prohloubení určitých oblastí z přednášek. 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Doporučuji nosit si vytištěné (nebo elektronicky zobrazené) zadání příkladů na daný seminář – budou vždy předem zveřejňovány v IS SU ve složce pro studijní materiály. </a:t>
            </a:r>
          </a:p>
        </p:txBody>
      </p:sp>
    </p:spTree>
    <p:extLst>
      <p:ext uri="{BB962C8B-B14F-4D97-AF65-F5344CB8AC3E}">
        <p14:creationId xmlns:p14="http://schemas.microsoft.com/office/powerpoint/2010/main" val="178625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77570"/>
            <a:ext cx="110296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Seminářů</a:t>
            </a:r>
            <a:r>
              <a:rPr lang="cs-CZ" sz="5000" dirty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cs-CZ" sz="50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063008"/>
              </p:ext>
            </p:extLst>
          </p:nvPr>
        </p:nvGraphicFramePr>
        <p:xfrm>
          <a:off x="466563" y="1847932"/>
          <a:ext cx="11258874" cy="4866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7580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594213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367081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Týden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od: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21.2.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Úvodní týden - semináře se nekonají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28.2.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ve dvousektorovém modelu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 třísektorovém modelu včetně analýzy rozpočtu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Čisté vývozy a určení produkce v otevřené ekonomice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(čtyřsektorový model)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statků a služeb,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křivka IS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28.3.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peněz,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křivka LM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IS-LM-BP</a:t>
                      </a:r>
                      <a:r>
                        <a:rPr lang="cs-CZ" sz="1600" baseline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(otevřená ekonomika)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IS-LM-BP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(otevřená ekonomika)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Křivka 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Opakování a příprava na průběžný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Průběžný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test se bude konat hromadně </a:t>
                      </a:r>
                      <a:r>
                        <a:rPr lang="cs-CZ" sz="1600" b="1" baseline="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16. 5. 2022 od 17:00 ve Velkém sále 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na hlavní budově OPF (C-VS)</a:t>
                      </a:r>
                      <a:endParaRPr lang="cs-CZ" sz="1600" b="1" dirty="0">
                        <a:solidFill>
                          <a:schemeClr val="accent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21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A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191" y="2419868"/>
            <a:ext cx="11525325" cy="2503378"/>
          </a:xfrm>
        </p:spPr>
        <p:txBody>
          <a:bodyPr anchor="t">
            <a:noAutofit/>
          </a:bodyPr>
          <a:lstStyle/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bude písemný a bude se skládat z početních příkladů z oblasti pokročilé makroekonomie, které budou probrány v průběhu semestru na seminářích.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Na průběžném testu budou rovněž grafy a posuny křivek, které budou probrány v rámci seminářů.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Na průběžném testu je nutné mít vlastní kalkulačku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(ne mobil, tablet či PC).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 případě, že se student řádně omluví ze zdravotních důvodů a doloží to lékařským potvrzením (do 5ti pracovních dnů), má nárok na náhradní průběžný test.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11203" y="189790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PRŮBĚŽNÝ TEST: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11203" y="5199140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ZKOUŠKA: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5214" y="5706216"/>
            <a:ext cx="12298167" cy="12457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Kombinovaná zkouška. </a:t>
            </a:r>
          </a:p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 úspěšnému absolvování předmětu Makroekonomie je doporučeno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chodit na přednášky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F1AD52AF-A1B3-40CA-8D88-D34FFAB09743}"/>
              </a:ext>
            </a:extLst>
          </p:cNvPr>
          <p:cNvSpPr txBox="1">
            <a:spLocks/>
          </p:cNvSpPr>
          <p:nvPr/>
        </p:nvSpPr>
        <p:spPr>
          <a:xfrm>
            <a:off x="4228592" y="1882163"/>
            <a:ext cx="7865485" cy="507076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16. 5. 2022 od 17:00 ve Velkém sále</a:t>
            </a:r>
          </a:p>
        </p:txBody>
      </p:sp>
    </p:spTree>
    <p:extLst>
      <p:ext uri="{BB962C8B-B14F-4D97-AF65-F5344CB8AC3E}">
        <p14:creationId xmlns:p14="http://schemas.microsoft.com/office/powerpoint/2010/main" val="1043782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83" y="1825979"/>
            <a:ext cx="11745156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Jednoduchý keynesiánský model a jeho využití v analýze třísektorové a čtyřsektorové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Využití modelu při určení rovnovážného produktu. Vliv vládních spotřebních výdajů za zboží a služby, daní, transferových plateb a čistého exportu na úroveň produktu v ekonomice.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IS-LM: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Rovnováha na trhu statků křivka IS a její formalizace. Trh finančních aktiv, poptávka po reálných peněžních zůstatcích a její determinanty, rovnováha na trhu aktiv, formalizace křivky LM. Současná rovnováha na trhu statků a na trhu aktiv, model IS-LM.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politiky a monetární politiky prizmatem modelu IS-LM. Kritéria volby fiskální politiky a monetární politiky a jejich kombinace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75788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1381</TotalTime>
  <Words>1599</Words>
  <Application>Microsoft Office PowerPoint</Application>
  <PresentationFormat>Širokoúhlá obrazovka</PresentationFormat>
  <Paragraphs>164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Gill Sans MT</vt:lpstr>
      <vt:lpstr>Wingdings</vt:lpstr>
      <vt:lpstr>Wingdings 2</vt:lpstr>
      <vt:lpstr>Dividenda</vt:lpstr>
      <vt:lpstr>MAKROEKONOMIe</vt:lpstr>
      <vt:lpstr>ZÁKLADNÍ INFORMACE</vt:lpstr>
      <vt:lpstr>PODMÍNKY ABSOLVOVÁNÍ</vt:lpstr>
      <vt:lpstr>Podmínky na seminářích</vt:lpstr>
      <vt:lpstr>Podmínky na seminářích</vt:lpstr>
      <vt:lpstr>Podmínky na seminářích</vt:lpstr>
      <vt:lpstr>Harmonogram Seminářů (může se V PRŮBĚHU SEMESTRU změnit) </vt:lpstr>
      <vt:lpstr>PRŮBĚŽNÝ TEST A ZKOUŠKA</vt:lpstr>
      <vt:lpstr>STRUKTURA PŘEDNÁŠEK I</vt:lpstr>
      <vt:lpstr>STRUKTURA PŘEDNÁŠEK II</vt:lpstr>
      <vt:lpstr>STRUKTURA PŘEDNÁŠEK III</vt:lpstr>
      <vt:lpstr>STRUKTURA PŘEDNÁŠEK IV</vt:lpstr>
      <vt:lpstr>ZÁKLADNÍ literatura</vt:lpstr>
      <vt:lpstr>DOPORUČENÁ literatura</vt:lpstr>
      <vt:lpstr>DALŠÍ MATERIÁLY VHODNÉ KE STUDIU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EVSNPMAB_MAKROEKONOMIe</dc:title>
  <dc:creator>Petra Chmielová</dc:creator>
  <cp:lastModifiedBy>leb0002</cp:lastModifiedBy>
  <cp:revision>35</cp:revision>
  <dcterms:created xsi:type="dcterms:W3CDTF">2022-01-20T10:02:57Z</dcterms:created>
  <dcterms:modified xsi:type="dcterms:W3CDTF">2022-02-21T05:54:12Z</dcterms:modified>
</cp:coreProperties>
</file>