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7" r:id="rId4"/>
    <p:sldId id="261" r:id="rId5"/>
    <p:sldId id="293" r:id="rId6"/>
    <p:sldId id="310" r:id="rId7"/>
    <p:sldId id="291" r:id="rId8"/>
    <p:sldId id="292" r:id="rId9"/>
    <p:sldId id="275" r:id="rId10"/>
    <p:sldId id="258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7F95"/>
    <a:srgbClr val="276B7D"/>
    <a:srgbClr val="235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91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CC9B0-F9A8-4A47-BCBF-6B99903757BF}" type="datetimeFigureOut">
              <a:rPr lang="cs-CZ" smtClean="0"/>
              <a:pPr/>
              <a:t>06.02.2022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781C7-4DE8-41D1-BF01-488C4C975A1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Templateswise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843558"/>
            <a:ext cx="7772400" cy="613891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fr-CA" dirty="0"/>
              <a:t>NAME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385441"/>
            <a:ext cx="6400800" cy="5211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Company Name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33082"/>
            <a:ext cx="2133600" cy="2746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D888733-C297-41F8-80E4-8CB3233DDA61}" type="datetime1">
              <a:rPr lang="en-US" smtClean="0"/>
              <a:pPr>
                <a:defRPr/>
              </a:pPr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33082"/>
            <a:ext cx="2895600" cy="2746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33082"/>
            <a:ext cx="2133600" cy="2746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56A599E-94AB-43BC-B268-16036F087C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1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96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- Templateswise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67744" y="206375"/>
            <a:ext cx="6419056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67744" y="1200150"/>
            <a:ext cx="6419056" cy="33940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Lorem ipsum dolor sit amet, consectetur adipisicing elit, sed do eiusmod tempor incididunt ut labore et dolore magna aliqua.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8751E-F467-4588-879A-183D7ACEEDCB}" type="datetime1">
              <a:rPr lang="en-US" smtClean="0"/>
              <a:pPr>
                <a:defRPr/>
              </a:pPr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EF502-4A31-4CC4-97CA-057348DFF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6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2 - Templateswise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Lorem ipsum dolor sit amet, consectetur adipisicing elit, sed do eiusmod tempor incididunt ut labore et dolore magna aliqua.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A871C-D76A-4ACA-A85C-9CDD35746ED9}" type="datetime1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0E372-16E5-448B-8779-3CCC855B5A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1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3 - Templateswise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Lorem ipsum dolor sit amet, consectetur adipisicing elit, sed do eiusmod tempor incididunt ut labore et dolore magna aliqua.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430B8-F323-437B-B8EE-770E0E01A9B5}" type="datetime1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0E372-16E5-448B-8779-3CCC855B5A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5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5E4ECD-04CE-4CE8-835C-DCF03730B035}" type="datetime1">
              <a:rPr lang="en-US" smtClean="0"/>
              <a:pPr>
                <a:defRPr/>
              </a:pPr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5CB547-BD98-48D3-A116-E92DB1098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DC7E2-F018-4A0C-B0CA-0C6F419599FA}" type="datetime1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D9663-ED20-45C3-A444-C9BB90F12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5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4" r:id="rId2"/>
    <p:sldLayoutId id="2147483663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2F7F9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2F7F95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2F7F9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2F7F9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2F7F9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2F7F9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899592" y="1131590"/>
            <a:ext cx="4968552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Investiční trojúhelník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12160" y="3579862"/>
            <a:ext cx="2960111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Investiční trojúhelník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059582"/>
            <a:ext cx="6840760" cy="3816424"/>
          </a:xfrm>
        </p:spPr>
        <p:txBody>
          <a:bodyPr>
            <a:normAutofit/>
          </a:bodyPr>
          <a:lstStyle/>
          <a:p>
            <a:pPr marL="266700" indent="-266700"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endParaRPr lang="en-GB" sz="1600" dirty="0"/>
          </a:p>
          <a:p>
            <a:pPr marL="266700" indent="-266700"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Každou investiční příležitost (termínovaný vklad v bance, stavební spoření, podílové fondy nebo koupě nemovitosti) je třeba posuzovat ze tří hledisek:</a:t>
            </a:r>
          </a:p>
          <a:p>
            <a:pPr lvl="1" algn="just">
              <a:spcBef>
                <a:spcPts val="1200"/>
              </a:spcBef>
            </a:pPr>
            <a:r>
              <a:rPr lang="cs-CZ" sz="1600" dirty="0"/>
              <a:t>očekávaný výnos,</a:t>
            </a:r>
          </a:p>
          <a:p>
            <a:pPr lvl="1" algn="just">
              <a:spcBef>
                <a:spcPts val="1200"/>
              </a:spcBef>
            </a:pPr>
            <a:r>
              <a:rPr lang="cs-CZ" sz="1600" dirty="0"/>
              <a:t>riziko,</a:t>
            </a:r>
          </a:p>
          <a:p>
            <a:pPr lvl="1" algn="just">
              <a:spcBef>
                <a:spcPts val="1200"/>
              </a:spcBef>
            </a:pPr>
            <a:r>
              <a:rPr lang="cs-CZ" sz="1600" dirty="0"/>
              <a:t>likvidita.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571750"/>
            <a:ext cx="3533851" cy="233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Očekávaný výnos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0150"/>
            <a:ext cx="6768752" cy="3943350"/>
          </a:xfrm>
        </p:spPr>
        <p:txBody>
          <a:bodyPr>
            <a:normAutofit fontScale="92500" lnSpcReduction="20000"/>
          </a:bodyPr>
          <a:lstStyle/>
          <a:p>
            <a:pPr marL="266700" indent="-266700"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V první řadě investora zajímá, co posuzovaná investice přinese – tedy její </a:t>
            </a:r>
            <a:r>
              <a:rPr lang="cs-CZ" sz="2100" b="1" dirty="0"/>
              <a:t>očekávaný výnos. </a:t>
            </a:r>
          </a:p>
          <a:p>
            <a:pPr marL="266700" indent="-266700"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Výnos z investic je dán: </a:t>
            </a:r>
          </a:p>
          <a:p>
            <a:pPr lvl="1" algn="just">
              <a:spcAft>
                <a:spcPts val="600"/>
              </a:spcAft>
              <a:buClr>
                <a:srgbClr val="307871"/>
              </a:buClr>
            </a:pPr>
            <a:r>
              <a:rPr lang="cs-CZ" sz="1800" dirty="0"/>
              <a:t>jednak výnosem z držení (dividenda, kupónový výnos, úrok, nájemné apod.)</a:t>
            </a:r>
          </a:p>
          <a:p>
            <a:pPr lvl="1" algn="just">
              <a:spcAft>
                <a:spcPts val="600"/>
              </a:spcAft>
              <a:buClr>
                <a:srgbClr val="307871"/>
              </a:buClr>
            </a:pPr>
            <a:r>
              <a:rPr lang="cs-CZ" sz="1800" dirty="0"/>
              <a:t>jednak výnosem z prodeje (chápeme ho většinou jako rozdíl mezi cenou prodejní a kupní – pořizovací)</a:t>
            </a:r>
            <a:endParaRPr lang="en-GB" sz="1800" dirty="0"/>
          </a:p>
          <a:p>
            <a:pPr marL="266700" indent="-266700"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 Očekávaný výnos </a:t>
            </a:r>
          </a:p>
          <a:p>
            <a:pPr lvl="1" algn="just">
              <a:spcAft>
                <a:spcPts val="600"/>
              </a:spcAft>
            </a:pPr>
            <a:r>
              <a:rPr lang="cs-CZ" sz="1800" dirty="0"/>
              <a:t>výnos, který investoři očekávají – je tedy zaměřen do budoucnosti, investory zajímá, co jim jejich investice přinese v budoucnosti, ne co investice přinesla v minulosti.</a:t>
            </a:r>
            <a:endParaRPr lang="en-GB" sz="1800" dirty="0"/>
          </a:p>
          <a:p>
            <a:pPr lvl="1" algn="just">
              <a:spcAft>
                <a:spcPts val="600"/>
              </a:spcAft>
            </a:pPr>
            <a:r>
              <a:rPr lang="cs-CZ" sz="1800" dirty="0"/>
              <a:t>OČEKÁVANÝ vyjadřuje subjektivní názor investora, každý má jiná očekávání.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Riziko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347614"/>
            <a:ext cx="6768752" cy="3795886"/>
          </a:xfrm>
        </p:spPr>
        <p:txBody>
          <a:bodyPr>
            <a:normAutofit fontScale="92500" lnSpcReduction="20000"/>
          </a:bodyPr>
          <a:lstStyle/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Riziko spojené s dosažením očekávaného výnosu (pravděpodobnost, že očekávaného výnosu nebude dosaženo)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Riziko obecně představuje stupeň nejistoty spojený v případě investování s očekávaným (budoucím) výnosem. 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Každý investor vnímá riziko jinak a zaujímá k němu jiný postoj:</a:t>
            </a:r>
          </a:p>
          <a:p>
            <a:pPr lvl="1"/>
            <a:r>
              <a:rPr lang="cs-CZ" sz="1600" dirty="0"/>
              <a:t>averze k riziku</a:t>
            </a:r>
          </a:p>
          <a:p>
            <a:pPr lvl="1"/>
            <a:r>
              <a:rPr lang="cs-CZ" sz="1600" dirty="0"/>
              <a:t>neutrální postoj</a:t>
            </a:r>
          </a:p>
          <a:p>
            <a:pPr lvl="1"/>
            <a:r>
              <a:rPr lang="cs-CZ" sz="1600" dirty="0"/>
              <a:t>sklon k riziku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Obecně platí, že investiční riziko klesá s prodlužující se délkou investičního horizontu a diverzifikací, neboli nákupem více druhů aktiv.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Rozlišujeme zde dvě skupiny rizik:</a:t>
            </a:r>
          </a:p>
          <a:p>
            <a:pPr lvl="1"/>
            <a:r>
              <a:rPr lang="cs-CZ" sz="1600" dirty="0"/>
              <a:t>riziko volatility,</a:t>
            </a:r>
          </a:p>
          <a:p>
            <a:pPr lvl="1"/>
            <a:r>
              <a:rPr lang="cs-CZ" sz="1600" dirty="0"/>
              <a:t>riziko kreditní</a:t>
            </a:r>
            <a:r>
              <a:rPr lang="cs-CZ" sz="1800" dirty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Riziko volatility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131590"/>
            <a:ext cx="6912768" cy="4011910"/>
          </a:xfrm>
        </p:spPr>
        <p:txBody>
          <a:bodyPr>
            <a:noAutofit/>
          </a:bodyPr>
          <a:lstStyle/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000" dirty="0"/>
              <a:t>= riziko z nestálosti, kolísání výnosových měr, měnových kurzů nebo cen investičních instrumentů.</a:t>
            </a:r>
            <a:endParaRPr lang="en-GB" sz="2000" dirty="0"/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000" b="1" dirty="0"/>
              <a:t>Měřítko rizika volatility</a:t>
            </a:r>
            <a:r>
              <a:rPr lang="cs-CZ" sz="2000" dirty="0"/>
              <a:t> znamená, že čím vyšší je volatilita cenného papíru, tím větší je riziko ztráty.</a:t>
            </a:r>
            <a:endParaRPr lang="en-GB" sz="2000" dirty="0"/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000" b="1" dirty="0"/>
              <a:t>Volatilita</a:t>
            </a:r>
            <a:r>
              <a:rPr lang="cs-CZ" sz="2000" dirty="0"/>
              <a:t> investice tedy vyjadřuje míru kolísání ceny aktiva v čase (jak moc investice během času kolísá) a měří se směrodatnou odchylkou.</a:t>
            </a:r>
            <a:endParaRPr lang="en-GB" sz="2000" dirty="0"/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000" dirty="0"/>
              <a:t>Čím výrazněji se cena aktiva mění, tím je investice pokládána za rizikovější.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Kreditní riziko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419622"/>
            <a:ext cx="6768752" cy="3723878"/>
          </a:xfrm>
        </p:spPr>
        <p:txBody>
          <a:bodyPr>
            <a:normAutofit fontScale="85000" lnSpcReduction="10000"/>
          </a:bodyPr>
          <a:lstStyle/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dirty="0"/>
              <a:t>= měří pravděpodobnost nesplnění závazku ze strany emitenta. </a:t>
            </a:r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dirty="0"/>
              <a:t>= jde o riziko spojené s krachem emitenta.</a:t>
            </a:r>
            <a:endParaRPr lang="en-GB" sz="2400" dirty="0"/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dirty="0"/>
              <a:t>Kreditní riziko se vyjadřuje pomoci ratingu.</a:t>
            </a:r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b="1" dirty="0"/>
              <a:t>Rating </a:t>
            </a:r>
            <a:r>
              <a:rPr lang="cs-CZ" sz="2400" dirty="0"/>
              <a:t>vyjadřuje </a:t>
            </a:r>
            <a:r>
              <a:rPr lang="cs-CZ" sz="2400" b="1" dirty="0"/>
              <a:t>pravděpodobnost včasného splacení úvěru </a:t>
            </a:r>
            <a:r>
              <a:rPr lang="cs-CZ" sz="2400" dirty="0"/>
              <a:t>(jistiny i úroků) hodnoceným subjektem (dlužníkem).</a:t>
            </a:r>
            <a:endParaRPr lang="en-GB" sz="2400" dirty="0"/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b="1" dirty="0"/>
              <a:t>Rating </a:t>
            </a:r>
            <a:r>
              <a:rPr lang="cs-CZ" sz="2400" dirty="0"/>
              <a:t>je důležitou podmínkou v případě, že chce firma emitovat dluhopisy na tuzemském nebo zahraničním kapitálovém trhu. Může být užitečný také při zvyšování základního kapitálu nebo při prodeji části firmy.</a:t>
            </a:r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dirty="0"/>
              <a:t>Mezi nejznámější společnosti, které se zabývají ratingovým hodnocením, patří agentury Standard&amp;</a:t>
            </a:r>
            <a:r>
              <a:rPr lang="cs-CZ" sz="2400" dirty="0" err="1"/>
              <a:t>Poor</a:t>
            </a:r>
            <a:r>
              <a:rPr lang="cs-CZ" sz="2400" dirty="0"/>
              <a:t>‘s a </a:t>
            </a:r>
            <a:r>
              <a:rPr lang="cs-CZ" sz="2400" dirty="0" err="1"/>
              <a:t>Moody’s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 rot="16200000">
            <a:off x="109328" y="2014401"/>
            <a:ext cx="4536504" cy="507703"/>
          </a:xfrm>
        </p:spPr>
        <p:txBody>
          <a:bodyPr/>
          <a:lstStyle/>
          <a:p>
            <a:r>
              <a:rPr lang="cs-CZ" sz="2000" b="1" dirty="0">
                <a:solidFill>
                  <a:srgbClr val="00B050"/>
                </a:solidFill>
              </a:rPr>
              <a:t>Hodnocení ratingu v dlouhém období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0"/>
            <a:ext cx="5481256" cy="4876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Likvidita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0150"/>
            <a:ext cx="6768752" cy="3943350"/>
          </a:xfrm>
        </p:spPr>
        <p:txBody>
          <a:bodyPr>
            <a:normAutofit/>
          </a:bodyPr>
          <a:lstStyle/>
          <a:p>
            <a:pPr marL="457200" lvl="1" indent="0" algn="just">
              <a:spcBef>
                <a:spcPts val="600"/>
              </a:spcBef>
              <a:buNone/>
            </a:pPr>
            <a:r>
              <a:rPr lang="cs-CZ" sz="2000" dirty="0"/>
              <a:t>=&gt; není pouze rychlost přeměny investice na hotové peníze, ale obsahuje i dodatečné náklady spojené s přeměnou na hotovost.</a:t>
            </a:r>
            <a:endParaRPr lang="en-GB" sz="2000" dirty="0"/>
          </a:p>
          <a:p>
            <a:pPr algn="just"/>
            <a:r>
              <a:rPr lang="cs-CZ" sz="2000" b="1" dirty="0"/>
              <a:t> </a:t>
            </a:r>
          </a:p>
          <a:p>
            <a:pPr algn="just"/>
            <a:r>
              <a:rPr lang="cs-CZ" sz="2000" dirty="0"/>
              <a:t>Některá aktiva mají likviditu stanovenou smluvními podmínkami (dobou uložení u termínovaných vkladů, stavební spoření, atd.), ale ve většině případů je stupeň likvidity daného aktiva zpravidla determinován poptávkou a nabídkou po něm. </a:t>
            </a:r>
          </a:p>
          <a:p>
            <a:pPr algn="just"/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M Ě J T E   S E   H E Z K Y</a:t>
            </a:r>
          </a:p>
          <a:p>
            <a:r>
              <a:rPr lang="cs-CZ" sz="5000" dirty="0">
                <a:sym typeface="Wingdings" pitchFamily="2" charset="2"/>
              </a:rPr>
              <a:t></a:t>
            </a:r>
            <a:endParaRPr lang="en-US" sz="5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0E372-16E5-448B-8779-3CCC855B5AE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0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683">
  <a:themeElements>
    <a:clrScheme name="Spring Field PowerPoint Template">
      <a:dk1>
        <a:srgbClr val="2F7F95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683</Template>
  <TotalTime>1427</TotalTime>
  <Words>492</Words>
  <Application>Microsoft Office PowerPoint</Application>
  <PresentationFormat>Předvádění na obrazovce (16:9)</PresentationFormat>
  <Paragraphs>55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683</vt:lpstr>
      <vt:lpstr>Custom Design</vt:lpstr>
      <vt:lpstr> Investiční trojúhelník</vt:lpstr>
      <vt:lpstr>Investiční trojúhelník</vt:lpstr>
      <vt:lpstr>Očekávaný výnos</vt:lpstr>
      <vt:lpstr>Riziko</vt:lpstr>
      <vt:lpstr>Riziko volatility</vt:lpstr>
      <vt:lpstr>Kreditní riziko</vt:lpstr>
      <vt:lpstr>Hodnocení ratingu v dlouhém období</vt:lpstr>
      <vt:lpstr>Likvidita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vodova</dc:creator>
  <cp:lastModifiedBy>Roman Hlawiczka</cp:lastModifiedBy>
  <cp:revision>64</cp:revision>
  <dcterms:created xsi:type="dcterms:W3CDTF">2020-02-20T21:18:52Z</dcterms:created>
  <dcterms:modified xsi:type="dcterms:W3CDTF">2022-02-06T12:42:07Z</dcterms:modified>
</cp:coreProperties>
</file>