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56" r:id="rId3"/>
    <p:sldId id="257" r:id="rId4"/>
    <p:sldId id="261" r:id="rId5"/>
    <p:sldId id="325" r:id="rId6"/>
    <p:sldId id="293" r:id="rId7"/>
    <p:sldId id="310" r:id="rId8"/>
    <p:sldId id="291" r:id="rId9"/>
    <p:sldId id="292" r:id="rId10"/>
    <p:sldId id="275" r:id="rId11"/>
    <p:sldId id="326" r:id="rId12"/>
    <p:sldId id="276" r:id="rId13"/>
    <p:sldId id="327" r:id="rId14"/>
    <p:sldId id="294" r:id="rId15"/>
    <p:sldId id="328" r:id="rId16"/>
    <p:sldId id="314" r:id="rId17"/>
    <p:sldId id="295" r:id="rId18"/>
    <p:sldId id="297" r:id="rId19"/>
    <p:sldId id="279" r:id="rId20"/>
    <p:sldId id="316" r:id="rId21"/>
    <p:sldId id="315" r:id="rId22"/>
    <p:sldId id="329" r:id="rId23"/>
    <p:sldId id="317" r:id="rId24"/>
    <p:sldId id="258" r:id="rId25"/>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7F95"/>
    <a:srgbClr val="276B7D"/>
    <a:srgbClr val="235F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91"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4CC9B0-F9A8-4A47-BCBF-6B99903757BF}" type="datetimeFigureOut">
              <a:rPr lang="cs-CZ" smtClean="0"/>
              <a:pPr/>
              <a:t>06.02.2022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A781C7-4DE8-41D1-BF01-488C4C975A17}"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Templateswise.com">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843558"/>
            <a:ext cx="7772400" cy="613891"/>
          </a:xfrm>
        </p:spPr>
        <p:txBody>
          <a:bodyPr/>
          <a:lstStyle>
            <a:lvl1pPr>
              <a:defRPr baseline="0">
                <a:solidFill>
                  <a:schemeClr val="bg1"/>
                </a:solidFill>
              </a:defRPr>
            </a:lvl1pPr>
          </a:lstStyle>
          <a:p>
            <a:r>
              <a:rPr lang="fr-CA" dirty="0"/>
              <a:t>NAME OF PRESENTATION</a:t>
            </a:r>
            <a:endParaRPr lang="en-US" dirty="0"/>
          </a:p>
        </p:txBody>
      </p:sp>
      <p:sp>
        <p:nvSpPr>
          <p:cNvPr id="3" name="Subtitle 2"/>
          <p:cNvSpPr>
            <a:spLocks noGrp="1"/>
          </p:cNvSpPr>
          <p:nvPr>
            <p:ph type="subTitle" idx="1" hasCustomPrompt="1"/>
          </p:nvPr>
        </p:nvSpPr>
        <p:spPr>
          <a:xfrm>
            <a:off x="1371600" y="1385441"/>
            <a:ext cx="6400800" cy="521196"/>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Company Name</a:t>
            </a:r>
          </a:p>
        </p:txBody>
      </p:sp>
      <p:sp>
        <p:nvSpPr>
          <p:cNvPr id="4" name="Date Placeholder 3"/>
          <p:cNvSpPr>
            <a:spLocks noGrp="1"/>
          </p:cNvSpPr>
          <p:nvPr>
            <p:ph type="dt" sz="half" idx="10"/>
          </p:nvPr>
        </p:nvSpPr>
        <p:spPr>
          <a:xfrm>
            <a:off x="457200" y="4733082"/>
            <a:ext cx="2133600" cy="274637"/>
          </a:xfrm>
        </p:spPr>
        <p:txBody>
          <a:bodyPr/>
          <a:lstStyle>
            <a:lvl1pPr>
              <a:defRPr>
                <a:solidFill>
                  <a:schemeClr val="bg1"/>
                </a:solidFill>
              </a:defRPr>
            </a:lvl1pPr>
          </a:lstStyle>
          <a:p>
            <a:pPr>
              <a:defRPr/>
            </a:pPr>
            <a:fld id="{ED888733-C297-41F8-80E4-8CB3233DDA61}" type="datetime1">
              <a:rPr lang="en-US" smtClean="0"/>
              <a:pPr>
                <a:defRPr/>
              </a:pPr>
              <a:t>2/6/2022</a:t>
            </a:fld>
            <a:endParaRPr lang="en-US"/>
          </a:p>
        </p:txBody>
      </p:sp>
      <p:sp>
        <p:nvSpPr>
          <p:cNvPr id="5" name="Footer Placeholder 4"/>
          <p:cNvSpPr>
            <a:spLocks noGrp="1"/>
          </p:cNvSpPr>
          <p:nvPr>
            <p:ph type="ftr" sz="quarter" idx="11"/>
          </p:nvPr>
        </p:nvSpPr>
        <p:spPr>
          <a:xfrm>
            <a:off x="3124200" y="4733082"/>
            <a:ext cx="2895600" cy="274637"/>
          </a:xfrm>
        </p:spPr>
        <p:txBody>
          <a:bodyPr/>
          <a:lstStyle>
            <a:lvl1pPr>
              <a:defRPr>
                <a:solidFill>
                  <a:schemeClr val="bg1"/>
                </a:solidFill>
              </a:defRPr>
            </a:lvl1pPr>
          </a:lstStyle>
          <a:p>
            <a:pPr>
              <a:defRPr/>
            </a:pPr>
            <a:endParaRPr lang="en-US"/>
          </a:p>
        </p:txBody>
      </p:sp>
      <p:sp>
        <p:nvSpPr>
          <p:cNvPr id="6" name="Slide Number Placeholder 5"/>
          <p:cNvSpPr>
            <a:spLocks noGrp="1"/>
          </p:cNvSpPr>
          <p:nvPr>
            <p:ph type="sldNum" sz="quarter" idx="12"/>
          </p:nvPr>
        </p:nvSpPr>
        <p:spPr>
          <a:xfrm>
            <a:off x="6553200" y="4733082"/>
            <a:ext cx="2133600" cy="274637"/>
          </a:xfrm>
        </p:spPr>
        <p:txBody>
          <a:bodyPr/>
          <a:lstStyle>
            <a:lvl1pPr>
              <a:defRPr>
                <a:solidFill>
                  <a:schemeClr val="bg1"/>
                </a:solidFill>
              </a:defRPr>
            </a:lvl1pPr>
          </a:lstStyle>
          <a:p>
            <a:pPr>
              <a:defRPr/>
            </a:pPr>
            <a:fld id="{A56A599E-94AB-43BC-B268-16036F087CF3}" type="slidenum">
              <a:rPr lang="en-US" smtClean="0"/>
              <a:pPr>
                <a:defRPr/>
              </a:pPr>
              <a:t>‹#›</a:t>
            </a:fld>
            <a:endParaRPr lang="en-US"/>
          </a:p>
        </p:txBody>
      </p:sp>
    </p:spTree>
    <p:extLst>
      <p:ext uri="{BB962C8B-B14F-4D97-AF65-F5344CB8AC3E}">
        <p14:creationId xmlns:p14="http://schemas.microsoft.com/office/powerpoint/2010/main" val="892214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039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mp; Content - Templateswise.c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67744" y="206375"/>
            <a:ext cx="6419056" cy="857250"/>
          </a:xfrm>
        </p:spPr>
        <p:txBody>
          <a:bodyPr/>
          <a:lstStyle>
            <a:lvl1pPr algn="l">
              <a:defRPr/>
            </a:lvl1pPr>
          </a:lstStyle>
          <a:p>
            <a:r>
              <a:rPr lang="en-US" dirty="0"/>
              <a:t>Title</a:t>
            </a:r>
          </a:p>
        </p:txBody>
      </p:sp>
      <p:sp>
        <p:nvSpPr>
          <p:cNvPr id="3" name="Content Placeholder 2"/>
          <p:cNvSpPr>
            <a:spLocks noGrp="1"/>
          </p:cNvSpPr>
          <p:nvPr>
            <p:ph idx="1" hasCustomPrompt="1"/>
          </p:nvPr>
        </p:nvSpPr>
        <p:spPr>
          <a:xfrm>
            <a:off x="2267744" y="1200150"/>
            <a:ext cx="6419056" cy="3394075"/>
          </a:xfrm>
        </p:spPr>
        <p:txBody>
          <a:bodyPr/>
          <a:lstStyle>
            <a:lvl1pPr marL="0" indent="0">
              <a:buNone/>
              <a:defRPr/>
            </a:lvl1pPr>
          </a:lstStyle>
          <a:p>
            <a:pPr lvl="0"/>
            <a:r>
              <a:rPr lang="en-US" dirty="0"/>
              <a:t>Lorem ipsum dolor sit amet, consectetur adipisicing elit, sed do eiusmod tempor incididunt ut labore et dolore magna aliqua.</a:t>
            </a:r>
          </a:p>
        </p:txBody>
      </p:sp>
      <p:sp>
        <p:nvSpPr>
          <p:cNvPr id="4" name="Date Placeholder 3"/>
          <p:cNvSpPr>
            <a:spLocks noGrp="1"/>
          </p:cNvSpPr>
          <p:nvPr>
            <p:ph type="dt" sz="half" idx="10"/>
          </p:nvPr>
        </p:nvSpPr>
        <p:spPr/>
        <p:txBody>
          <a:bodyPr/>
          <a:lstStyle>
            <a:lvl1pPr>
              <a:defRPr/>
            </a:lvl1pPr>
          </a:lstStyle>
          <a:p>
            <a:pPr>
              <a:defRPr/>
            </a:pPr>
            <a:fld id="{5B48751E-F467-4588-879A-183D7ACEEDCB}" type="datetime1">
              <a:rPr lang="en-US" smtClean="0"/>
              <a:pPr>
                <a:defRPr/>
              </a:pPr>
              <a:t>2/6/2022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3EF502-4A31-4CC4-97CA-057348DFF0E7}" type="slidenum">
              <a:rPr lang="en-US"/>
              <a:pPr>
                <a:defRPr/>
              </a:pPr>
              <a:t>‹#›</a:t>
            </a:fld>
            <a:endParaRPr lang="en-US"/>
          </a:p>
        </p:txBody>
      </p:sp>
    </p:spTree>
    <p:extLst>
      <p:ext uri="{BB962C8B-B14F-4D97-AF65-F5344CB8AC3E}">
        <p14:creationId xmlns:p14="http://schemas.microsoft.com/office/powerpoint/2010/main" val="54986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mp; Content 2 - Templateswise.com">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a:t>
            </a:r>
          </a:p>
        </p:txBody>
      </p:sp>
      <p:sp>
        <p:nvSpPr>
          <p:cNvPr id="3" name="Content Placeholder 2"/>
          <p:cNvSpPr>
            <a:spLocks noGrp="1"/>
          </p:cNvSpPr>
          <p:nvPr>
            <p:ph idx="1" hasCustomPrompt="1"/>
          </p:nvPr>
        </p:nvSpPr>
        <p:spPr/>
        <p:txBody>
          <a:bodyPr/>
          <a:lstStyle>
            <a:lvl1pPr marL="0" indent="0" algn="ctr">
              <a:buNone/>
              <a:defRPr/>
            </a:lvl1pPr>
          </a:lstStyle>
          <a:p>
            <a:pPr lvl="0"/>
            <a:r>
              <a:rPr lang="en-US" dirty="0"/>
              <a:t>Lorem ipsum dolor sit amet, consectetur adipisicing elit, sed do eiusmod tempor incididunt ut labore et dolore magna aliqua.</a:t>
            </a:r>
          </a:p>
        </p:txBody>
      </p:sp>
      <p:sp>
        <p:nvSpPr>
          <p:cNvPr id="4" name="Date Placeholder 3"/>
          <p:cNvSpPr>
            <a:spLocks noGrp="1"/>
          </p:cNvSpPr>
          <p:nvPr>
            <p:ph type="dt" sz="half" idx="10"/>
          </p:nvPr>
        </p:nvSpPr>
        <p:spPr/>
        <p:txBody>
          <a:bodyPr/>
          <a:lstStyle/>
          <a:p>
            <a:fld id="{67AA871C-D76A-4ACA-A85C-9CDD35746ED9}" type="datetime1">
              <a:rPr lang="en-US" smtClean="0"/>
              <a:pPr/>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90E372-16E5-448B-8779-3CCC855B5AE6}" type="slidenum">
              <a:rPr lang="en-US" smtClean="0"/>
              <a:pPr/>
              <a:t>‹#›</a:t>
            </a:fld>
            <a:endParaRPr lang="en-US"/>
          </a:p>
        </p:txBody>
      </p:sp>
    </p:spTree>
    <p:extLst>
      <p:ext uri="{BB962C8B-B14F-4D97-AF65-F5344CB8AC3E}">
        <p14:creationId xmlns:p14="http://schemas.microsoft.com/office/powerpoint/2010/main" val="3272811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mp; Content 3 - Templateswise.com">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Title</a:t>
            </a:r>
          </a:p>
        </p:txBody>
      </p:sp>
      <p:sp>
        <p:nvSpPr>
          <p:cNvPr id="3" name="Content Placeholder 2"/>
          <p:cNvSpPr>
            <a:spLocks noGrp="1"/>
          </p:cNvSpPr>
          <p:nvPr>
            <p:ph idx="1" hasCustomPrompt="1"/>
          </p:nvPr>
        </p:nvSpPr>
        <p:spPr/>
        <p:txBody>
          <a:bodyPr/>
          <a:lstStyle>
            <a:lvl1pPr marL="0" indent="0" algn="ctr">
              <a:buNone/>
              <a:defRPr/>
            </a:lvl1pPr>
          </a:lstStyle>
          <a:p>
            <a:pPr lvl="0"/>
            <a:r>
              <a:rPr lang="en-US" dirty="0"/>
              <a:t>Lorem ipsum dolor sit amet, consectetur adipisicing elit, sed do eiusmod tempor incididunt ut labore et dolore magna aliqua.</a:t>
            </a:r>
          </a:p>
        </p:txBody>
      </p:sp>
      <p:sp>
        <p:nvSpPr>
          <p:cNvPr id="4" name="Date Placeholder 3"/>
          <p:cNvSpPr>
            <a:spLocks noGrp="1"/>
          </p:cNvSpPr>
          <p:nvPr>
            <p:ph type="dt" sz="half" idx="10"/>
          </p:nvPr>
        </p:nvSpPr>
        <p:spPr/>
        <p:txBody>
          <a:bodyPr/>
          <a:lstStyle/>
          <a:p>
            <a:fld id="{B28430B8-F323-437B-B8EE-770E0E01A9B5}" type="datetime1">
              <a:rPr lang="en-US" smtClean="0"/>
              <a:pPr/>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90E372-16E5-448B-8779-3CCC855B5AE6}" type="slidenum">
              <a:rPr lang="en-US" smtClean="0"/>
              <a:pPr/>
              <a:t>‹#›</a:t>
            </a:fld>
            <a:endParaRPr lang="en-US"/>
          </a:p>
        </p:txBody>
      </p:sp>
    </p:spTree>
    <p:extLst>
      <p:ext uri="{BB962C8B-B14F-4D97-AF65-F5344CB8AC3E}">
        <p14:creationId xmlns:p14="http://schemas.microsoft.com/office/powerpoint/2010/main" val="6593560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t>Klepnutím lze upravit styl předlohy nadpisů.</a:t>
            </a:r>
            <a:endParaRPr lang="en-US"/>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E5E4ECD-04CE-4CE8-835C-DCF03730B035}" type="datetime1">
              <a:rPr lang="en-US" smtClean="0"/>
              <a:pPr>
                <a:defRPr/>
              </a:pPr>
              <a:t>2/6/2022</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15CB547-BD98-48D3-A116-E92DB10987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B5DC7E2-F018-4A0C-B0CA-0C6F419599FA}" type="datetime1">
              <a:rPr lang="en-US" smtClean="0"/>
              <a:pPr/>
              <a:t>2/6/2022</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E5ED9663-ED20-45C3-A444-C9BB90F12421}" type="slidenum">
              <a:rPr lang="en-US" smtClean="0"/>
              <a:pPr/>
              <a:t>‹#›</a:t>
            </a:fld>
            <a:endParaRPr lang="en-US"/>
          </a:p>
        </p:txBody>
      </p:sp>
    </p:spTree>
    <p:extLst>
      <p:ext uri="{BB962C8B-B14F-4D97-AF65-F5344CB8AC3E}">
        <p14:creationId xmlns:p14="http://schemas.microsoft.com/office/powerpoint/2010/main" val="3569259121"/>
      </p:ext>
    </p:extLst>
  </p:cSld>
  <p:clrMap bg1="lt1" tx1="dk1" bg2="lt2" tx2="dk2" accent1="accent1" accent2="accent2" accent3="accent3" accent4="accent4" accent5="accent5" accent6="accent6" hlink="hlink" folHlink="folHlink"/>
  <p:sldLayoutIdLst>
    <p:sldLayoutId id="2147483650" r:id="rId1"/>
    <p:sldLayoutId id="2147483664" r:id="rId2"/>
    <p:sldLayoutId id="2147483663" r:id="rId3"/>
  </p:sldLayoutIdLst>
  <p:hf hdr="0" ftr="0" dt="0"/>
  <p:txStyles>
    <p:titleStyle>
      <a:lvl1pPr algn="ctr" defTabSz="914400" rtl="0" eaLnBrk="1" latinLnBrk="0" hangingPunct="1">
        <a:spcBef>
          <a:spcPct val="0"/>
        </a:spcBef>
        <a:buNone/>
        <a:defRPr sz="4400" kern="1200">
          <a:solidFill>
            <a:srgbClr val="2F7F95"/>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2F7F9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2F7F95"/>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2F7F9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2F7F95"/>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2F7F9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br>
              <a:rPr lang="cs-CZ" sz="2600" b="1" dirty="0">
                <a:solidFill>
                  <a:schemeClr val="bg1"/>
                </a:solidFill>
                <a:latin typeface="Times New Roman" panose="02020603050405020304" pitchFamily="18" charset="0"/>
                <a:cs typeface="Times New Roman" panose="02020603050405020304" pitchFamily="18" charset="0"/>
              </a:rPr>
            </a:br>
            <a:r>
              <a:rPr lang="cs-CZ" sz="2600" b="1" dirty="0">
                <a:solidFill>
                  <a:schemeClr val="bg1"/>
                </a:solidFill>
                <a:latin typeface="Times New Roman" panose="02020603050405020304" pitchFamily="18" charset="0"/>
                <a:cs typeface="Times New Roman" panose="02020603050405020304" pitchFamily="18" charset="0"/>
              </a:rPr>
              <a:t>Makroekonomika a reálné investice</a:t>
            </a:r>
          </a:p>
        </p:txBody>
      </p:sp>
      <p:sp>
        <p:nvSpPr>
          <p:cNvPr id="9" name="Podnadpis 2"/>
          <p:cNvSpPr txBox="1">
            <a:spLocks/>
          </p:cNvSpPr>
          <p:nvPr/>
        </p:nvSpPr>
        <p:spPr>
          <a:xfrm>
            <a:off x="6012160" y="3579862"/>
            <a:ext cx="2960111" cy="129614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500" dirty="0">
                <a:solidFill>
                  <a:srgbClr val="307871"/>
                </a:solidFill>
                <a:latin typeface="Times New Roman" panose="02020603050405020304" pitchFamily="18" charset="0"/>
                <a:cs typeface="Times New Roman" panose="02020603050405020304" pitchFamily="18" charset="0"/>
              </a:rPr>
              <a:t>Ing. Roman Hlawiczka, Ph.D.</a:t>
            </a:r>
          </a:p>
          <a:p>
            <a:pPr algn="r"/>
            <a:r>
              <a:rPr lang="pl-PL" altLang="cs-CZ" sz="15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Nemovitosti</a:t>
            </a:r>
            <a:endParaRPr lang="en-US" dirty="0"/>
          </a:p>
        </p:txBody>
      </p:sp>
      <p:sp>
        <p:nvSpPr>
          <p:cNvPr id="3" name="Content Placeholder 2"/>
          <p:cNvSpPr>
            <a:spLocks noGrp="1"/>
          </p:cNvSpPr>
          <p:nvPr>
            <p:ph idx="1"/>
          </p:nvPr>
        </p:nvSpPr>
        <p:spPr>
          <a:xfrm>
            <a:off x="2051720" y="1131590"/>
            <a:ext cx="6912768" cy="4011910"/>
          </a:xfrm>
        </p:spPr>
        <p:txBody>
          <a:bodyPr>
            <a:noAutofit/>
          </a:bodyPr>
          <a:lstStyle/>
          <a:p>
            <a:pPr marL="266700" indent="-266700">
              <a:spcAft>
                <a:spcPts val="600"/>
              </a:spcAft>
              <a:buClr>
                <a:srgbClr val="307871"/>
              </a:buClr>
              <a:buFont typeface="Arial" pitchFamily="34" charset="0"/>
              <a:buChar char="•"/>
            </a:pPr>
            <a:r>
              <a:rPr lang="cs-CZ" sz="2200" b="1" dirty="0"/>
              <a:t>Nevýhody</a:t>
            </a:r>
          </a:p>
          <a:p>
            <a:pPr lvl="1"/>
            <a:r>
              <a:rPr lang="cs-CZ" sz="1700" dirty="0"/>
              <a:t>Do tohoto druhu investice nelze, v případě přímé investice, investovat pravidelně.</a:t>
            </a:r>
          </a:p>
          <a:p>
            <a:pPr lvl="1"/>
            <a:r>
              <a:rPr lang="cs-CZ" sz="1700" dirty="0"/>
              <a:t>Při koupi nemovitosti lze dosáhnout i výrazné ztráty (nevhodná lokalita, dopravní infrastruktura, nezaměstnanost).</a:t>
            </a:r>
          </a:p>
          <a:p>
            <a:pPr lvl="1"/>
            <a:r>
              <a:rPr lang="cs-CZ" sz="1700" dirty="0"/>
              <a:t>Nevýhodou je nižší likvidita.</a:t>
            </a:r>
          </a:p>
          <a:p>
            <a:pPr lvl="1"/>
            <a:r>
              <a:rPr lang="cs-CZ" sz="1700" dirty="0"/>
              <a:t>Obhospodařování nemovitosti vyžaduje čas a někdy i silné nervy.</a:t>
            </a:r>
          </a:p>
          <a:p>
            <a:pPr lvl="1"/>
            <a:r>
              <a:rPr lang="cs-CZ" sz="1700" dirty="0"/>
              <a:t>Potřebný kapitál je většinou tak vysoký, že je nutné využít úvěru. V tomto případě je nákladem splátka úvěru, resp. placený úrok.</a:t>
            </a:r>
          </a:p>
          <a:p>
            <a:pPr marL="266700" indent="-266700">
              <a:spcAft>
                <a:spcPts val="600"/>
              </a:spcAft>
              <a:buClr>
                <a:srgbClr val="307871"/>
              </a:buClr>
              <a:buFont typeface="Arial" pitchFamily="34" charset="0"/>
              <a:buChar char="•"/>
            </a:pPr>
            <a:r>
              <a:rPr lang="cs-CZ" sz="2200" b="1" dirty="0"/>
              <a:t>INVESTICE DO NEMOVITOSTÍ NENÍ BEZRIZIKOVÁ (Při investování do nemovitosti podstupuje investor vysoké jedinečné riziko)</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10</a:t>
            </a:fld>
            <a:endParaRPr lang="en-US" dirty="0"/>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Zlato</a:t>
            </a:r>
            <a:endParaRPr lang="en-US" dirty="0"/>
          </a:p>
        </p:txBody>
      </p:sp>
      <p:sp>
        <p:nvSpPr>
          <p:cNvPr id="3" name="Content Placeholder 2"/>
          <p:cNvSpPr>
            <a:spLocks noGrp="1"/>
          </p:cNvSpPr>
          <p:nvPr>
            <p:ph idx="1"/>
          </p:nvPr>
        </p:nvSpPr>
        <p:spPr>
          <a:xfrm>
            <a:off x="2051720" y="1200150"/>
            <a:ext cx="6912768" cy="3943350"/>
          </a:xfrm>
        </p:spPr>
        <p:txBody>
          <a:bodyPr>
            <a:noAutofit/>
          </a:bodyPr>
          <a:lstStyle/>
          <a:p>
            <a:pPr marL="285750" indent="-285750" algn="just">
              <a:buFont typeface="Arial" panose="020B0604020202020204" pitchFamily="34" charset="0"/>
              <a:buChar char="•"/>
            </a:pPr>
            <a:r>
              <a:rPr lang="cs-CZ" sz="1600" dirty="0"/>
              <a:t>Zlato je vyhledávanou investicí v dobách nejistoty, je nejobdivovanějším kovem. </a:t>
            </a:r>
          </a:p>
          <a:p>
            <a:pPr marL="285750" indent="-285750" algn="just">
              <a:buFont typeface="Arial" panose="020B0604020202020204" pitchFamily="34" charset="0"/>
              <a:buChar char="•"/>
            </a:pPr>
            <a:r>
              <a:rPr lang="cs-CZ" sz="1600" dirty="0"/>
              <a:t>Vlastnictví zlata symbolizuje bohatství. Touha po jeho vlastnictví dala vzniknout zlaté horečce. Ze zlata byly vyráběny po mnohá staletí mince, bylo tedy prostředkem směny. Je vysoce kujné, nelze falzifikovat, má velmi specifické vlastnosti.</a:t>
            </a:r>
          </a:p>
          <a:p>
            <a:pPr marL="285750" indent="-285750" algn="just">
              <a:buFont typeface="Arial" panose="020B0604020202020204" pitchFamily="34" charset="0"/>
              <a:buChar char="•"/>
            </a:pPr>
            <a:r>
              <a:rPr lang="cs-CZ" sz="1600" dirty="0"/>
              <a:t>Zlato lze koupit:</a:t>
            </a:r>
          </a:p>
          <a:p>
            <a:pPr lvl="1"/>
            <a:r>
              <a:rPr lang="cs-CZ" sz="1600" dirty="0"/>
              <a:t>ve slitcích,</a:t>
            </a:r>
          </a:p>
          <a:p>
            <a:pPr lvl="1"/>
            <a:r>
              <a:rPr lang="cs-CZ" sz="1600" dirty="0"/>
              <a:t>ve formě mincí,</a:t>
            </a:r>
          </a:p>
          <a:p>
            <a:pPr lvl="1"/>
            <a:r>
              <a:rPr lang="cs-CZ" sz="1600" dirty="0"/>
              <a:t>cenného papíru, </a:t>
            </a:r>
          </a:p>
          <a:p>
            <a:pPr lvl="1"/>
            <a:r>
              <a:rPr lang="cs-CZ" sz="1600" dirty="0"/>
              <a:t>šperku.</a:t>
            </a:r>
          </a:p>
          <a:p>
            <a:pPr marL="285750" indent="-285750" algn="just">
              <a:buFont typeface="Arial" panose="020B0604020202020204" pitchFamily="34" charset="0"/>
              <a:buChar char="•"/>
            </a:pPr>
            <a:r>
              <a:rPr lang="cs-CZ" sz="1600" dirty="0"/>
              <a:t>Investice do zlata v sobě nese velké jedinečné riziko.</a:t>
            </a:r>
          </a:p>
          <a:p>
            <a:pPr marL="285750" indent="-285750" algn="just">
              <a:buFont typeface="Arial" panose="020B0604020202020204" pitchFamily="34" charset="0"/>
              <a:buChar char="•"/>
            </a:pPr>
            <a:r>
              <a:rPr lang="cs-CZ" sz="1600" dirty="0"/>
              <a:t>Zlato je obchodováno v amerických dolarech a český investor tak nese i měnové riziko.</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11</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Zlato</a:t>
            </a:r>
            <a:endParaRPr lang="en-US" dirty="0"/>
          </a:p>
        </p:txBody>
      </p:sp>
      <p:sp>
        <p:nvSpPr>
          <p:cNvPr id="3" name="Content Placeholder 2"/>
          <p:cNvSpPr>
            <a:spLocks noGrp="1"/>
          </p:cNvSpPr>
          <p:nvPr>
            <p:ph idx="1"/>
          </p:nvPr>
        </p:nvSpPr>
        <p:spPr>
          <a:xfrm>
            <a:off x="2051720" y="1200150"/>
            <a:ext cx="6912768" cy="3943350"/>
          </a:xfrm>
        </p:spPr>
        <p:txBody>
          <a:bodyPr>
            <a:normAutofit/>
          </a:bodyPr>
          <a:lstStyle/>
          <a:p>
            <a:pPr marL="285750" indent="-285750" algn="just">
              <a:buFont typeface="Arial" panose="020B0604020202020204" pitchFamily="34" charset="0"/>
              <a:buChar char="•"/>
            </a:pPr>
            <a:r>
              <a:rPr lang="cs-CZ" sz="1800" b="1" dirty="0"/>
              <a:t>Co lze očekávat od investice do zlata?</a:t>
            </a:r>
          </a:p>
          <a:p>
            <a:pPr lvl="1"/>
            <a:r>
              <a:rPr lang="cs-CZ" sz="1800" dirty="0"/>
              <a:t>Oproti všeobecně přijímanému názoru nelze investici do zlata označit jako spolehlivou ochranu proti inflaci. Výnos investice nepokrývá na dlouholeté periodě inflaci ( i přes značný růst ceny zlata v posledních letech).</a:t>
            </a:r>
          </a:p>
          <a:p>
            <a:pPr marL="285750" indent="-285750" algn="just">
              <a:buFont typeface="Arial" panose="020B0604020202020204" pitchFamily="34" charset="0"/>
              <a:buChar char="•"/>
            </a:pPr>
            <a:r>
              <a:rPr lang="cs-CZ" sz="1800" dirty="0"/>
              <a:t>Zlato je volatilní investiční instrument. Jestliže investor investovat do zlata začátkem roku 1979, ještě ani dnes by nebyl „na svém“. Po započtení inflace je ztráta ještě větší (1 dolar v roce 1979 měl nepochybně vyšší kupní sílu než má dolar v roce 2007).</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12</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13</a:t>
            </a:fld>
            <a:endParaRPr lang="en-US"/>
          </a:p>
        </p:txBody>
      </p:sp>
      <p:sp>
        <p:nvSpPr>
          <p:cNvPr id="5" name="Title 1"/>
          <p:cNvSpPr>
            <a:spLocks noGrp="1"/>
          </p:cNvSpPr>
          <p:nvPr>
            <p:ph type="title"/>
          </p:nvPr>
        </p:nvSpPr>
        <p:spPr>
          <a:xfrm>
            <a:off x="2267744" y="206375"/>
            <a:ext cx="6419056" cy="857250"/>
          </a:xfrm>
        </p:spPr>
        <p:txBody>
          <a:bodyPr>
            <a:normAutofit fontScale="90000"/>
          </a:bodyPr>
          <a:lstStyle/>
          <a:p>
            <a:r>
              <a:rPr lang="cs-CZ" dirty="0"/>
              <a:t>Zlato, inflace, akcie a dluhopisy - USA</a:t>
            </a:r>
            <a:endParaRPr lang="en-US" dirty="0"/>
          </a:p>
        </p:txBody>
      </p:sp>
      <p:pic>
        <p:nvPicPr>
          <p:cNvPr id="6" name="Picture 2"/>
          <p:cNvPicPr>
            <a:picLocks noGrp="1" noChangeAspect="1" noChangeArrowheads="1"/>
          </p:cNvPicPr>
          <p:nvPr>
            <p:ph idx="4294967295"/>
          </p:nvPr>
        </p:nvPicPr>
        <p:blipFill>
          <a:blip r:embed="rId2" cstate="print"/>
          <a:srcRect/>
          <a:stretch>
            <a:fillRect/>
          </a:stretch>
        </p:blipFill>
        <p:spPr bwMode="auto">
          <a:xfrm>
            <a:off x="1403648" y="1399084"/>
            <a:ext cx="7611599" cy="3744416"/>
          </a:xfrm>
          <a:prstGeom prst="rect">
            <a:avLst/>
          </a:prstGeom>
          <a:noFill/>
          <a:ln w="9525">
            <a:noFill/>
            <a:miter lim="800000"/>
            <a:headEnd/>
            <a:tailEnd/>
          </a:ln>
        </p:spPr>
      </p:pic>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14</a:t>
            </a:fld>
            <a:endParaRPr lang="en-US"/>
          </a:p>
        </p:txBody>
      </p:sp>
      <p:sp>
        <p:nvSpPr>
          <p:cNvPr id="5" name="Title 1"/>
          <p:cNvSpPr>
            <a:spLocks noGrp="1"/>
          </p:cNvSpPr>
          <p:nvPr>
            <p:ph type="title"/>
          </p:nvPr>
        </p:nvSpPr>
        <p:spPr>
          <a:xfrm>
            <a:off x="2267744" y="206375"/>
            <a:ext cx="6419056" cy="857250"/>
          </a:xfrm>
        </p:spPr>
        <p:txBody>
          <a:bodyPr>
            <a:normAutofit fontScale="90000"/>
          </a:bodyPr>
          <a:lstStyle/>
          <a:p>
            <a:r>
              <a:rPr lang="cs-CZ" dirty="0"/>
              <a:t>Zlato, inflace, akcie a dluhopisy - Japonsko</a:t>
            </a:r>
            <a:endParaRPr lang="en-US" dirty="0"/>
          </a:p>
        </p:txBody>
      </p:sp>
      <p:pic>
        <p:nvPicPr>
          <p:cNvPr id="7" name="Picture 2"/>
          <p:cNvPicPr>
            <a:picLocks noGrp="1" noChangeAspect="1" noChangeArrowheads="1"/>
          </p:cNvPicPr>
          <p:nvPr>
            <p:ph idx="4294967295"/>
          </p:nvPr>
        </p:nvPicPr>
        <p:blipFill>
          <a:blip r:embed="rId2" cstate="print"/>
          <a:srcRect/>
          <a:stretch>
            <a:fillRect/>
          </a:stretch>
        </p:blipFill>
        <p:spPr bwMode="auto">
          <a:xfrm>
            <a:off x="1115616" y="1399084"/>
            <a:ext cx="7790396" cy="3744416"/>
          </a:xfrm>
          <a:prstGeom prst="rect">
            <a:avLst/>
          </a:prstGeom>
          <a:noFill/>
          <a:ln w="9525">
            <a:noFill/>
            <a:miter lim="800000"/>
            <a:headEnd/>
            <a:tailEnd/>
          </a:ln>
        </p:spPr>
      </p:pic>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Poštovní známky</a:t>
            </a:r>
            <a:endParaRPr lang="en-US" dirty="0"/>
          </a:p>
        </p:txBody>
      </p:sp>
      <p:sp>
        <p:nvSpPr>
          <p:cNvPr id="3" name="Content Placeholder 2"/>
          <p:cNvSpPr>
            <a:spLocks noGrp="1"/>
          </p:cNvSpPr>
          <p:nvPr>
            <p:ph idx="1"/>
          </p:nvPr>
        </p:nvSpPr>
        <p:spPr>
          <a:xfrm>
            <a:off x="2051720" y="1200150"/>
            <a:ext cx="6912768" cy="3943350"/>
          </a:xfrm>
        </p:spPr>
        <p:txBody>
          <a:bodyPr>
            <a:normAutofit/>
          </a:bodyPr>
          <a:lstStyle/>
          <a:p>
            <a:pPr marL="285750" indent="-285750" algn="just">
              <a:buFont typeface="Arial" panose="020B0604020202020204" pitchFamily="34" charset="0"/>
              <a:buChar char="•"/>
            </a:pPr>
            <a:r>
              <a:rPr lang="cs-CZ" sz="1800" dirty="0"/>
              <a:t>Lze koupit v aukcích, na burzách a specializovaných obchodech. </a:t>
            </a:r>
          </a:p>
          <a:p>
            <a:pPr marL="285750" indent="-285750" algn="just">
              <a:buFont typeface="Arial" panose="020B0604020202020204" pitchFamily="34" charset="0"/>
              <a:buChar char="•"/>
            </a:pPr>
            <a:r>
              <a:rPr lang="cs-CZ" sz="1800" dirty="0"/>
              <a:t>Hrozí zde koupě padělku a tím vysoká finanční ztráta.</a:t>
            </a:r>
          </a:p>
          <a:p>
            <a:pPr marL="285750" indent="-285750" algn="just">
              <a:buFont typeface="Arial" panose="020B0604020202020204" pitchFamily="34" charset="0"/>
              <a:buChar char="•"/>
            </a:pPr>
            <a:r>
              <a:rPr lang="cs-CZ" sz="1800" dirty="0"/>
              <a:t>Nevýhodou je také velmi úzký trh (omezená nabídka i poptávka, tj. počet sběratelů známek).</a:t>
            </a:r>
          </a:p>
          <a:p>
            <a:pPr marL="285750" indent="-285750" algn="just">
              <a:buFont typeface="Arial" panose="020B0604020202020204" pitchFamily="34" charset="0"/>
              <a:buChar char="•"/>
            </a:pPr>
            <a:r>
              <a:rPr lang="cs-CZ" sz="1800" dirty="0"/>
              <a:t>Nejvíce žádané známky jsou z USA, VB jejích bývalých kolonií, starých německých států a dalších rozvinutých zemí.</a:t>
            </a:r>
          </a:p>
          <a:p>
            <a:pPr marL="285750" indent="-285750" algn="just">
              <a:buFont typeface="Arial" panose="020B0604020202020204" pitchFamily="34" charset="0"/>
              <a:buChar char="•"/>
            </a:pPr>
            <a:r>
              <a:rPr lang="cs-CZ" sz="1800" dirty="0"/>
              <a:t>Příklady žádaných známek - Saská trojka, Rakouské Merkury, Modrý a Oranžový Mauricius (nejvzácnější).</a:t>
            </a:r>
          </a:p>
          <a:p>
            <a:pPr algn="just"/>
            <a:endParaRPr lang="cs-CZ" sz="2000" b="1"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15</a:t>
            </a:fld>
            <a:endParaRPr lang="en-US"/>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123478"/>
            <a:ext cx="920102" cy="10801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3363838"/>
            <a:ext cx="967780" cy="11031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3867894"/>
            <a:ext cx="823185" cy="814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8144" y="4011910"/>
            <a:ext cx="798413" cy="887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ssolve">
                                      <p:cBhvr>
                                        <p:cTn id="25" dur="500"/>
                                        <p:tgtEl>
                                          <p:spTgt spid="5"/>
                                        </p:tgtEl>
                                      </p:cBhvr>
                                    </p:animEffect>
                                  </p:childTnLst>
                                </p:cTn>
                              </p:par>
                              <p:par>
                                <p:cTn id="26" presetID="9" presetClass="entr" presetSubtype="0"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dissolve">
                                      <p:cBhvr>
                                        <p:cTn id="28" dur="500"/>
                                        <p:tgtEl>
                                          <p:spTgt spid="6"/>
                                        </p:tgtEl>
                                      </p:cBhvr>
                                    </p:animEffect>
                                  </p:childTnLst>
                                </p:cTn>
                              </p:par>
                              <p:par>
                                <p:cTn id="29" presetID="9"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500"/>
                                        <p:tgtEl>
                                          <p:spTgt spid="8"/>
                                        </p:tgtEl>
                                      </p:cBhvr>
                                    </p:animEffect>
                                  </p:childTnLst>
                                </p:cTn>
                              </p:par>
                              <p:par>
                                <p:cTn id="32" presetID="9" presetClass="entr" presetSubtype="0" fill="hold"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dissolv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Umění a starožitnosti</a:t>
            </a:r>
            <a:endParaRPr lang="en-US" dirty="0"/>
          </a:p>
        </p:txBody>
      </p:sp>
      <p:sp>
        <p:nvSpPr>
          <p:cNvPr id="3" name="Content Placeholder 2"/>
          <p:cNvSpPr>
            <a:spLocks noGrp="1"/>
          </p:cNvSpPr>
          <p:nvPr>
            <p:ph idx="1"/>
          </p:nvPr>
        </p:nvSpPr>
        <p:spPr>
          <a:xfrm>
            <a:off x="2051720" y="1347614"/>
            <a:ext cx="6768752" cy="3795886"/>
          </a:xfrm>
        </p:spPr>
        <p:txBody>
          <a:bodyPr>
            <a:normAutofit/>
          </a:bodyPr>
          <a:lstStyle/>
          <a:p>
            <a:pPr marL="266700" indent="-266700">
              <a:lnSpc>
                <a:spcPct val="90000"/>
              </a:lnSpc>
              <a:buClr>
                <a:srgbClr val="307871"/>
              </a:buClr>
              <a:buFont typeface="Arial" pitchFamily="34" charset="0"/>
              <a:buChar char="•"/>
            </a:pPr>
            <a:r>
              <a:rPr lang="cs-CZ" sz="2000" dirty="0"/>
              <a:t>Riziko koupi padělku či kradeného předmětu. Nevýhodou jsou vysoké náklady na úschovu, pojištění, znalecká ocenění a atesty pravosti.</a:t>
            </a:r>
          </a:p>
          <a:p>
            <a:pPr marL="266700" indent="-266700">
              <a:lnSpc>
                <a:spcPct val="90000"/>
              </a:lnSpc>
              <a:buClr>
                <a:srgbClr val="307871"/>
              </a:buClr>
              <a:buFont typeface="Arial" pitchFamily="34" charset="0"/>
              <a:buChar char="•"/>
            </a:pPr>
            <a:r>
              <a:rPr lang="cs-CZ" sz="2000" dirty="0"/>
              <a:t>Investice do umění lze rozdělit na staré a současné. Staré umění je prověřeno časem, je známé a spolehlivěji oceněné (nižší výnosy i riziko ztráty).</a:t>
            </a:r>
          </a:p>
          <a:p>
            <a:pPr marL="266700" indent="-266700">
              <a:lnSpc>
                <a:spcPct val="90000"/>
              </a:lnSpc>
              <a:buClr>
                <a:srgbClr val="307871"/>
              </a:buClr>
              <a:buFont typeface="Arial" pitchFamily="34" charset="0"/>
              <a:buChar char="•"/>
            </a:pPr>
            <a:r>
              <a:rPr lang="cs-CZ" sz="2000" dirty="0"/>
              <a:t>Opakem je investice do uměleckých děl žijících autorů (mnohem vyšší riziko ztráty, možné vyšší výnosy).</a:t>
            </a:r>
          </a:p>
          <a:p>
            <a:pPr marL="266700" indent="-266700">
              <a:lnSpc>
                <a:spcPct val="90000"/>
              </a:lnSpc>
              <a:buClr>
                <a:srgbClr val="307871"/>
              </a:buClr>
              <a:buFont typeface="Arial" pitchFamily="34" charset="0"/>
              <a:buChar char="•"/>
            </a:pPr>
            <a:endParaRPr lang="cs-CZ" sz="24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16</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Víno</a:t>
            </a:r>
            <a:endParaRPr lang="en-US" dirty="0"/>
          </a:p>
        </p:txBody>
      </p:sp>
      <p:sp>
        <p:nvSpPr>
          <p:cNvPr id="3" name="Content Placeholder 2"/>
          <p:cNvSpPr>
            <a:spLocks noGrp="1"/>
          </p:cNvSpPr>
          <p:nvPr>
            <p:ph idx="1"/>
          </p:nvPr>
        </p:nvSpPr>
        <p:spPr>
          <a:xfrm>
            <a:off x="2051720" y="1347614"/>
            <a:ext cx="6768752" cy="3795886"/>
          </a:xfrm>
        </p:spPr>
        <p:txBody>
          <a:bodyPr>
            <a:normAutofit fontScale="85000" lnSpcReduction="20000"/>
          </a:bodyPr>
          <a:lstStyle/>
          <a:p>
            <a:pPr marL="285750" indent="-285750">
              <a:buFont typeface="Arial" panose="020B0604020202020204" pitchFamily="34" charset="0"/>
              <a:buChar char="•"/>
            </a:pPr>
            <a:r>
              <a:rPr lang="cs-CZ" sz="2400" dirty="0"/>
              <a:t>Střednědobá až dlouhodobá, tj. minimálně 5 let, u velmi kvalitních vín  potom spíše 10-15 let. </a:t>
            </a:r>
          </a:p>
          <a:p>
            <a:pPr marL="285750" indent="-285750">
              <a:buFont typeface="Arial" panose="020B0604020202020204" pitchFamily="34" charset="0"/>
              <a:buChar char="•"/>
            </a:pPr>
            <a:r>
              <a:rPr lang="cs-CZ" sz="2400" dirty="0"/>
              <a:t>Co ovlivňuje cenu? </a:t>
            </a:r>
          </a:p>
          <a:p>
            <a:pPr marL="1085850" lvl="1" indent="-342900">
              <a:buFont typeface="Times New Roman" panose="02020603050405020304" pitchFamily="18" charset="0"/>
              <a:buChar char="-"/>
            </a:pPr>
            <a:r>
              <a:rPr lang="cs-CZ" sz="1900" dirty="0"/>
              <a:t>jakost, ročník, původ, dostupnost na trhu, případně i to, zda víno obdrželo nějaké ocenění.</a:t>
            </a:r>
          </a:p>
          <a:p>
            <a:pPr marL="342900" indent="-342900">
              <a:buFont typeface="Arial" panose="020B0604020202020204" pitchFamily="34" charset="0"/>
              <a:buChar char="•"/>
            </a:pPr>
            <a:r>
              <a:rPr lang="cs-CZ" sz="2400" dirty="0"/>
              <a:t>Při správném výběru se výnos může pohybovat kolem 10 - 15 % ročně, při velmi dobrém nákupu může dosáhnout i 30 % ročně. </a:t>
            </a:r>
          </a:p>
          <a:p>
            <a:pPr marL="342900" indent="-342900">
              <a:buFont typeface="Arial" panose="020B0604020202020204" pitchFamily="34" charset="0"/>
              <a:buChar char="•"/>
            </a:pPr>
            <a:r>
              <a:rPr lang="cs-CZ" sz="2400" dirty="0"/>
              <a:t>Nutné počítat s </a:t>
            </a:r>
            <a:r>
              <a:rPr lang="pl-PL" sz="2400" dirty="0"/>
              <a:t>dodatečnými náklady na uložení vína.</a:t>
            </a:r>
          </a:p>
          <a:p>
            <a:pPr marL="342900" indent="-342900">
              <a:buFont typeface="Arial" panose="020B0604020202020204" pitchFamily="34" charset="0"/>
              <a:buChar char="•"/>
            </a:pPr>
            <a:r>
              <a:rPr lang="cs-CZ" sz="2400" dirty="0"/>
              <a:t>Česká vína (moravská vína)  – veltlínské (archivace 1 - 4 roky), </a:t>
            </a:r>
            <a:r>
              <a:rPr lang="cs-CZ" sz="2400" dirty="0" err="1"/>
              <a:t>sauvignon</a:t>
            </a:r>
            <a:r>
              <a:rPr lang="cs-CZ" sz="2400" dirty="0"/>
              <a:t> (archivace 3 - 7 let), </a:t>
            </a:r>
            <a:r>
              <a:rPr lang="cs-CZ" sz="2400" dirty="0" err="1"/>
              <a:t>chardonnay</a:t>
            </a:r>
            <a:r>
              <a:rPr lang="cs-CZ" sz="2400" dirty="0"/>
              <a:t> (5 - 10 let), frankovka nebo rulandské červené.</a:t>
            </a:r>
          </a:p>
          <a:p>
            <a:pPr marL="342900" indent="-342900">
              <a:buFont typeface="Arial" panose="020B0604020202020204" pitchFamily="34" charset="0"/>
              <a:buChar char="•"/>
            </a:pPr>
            <a:r>
              <a:rPr lang="cs-CZ" sz="2400" dirty="0"/>
              <a:t>U zahraničních vín patří mezi nejvíce ceněná - vína z oblasti Bordeaux, červené burgundské nebo archivní portské.</a:t>
            </a:r>
          </a:p>
          <a:p>
            <a:pPr marL="266700" indent="-266700">
              <a:lnSpc>
                <a:spcPct val="90000"/>
              </a:lnSpc>
              <a:buClr>
                <a:srgbClr val="307871"/>
              </a:buClr>
              <a:buFont typeface="Arial" pitchFamily="34" charset="0"/>
              <a:buChar char="•"/>
            </a:pPr>
            <a:endParaRPr lang="cs-CZ" sz="18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17</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Komodity</a:t>
            </a:r>
            <a:endParaRPr lang="en-US" dirty="0"/>
          </a:p>
        </p:txBody>
      </p:sp>
      <p:sp>
        <p:nvSpPr>
          <p:cNvPr id="3" name="Content Placeholder 2"/>
          <p:cNvSpPr>
            <a:spLocks noGrp="1"/>
          </p:cNvSpPr>
          <p:nvPr>
            <p:ph idx="1"/>
          </p:nvPr>
        </p:nvSpPr>
        <p:spPr>
          <a:xfrm>
            <a:off x="2051720" y="1200150"/>
            <a:ext cx="6768752" cy="3943350"/>
          </a:xfrm>
        </p:spPr>
        <p:txBody>
          <a:bodyPr>
            <a:noAutofit/>
          </a:bodyPr>
          <a:lstStyle/>
          <a:p>
            <a:pPr marL="285750" lvl="1">
              <a:buFont typeface="Arial" panose="020B0604020202020204" pitchFamily="34" charset="0"/>
              <a:buChar char="•"/>
            </a:pPr>
            <a:r>
              <a:rPr lang="cs-CZ" sz="2000" dirty="0"/>
              <a:t>Krátkodobé výkyvy kurzů jsou většinou nepředvídatelné a na dlouhodobý trend se (na rozdíl od akcií a dluhopisů) nelze spoléhat. </a:t>
            </a:r>
          </a:p>
          <a:p>
            <a:pPr marL="285750" lvl="1">
              <a:buFont typeface="Arial" panose="020B0604020202020204" pitchFamily="34" charset="0"/>
              <a:buChar char="•"/>
            </a:pPr>
            <a:r>
              <a:rPr lang="cs-CZ" sz="2000" dirty="0"/>
              <a:t>Investici do komodit lze spíše označit za spekulaci. </a:t>
            </a:r>
          </a:p>
          <a:p>
            <a:pPr marL="285750" lvl="1">
              <a:buFont typeface="Arial" panose="020B0604020202020204" pitchFamily="34" charset="0"/>
              <a:buChar char="•"/>
            </a:pPr>
            <a:r>
              <a:rPr lang="cs-CZ" sz="2000" dirty="0"/>
              <a:t>Lze obchodovat nejčastěji pomocí termínových kontraktů (opce a </a:t>
            </a:r>
            <a:r>
              <a:rPr lang="cs-CZ" sz="2000" dirty="0" err="1"/>
              <a:t>futures</a:t>
            </a:r>
            <a:r>
              <a:rPr lang="cs-CZ" sz="2000" dirty="0"/>
              <a:t>).</a:t>
            </a:r>
          </a:p>
          <a:p>
            <a:pPr marL="285750" lvl="1">
              <a:buFont typeface="Arial" panose="020B0604020202020204" pitchFamily="34" charset="0"/>
              <a:buChar char="•"/>
            </a:pPr>
            <a:r>
              <a:rPr lang="cs-CZ" sz="2000" b="1" dirty="0"/>
              <a:t>Investice do zlata, známek, umění a komodit jsou pro domácnosti spíše okrajová investiční příležitosti.</a:t>
            </a:r>
          </a:p>
          <a:p>
            <a:pPr marL="285750" lvl="1">
              <a:buFont typeface="Arial" panose="020B0604020202020204" pitchFamily="34" charset="0"/>
              <a:buChar char="•"/>
            </a:pPr>
            <a:r>
              <a:rPr lang="cs-CZ" sz="2000" b="1" dirty="0"/>
              <a:t>Investice do zlata, mincí, poštovních známek, vína a umění lze označit spíše za zálibu než za vhodnou součást portfolia většiny domácností.</a:t>
            </a:r>
            <a:endParaRPr lang="cs-CZ" sz="2000" dirty="0"/>
          </a:p>
          <a:p>
            <a:pPr algn="just"/>
            <a:endParaRPr lang="cs-CZ" sz="20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18</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Členění komodit</a:t>
            </a:r>
            <a:endParaRPr lang="en-US" dirty="0"/>
          </a:p>
        </p:txBody>
      </p:sp>
      <p:sp>
        <p:nvSpPr>
          <p:cNvPr id="3" name="Content Placeholder 2"/>
          <p:cNvSpPr>
            <a:spLocks noGrp="1"/>
          </p:cNvSpPr>
          <p:nvPr>
            <p:ph idx="1"/>
          </p:nvPr>
        </p:nvSpPr>
        <p:spPr>
          <a:xfrm>
            <a:off x="2051720" y="1200150"/>
            <a:ext cx="6768752" cy="3943350"/>
          </a:xfrm>
        </p:spPr>
        <p:txBody>
          <a:bodyPr>
            <a:normAutofit fontScale="92500" lnSpcReduction="20000"/>
          </a:bodyPr>
          <a:lstStyle/>
          <a:p>
            <a:r>
              <a:rPr lang="cs-CZ" sz="1900" b="1" dirty="0"/>
              <a:t>1. „</a:t>
            </a:r>
            <a:r>
              <a:rPr lang="cs-CZ" sz="1900" b="1" dirty="0" err="1"/>
              <a:t>Hard</a:t>
            </a:r>
            <a:r>
              <a:rPr lang="cs-CZ" sz="1900" b="1" dirty="0"/>
              <a:t>“</a:t>
            </a:r>
          </a:p>
          <a:p>
            <a:pPr marL="342900" indent="-342900">
              <a:buFont typeface="Arial" panose="020B0604020202020204" pitchFamily="34" charset="0"/>
              <a:buChar char="•"/>
            </a:pPr>
            <a:r>
              <a:rPr lang="cs-CZ" sz="1900" u="sng" dirty="0"/>
              <a:t>Energetické</a:t>
            </a:r>
            <a:r>
              <a:rPr lang="cs-CZ" sz="1900" dirty="0"/>
              <a:t> - ropa Brent, nafta, uhlí, plynový olej, topný olej, zemní plyn, bezolovnatý benzín.</a:t>
            </a:r>
          </a:p>
          <a:p>
            <a:pPr marL="342900" indent="-342900">
              <a:buFont typeface="Arial" panose="020B0604020202020204" pitchFamily="34" charset="0"/>
              <a:buChar char="•"/>
            </a:pPr>
            <a:r>
              <a:rPr lang="cs-CZ" sz="1900" u="sng" dirty="0"/>
              <a:t>Kovy</a:t>
            </a:r>
            <a:r>
              <a:rPr lang="cs-CZ" sz="1900" dirty="0"/>
              <a:t> - průmyslové (hliník, chrom, měď, olovo, rtuť, nikl, selen, cín, titan, zinek) a vzácné (zlato, iridium, palladium, platina, osmium, rhodium, stříbro, ruthenium).</a:t>
            </a:r>
          </a:p>
          <a:p>
            <a:endParaRPr lang="cs-CZ" sz="1900" dirty="0"/>
          </a:p>
          <a:p>
            <a:r>
              <a:rPr lang="cs-CZ" sz="1900" b="1" dirty="0"/>
              <a:t>2. „Soft“ </a:t>
            </a:r>
          </a:p>
          <a:p>
            <a:pPr marL="342900" indent="-342900">
              <a:buFont typeface="Arial" panose="020B0604020202020204" pitchFamily="34" charset="0"/>
              <a:buChar char="•"/>
            </a:pPr>
            <a:r>
              <a:rPr lang="cs-CZ" sz="1900" u="sng" dirty="0"/>
              <a:t>Netrvanlivé</a:t>
            </a:r>
            <a:r>
              <a:rPr lang="cs-CZ" sz="1900" dirty="0"/>
              <a:t> - káva, kakao, bavlna, pomerančový džus, kaučuk, cukr, hedvábí, dřevo, vlna.</a:t>
            </a:r>
          </a:p>
          <a:p>
            <a:pPr marL="342900" indent="-342900">
              <a:buFont typeface="Arial" panose="020B0604020202020204" pitchFamily="34" charset="0"/>
              <a:buChar char="•"/>
            </a:pPr>
            <a:r>
              <a:rPr lang="cs-CZ" sz="1900" u="sng" dirty="0"/>
              <a:t>Obilniny a luštěniny </a:t>
            </a:r>
            <a:r>
              <a:rPr lang="cs-CZ" sz="1900" dirty="0"/>
              <a:t> - fazole </a:t>
            </a:r>
            <a:r>
              <a:rPr lang="cs-CZ" sz="1900" dirty="0" err="1"/>
              <a:t>Adzuki</a:t>
            </a:r>
            <a:r>
              <a:rPr lang="cs-CZ" sz="1900" dirty="0"/>
              <a:t>, ječmen, řepka, kukuřice, proso, oves, olejniny, rýže, červená pšenice, žito, čirok, sójové boby, sójová moučka, pšenice.</a:t>
            </a:r>
          </a:p>
          <a:p>
            <a:pPr marL="342900" indent="-342900">
              <a:buFont typeface="Arial" panose="020B0604020202020204" pitchFamily="34" charset="0"/>
              <a:buChar char="•"/>
            </a:pPr>
            <a:r>
              <a:rPr lang="cs-CZ" sz="1900" u="sng" dirty="0"/>
              <a:t>Hospodářská zvířata </a:t>
            </a:r>
            <a:r>
              <a:rPr lang="cs-CZ" sz="1900" dirty="0"/>
              <a:t> - živý skot a prasata nebo různé části poražených zvířat.</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19</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Makroekonomické vazby</a:t>
            </a:r>
            <a:endParaRPr lang="en-US" dirty="0"/>
          </a:p>
        </p:txBody>
      </p:sp>
      <p:sp>
        <p:nvSpPr>
          <p:cNvPr id="3" name="Content Placeholder 2"/>
          <p:cNvSpPr>
            <a:spLocks noGrp="1"/>
          </p:cNvSpPr>
          <p:nvPr>
            <p:ph idx="1"/>
          </p:nvPr>
        </p:nvSpPr>
        <p:spPr>
          <a:xfrm>
            <a:off x="2051720" y="1131590"/>
            <a:ext cx="6840760" cy="3744416"/>
          </a:xfrm>
        </p:spPr>
        <p:txBody>
          <a:bodyPr>
            <a:normAutofit/>
          </a:bodyPr>
          <a:lstStyle/>
          <a:p>
            <a:pPr marL="266700" indent="-266700">
              <a:lnSpc>
                <a:spcPct val="80000"/>
              </a:lnSpc>
              <a:buClr>
                <a:srgbClr val="307871"/>
              </a:buClr>
              <a:buFont typeface="Arial" pitchFamily="34" charset="0"/>
              <a:buChar char="•"/>
            </a:pPr>
            <a:r>
              <a:rPr lang="cs-CZ" sz="2400" dirty="0"/>
              <a:t>Inflace		 		úspory</a:t>
            </a:r>
          </a:p>
          <a:p>
            <a:pPr marL="266700" indent="-266700">
              <a:lnSpc>
                <a:spcPct val="80000"/>
              </a:lnSpc>
              <a:buClr>
                <a:srgbClr val="307871"/>
              </a:buClr>
              <a:buFont typeface="Arial" pitchFamily="34" charset="0"/>
              <a:buChar char="•"/>
            </a:pPr>
            <a:endParaRPr lang="cs-CZ" sz="2400" dirty="0"/>
          </a:p>
          <a:p>
            <a:pPr marL="266700" indent="-266700">
              <a:lnSpc>
                <a:spcPct val="80000"/>
              </a:lnSpc>
              <a:buClr>
                <a:srgbClr val="307871"/>
              </a:buClr>
              <a:buFont typeface="Arial" pitchFamily="34" charset="0"/>
              <a:buChar char="•"/>
            </a:pPr>
            <a:r>
              <a:rPr lang="cs-CZ" sz="2400" dirty="0"/>
              <a:t>Inflace 		</a:t>
            </a:r>
            <a:r>
              <a:rPr lang="cs-CZ" sz="2400" dirty="0">
                <a:sym typeface="Wingdings" panose="05000000000000000000" pitchFamily="2" charset="2"/>
              </a:rPr>
              <a:t>  </a:t>
            </a:r>
            <a:r>
              <a:rPr lang="cs-CZ" sz="2400" dirty="0"/>
              <a:t>		devalvace</a:t>
            </a:r>
          </a:p>
          <a:p>
            <a:pPr marL="266700" indent="-266700">
              <a:lnSpc>
                <a:spcPct val="80000"/>
              </a:lnSpc>
              <a:buClr>
                <a:srgbClr val="307871"/>
              </a:buClr>
              <a:buFont typeface="Arial" pitchFamily="34" charset="0"/>
              <a:buChar char="•"/>
            </a:pPr>
            <a:endParaRPr lang="cs-CZ" sz="2400" dirty="0"/>
          </a:p>
          <a:p>
            <a:pPr marL="266700" indent="-266700">
              <a:lnSpc>
                <a:spcPct val="80000"/>
              </a:lnSpc>
              <a:buClr>
                <a:srgbClr val="307871"/>
              </a:buClr>
              <a:buFont typeface="Arial" pitchFamily="34" charset="0"/>
              <a:buChar char="•"/>
            </a:pPr>
            <a:r>
              <a:rPr lang="cs-CZ" sz="2400" dirty="0"/>
              <a:t>Devalvace		</a:t>
            </a:r>
            <a:r>
              <a:rPr lang="cs-CZ" sz="2400" dirty="0">
                <a:sym typeface="Wingdings" panose="05000000000000000000" pitchFamily="2" charset="2"/>
              </a:rPr>
              <a:t>  </a:t>
            </a:r>
            <a:r>
              <a:rPr lang="cs-CZ" sz="2400" dirty="0"/>
              <a:t>		inflace </a:t>
            </a:r>
            <a:endParaRPr lang="en-GB" sz="24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2</a:t>
            </a:fld>
            <a:endParaRPr lang="en-US"/>
          </a:p>
        </p:txBody>
      </p:sp>
      <p:cxnSp>
        <p:nvCxnSpPr>
          <p:cNvPr id="5" name="Přímá spojovací šipka 3"/>
          <p:cNvCxnSpPr/>
          <p:nvPr/>
        </p:nvCxnSpPr>
        <p:spPr>
          <a:xfrm>
            <a:off x="4067944" y="1275606"/>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 name="Přímá spojovací šipka 3"/>
          <p:cNvCxnSpPr/>
          <p:nvPr/>
        </p:nvCxnSpPr>
        <p:spPr>
          <a:xfrm>
            <a:off x="4067944" y="2067694"/>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Přímá spojovací šipka 3"/>
          <p:cNvCxnSpPr/>
          <p:nvPr/>
        </p:nvCxnSpPr>
        <p:spPr>
          <a:xfrm>
            <a:off x="4067944" y="2787774"/>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ssolve">
                                      <p:cBhvr>
                                        <p:cTn id="16" dur="500"/>
                                        <p:tgtEl>
                                          <p:spTgt spid="3">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ssolve">
                                      <p:cBhvr>
                                        <p:cTn id="19" dur="500"/>
                                        <p:tgtEl>
                                          <p:spTgt spid="5"/>
                                        </p:tgtEl>
                                      </p:cBhvr>
                                    </p:animEffect>
                                  </p:childTnLst>
                                </p:cTn>
                              </p:par>
                              <p:par>
                                <p:cTn id="20" presetID="9"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par>
                                <p:cTn id="23" presetID="9"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dissolv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206375"/>
            <a:ext cx="6563072" cy="857250"/>
          </a:xfrm>
        </p:spPr>
        <p:txBody>
          <a:bodyPr>
            <a:noAutofit/>
          </a:bodyPr>
          <a:lstStyle/>
          <a:p>
            <a:r>
              <a:rPr lang="cs-CZ" sz="3800" dirty="0"/>
              <a:t>Výhody reálných investic </a:t>
            </a:r>
            <a:r>
              <a:rPr lang="cs-CZ" sz="1400" dirty="0"/>
              <a:t>(za </a:t>
            </a:r>
            <a:r>
              <a:rPr lang="cs-CZ" sz="1400" dirty="0" err="1"/>
              <a:t>urč</a:t>
            </a:r>
            <a:r>
              <a:rPr lang="cs-CZ" sz="1400" dirty="0"/>
              <a:t>. podmínek) </a:t>
            </a:r>
            <a:endParaRPr lang="en-US" sz="1400" dirty="0"/>
          </a:p>
        </p:txBody>
      </p:sp>
      <p:sp>
        <p:nvSpPr>
          <p:cNvPr id="3" name="Content Placeholder 2"/>
          <p:cNvSpPr>
            <a:spLocks noGrp="1"/>
          </p:cNvSpPr>
          <p:nvPr>
            <p:ph idx="1"/>
          </p:nvPr>
        </p:nvSpPr>
        <p:spPr>
          <a:xfrm>
            <a:off x="2051720" y="1200150"/>
            <a:ext cx="6768752" cy="3943350"/>
          </a:xfrm>
        </p:spPr>
        <p:txBody>
          <a:bodyPr>
            <a:normAutofit/>
          </a:bodyPr>
          <a:lstStyle/>
          <a:p>
            <a:pPr marL="342900" indent="-342900">
              <a:buFont typeface="Arial" panose="020B0604020202020204" pitchFamily="34" charset="0"/>
              <a:buChar char="•"/>
            </a:pPr>
            <a:r>
              <a:rPr lang="cs-CZ" sz="2000" dirty="0"/>
              <a:t>Zajištění proti inflačnímu znehodnocení</a:t>
            </a:r>
          </a:p>
          <a:p>
            <a:pPr marL="342900" indent="-342900">
              <a:buFont typeface="Arial" panose="020B0604020202020204" pitchFamily="34" charset="0"/>
              <a:buChar char="•"/>
            </a:pPr>
            <a:r>
              <a:rPr lang="cs-CZ" sz="2000" dirty="0"/>
              <a:t>Diverzifikace rizika v portfoliu</a:t>
            </a:r>
          </a:p>
          <a:p>
            <a:pPr marL="342900" indent="-342900">
              <a:buFont typeface="Arial" panose="020B0604020202020204" pitchFamily="34" charset="0"/>
              <a:buChar char="•"/>
            </a:pPr>
            <a:r>
              <a:rPr lang="cs-CZ" sz="2000" dirty="0"/>
              <a:t>Zajištění proti politickému riziku</a:t>
            </a:r>
          </a:p>
          <a:p>
            <a:pPr marL="342900" indent="-342900">
              <a:buFont typeface="Arial" panose="020B0604020202020204" pitchFamily="34" charset="0"/>
              <a:buChar char="•"/>
            </a:pPr>
            <a:r>
              <a:rPr lang="cs-CZ" sz="2000" dirty="0"/>
              <a:t>Dosažení kapitálového zisku</a:t>
            </a:r>
          </a:p>
          <a:p>
            <a:pPr marL="342900" indent="-342900">
              <a:buFont typeface="Arial" panose="020B0604020202020204" pitchFamily="34" charset="0"/>
              <a:buChar char="•"/>
            </a:pPr>
            <a:r>
              <a:rPr lang="cs-CZ" sz="2000" dirty="0"/>
              <a:t>Umělecké, sběratelské nebo osobní zážitky</a:t>
            </a:r>
            <a:endParaRPr lang="cs-CZ" sz="24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20</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206375"/>
            <a:ext cx="6563072" cy="857250"/>
          </a:xfrm>
        </p:spPr>
        <p:txBody>
          <a:bodyPr>
            <a:noAutofit/>
          </a:bodyPr>
          <a:lstStyle/>
          <a:p>
            <a:r>
              <a:rPr lang="cs-CZ" dirty="0"/>
              <a:t>Nevýhody reálných investic</a:t>
            </a:r>
            <a:endParaRPr lang="en-US" dirty="0"/>
          </a:p>
        </p:txBody>
      </p:sp>
      <p:sp>
        <p:nvSpPr>
          <p:cNvPr id="3" name="Content Placeholder 2"/>
          <p:cNvSpPr>
            <a:spLocks noGrp="1"/>
          </p:cNvSpPr>
          <p:nvPr>
            <p:ph idx="1"/>
          </p:nvPr>
        </p:nvSpPr>
        <p:spPr>
          <a:xfrm>
            <a:off x="2051720" y="1200150"/>
            <a:ext cx="6768752" cy="3943350"/>
          </a:xfrm>
        </p:spPr>
        <p:txBody>
          <a:bodyPr>
            <a:normAutofit/>
          </a:bodyPr>
          <a:lstStyle/>
          <a:p>
            <a:pPr marL="285750" indent="-285750">
              <a:buFont typeface="Arial" panose="020B0604020202020204" pitchFamily="34" charset="0"/>
              <a:buChar char="•"/>
            </a:pPr>
            <a:r>
              <a:rPr lang="cs-CZ" sz="2000" dirty="0"/>
              <a:t>Vysoké transakční náklady</a:t>
            </a:r>
          </a:p>
          <a:p>
            <a:pPr marL="285750" indent="-285750">
              <a:buFont typeface="Arial" panose="020B0604020202020204" pitchFamily="34" charset="0"/>
              <a:buChar char="•"/>
            </a:pPr>
            <a:r>
              <a:rPr lang="cs-CZ" sz="2000" dirty="0"/>
              <a:t>Neexistence likvidního a efektivního trhu</a:t>
            </a:r>
          </a:p>
          <a:p>
            <a:pPr marL="285750" indent="-285750">
              <a:buFont typeface="Arial" panose="020B0604020202020204" pitchFamily="34" charset="0"/>
              <a:buChar char="•"/>
            </a:pPr>
            <a:r>
              <a:rPr lang="cs-CZ" sz="2000" dirty="0"/>
              <a:t>Žádný peněžní důchod</a:t>
            </a:r>
          </a:p>
          <a:p>
            <a:pPr marL="285750" indent="-285750">
              <a:buFont typeface="Arial" panose="020B0604020202020204" pitchFamily="34" charset="0"/>
              <a:buChar char="•"/>
            </a:pPr>
            <a:r>
              <a:rPr lang="cs-CZ" sz="2000" dirty="0"/>
              <a:t>Výnosová míra značně kolísá</a:t>
            </a:r>
          </a:p>
          <a:p>
            <a:pPr marL="285750" indent="-285750">
              <a:buFont typeface="Arial" panose="020B0604020202020204" pitchFamily="34" charset="0"/>
              <a:buChar char="•"/>
            </a:pPr>
            <a:r>
              <a:rPr lang="cs-CZ" sz="2000" dirty="0"/>
              <a:t>Alternativní možnosti mohou přinášet vyšší výnos</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21</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22</a:t>
            </a:fld>
            <a:endParaRPr lang="en-US"/>
          </a:p>
        </p:txBody>
      </p:sp>
      <p:pic>
        <p:nvPicPr>
          <p:cNvPr id="5" name="Picture 2"/>
          <p:cNvPicPr>
            <a:picLocks noGrp="1" noChangeAspect="1" noChangeArrowheads="1"/>
          </p:cNvPicPr>
          <p:nvPr>
            <p:ph idx="4294967295"/>
          </p:nvPr>
        </p:nvPicPr>
        <p:blipFill>
          <a:blip r:embed="rId2" cstate="print"/>
          <a:srcRect l="5501" t="16341" r="2289" b="8318"/>
          <a:stretch>
            <a:fillRect/>
          </a:stretch>
        </p:blipFill>
        <p:spPr bwMode="auto">
          <a:xfrm>
            <a:off x="827584" y="195486"/>
            <a:ext cx="7560840" cy="4633239"/>
          </a:xfrm>
          <a:prstGeom prst="rect">
            <a:avLst/>
          </a:prstGeom>
          <a:noFill/>
          <a:ln w="9525">
            <a:noFill/>
            <a:miter lim="800000"/>
            <a:headEnd/>
            <a:tailEnd/>
          </a:ln>
        </p:spPr>
      </p:pic>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cs-CZ" sz="3600" dirty="0"/>
              <a:t>M Ě J T E   S E   H E Z K Y</a:t>
            </a:r>
          </a:p>
          <a:p>
            <a:r>
              <a:rPr lang="cs-CZ" sz="5000" dirty="0">
                <a:sym typeface="Wingdings" pitchFamily="2" charset="2"/>
              </a:rPr>
              <a:t></a:t>
            </a:r>
            <a:endParaRPr lang="en-US" sz="5000" dirty="0"/>
          </a:p>
        </p:txBody>
      </p:sp>
      <p:sp>
        <p:nvSpPr>
          <p:cNvPr id="5" name="Zástupný symbol pro číslo snímku 4"/>
          <p:cNvSpPr>
            <a:spLocks noGrp="1"/>
          </p:cNvSpPr>
          <p:nvPr>
            <p:ph type="sldNum" sz="quarter" idx="12"/>
          </p:nvPr>
        </p:nvSpPr>
        <p:spPr/>
        <p:txBody>
          <a:bodyPr/>
          <a:lstStyle/>
          <a:p>
            <a:fld id="{1490E372-16E5-448B-8779-3CCC855B5AE6}" type="slidenum">
              <a:rPr lang="en-US" smtClean="0"/>
              <a:pPr/>
              <a:t>23</a:t>
            </a:fld>
            <a:endParaRPr lang="en-US"/>
          </a:p>
        </p:txBody>
      </p:sp>
    </p:spTree>
    <p:extLst>
      <p:ext uri="{BB962C8B-B14F-4D97-AF65-F5344CB8AC3E}">
        <p14:creationId xmlns:p14="http://schemas.microsoft.com/office/powerpoint/2010/main" val="220630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1720" y="1200150"/>
            <a:ext cx="6768752" cy="3943350"/>
          </a:xfrm>
        </p:spPr>
        <p:txBody>
          <a:bodyPr>
            <a:normAutofit fontScale="85000" lnSpcReduction="10000"/>
          </a:bodyPr>
          <a:lstStyle/>
          <a:p>
            <a:pPr marL="266700" indent="-266700">
              <a:buClr>
                <a:srgbClr val="307871"/>
              </a:buClr>
              <a:buFont typeface="Arial" pitchFamily="34" charset="0"/>
              <a:buChar char="•"/>
            </a:pPr>
            <a:r>
              <a:rPr lang="cs-CZ" sz="2400" b="1" dirty="0"/>
              <a:t>Vztah inflace a úspor:</a:t>
            </a:r>
            <a:r>
              <a:rPr lang="cs-CZ" sz="2400" dirty="0"/>
              <a:t> inflace má vždy negativní dopad na úspory. Inflace  v každém případě znehodnocuje úspory.</a:t>
            </a:r>
          </a:p>
          <a:p>
            <a:pPr marL="266700" indent="-266700">
              <a:buClr>
                <a:srgbClr val="307871"/>
              </a:buClr>
              <a:buFont typeface="Arial" pitchFamily="34" charset="0"/>
              <a:buChar char="•"/>
            </a:pPr>
            <a:r>
              <a:rPr lang="cs-CZ" sz="2400" b="1" dirty="0"/>
              <a:t>Vztah inflace a devalvace:</a:t>
            </a:r>
            <a:r>
              <a:rPr lang="cs-CZ" sz="2400" dirty="0"/>
              <a:t> země s vyšší inflací má ve srovnání se zemí s nižší inflací nevýhodu v tom, že její měna je touto vyšší inflací vystavena riziku znehodnocení (riziku devalvace) ve vztahu k měně země s nižší inflací. Inflace tedy vytváří prostor pro devalvaci ve výši inflačního diferenciálu (ve výši rozdílu inflací mezi zeměmi).</a:t>
            </a:r>
          </a:p>
          <a:p>
            <a:pPr marL="266700" indent="-266700">
              <a:buClr>
                <a:srgbClr val="307871"/>
              </a:buClr>
              <a:buFont typeface="Arial" pitchFamily="34" charset="0"/>
              <a:buChar char="•"/>
            </a:pPr>
            <a:r>
              <a:rPr lang="cs-CZ" sz="2400" b="1" dirty="0"/>
              <a:t>Vztah devalvace a inflace:</a:t>
            </a:r>
            <a:r>
              <a:rPr lang="cs-CZ" sz="2400" dirty="0"/>
              <a:t> devalvace zdražuje dovoz a zlevňuje vývoz. Devalvace měny zdražením dováženého zboží vytváří inflační tlaky. Velikost tohoto tlaku je dána objemem dováženého zboží ve spotřebním koši. </a:t>
            </a:r>
            <a:endParaRPr lang="en-GB" sz="24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3</a:t>
            </a:fld>
            <a:endParaRPr lang="en-US"/>
          </a:p>
        </p:txBody>
      </p:sp>
      <p:sp>
        <p:nvSpPr>
          <p:cNvPr id="5" name="Title 1"/>
          <p:cNvSpPr>
            <a:spLocks noGrp="1"/>
          </p:cNvSpPr>
          <p:nvPr>
            <p:ph type="title"/>
          </p:nvPr>
        </p:nvSpPr>
        <p:spPr>
          <a:xfrm>
            <a:off x="2267744" y="206375"/>
            <a:ext cx="6419056" cy="857250"/>
          </a:xfrm>
        </p:spPr>
        <p:txBody>
          <a:bodyPr>
            <a:normAutofit/>
          </a:bodyPr>
          <a:lstStyle/>
          <a:p>
            <a:r>
              <a:rPr lang="cs-CZ" dirty="0"/>
              <a:t>Vazby</a:t>
            </a:r>
            <a:endParaRPr lang="en-US" dirty="0"/>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Makroekonomické vazby</a:t>
            </a:r>
            <a:endParaRPr lang="en-US" dirty="0"/>
          </a:p>
        </p:txBody>
      </p:sp>
      <p:sp>
        <p:nvSpPr>
          <p:cNvPr id="3" name="Content Placeholder 2"/>
          <p:cNvSpPr>
            <a:spLocks noGrp="1"/>
          </p:cNvSpPr>
          <p:nvPr>
            <p:ph idx="1"/>
          </p:nvPr>
        </p:nvSpPr>
        <p:spPr>
          <a:xfrm>
            <a:off x="2051720" y="1131590"/>
            <a:ext cx="6840760" cy="3744416"/>
          </a:xfrm>
        </p:spPr>
        <p:txBody>
          <a:bodyPr>
            <a:normAutofit/>
          </a:bodyPr>
          <a:lstStyle/>
          <a:p>
            <a:pPr marL="266700" indent="-266700">
              <a:lnSpc>
                <a:spcPct val="80000"/>
              </a:lnSpc>
              <a:buClr>
                <a:srgbClr val="307871"/>
              </a:buClr>
              <a:buFont typeface="Arial" pitchFamily="34" charset="0"/>
              <a:buChar char="•"/>
            </a:pPr>
            <a:r>
              <a:rPr lang="cs-CZ" sz="2400" dirty="0"/>
              <a:t>Úrokové sazby			úspory</a:t>
            </a:r>
          </a:p>
          <a:p>
            <a:pPr marL="266700" indent="-266700">
              <a:lnSpc>
                <a:spcPct val="80000"/>
              </a:lnSpc>
              <a:buClr>
                <a:srgbClr val="307871"/>
              </a:buClr>
              <a:buFont typeface="Arial" pitchFamily="34" charset="0"/>
              <a:buChar char="•"/>
            </a:pPr>
            <a:endParaRPr lang="cs-CZ" sz="2400" dirty="0"/>
          </a:p>
          <a:p>
            <a:pPr marL="266700" indent="-266700">
              <a:lnSpc>
                <a:spcPct val="80000"/>
              </a:lnSpc>
              <a:buClr>
                <a:srgbClr val="307871"/>
              </a:buClr>
              <a:buFont typeface="Arial" pitchFamily="34" charset="0"/>
              <a:buChar char="•"/>
            </a:pPr>
            <a:r>
              <a:rPr lang="cs-CZ" sz="2400" dirty="0"/>
              <a:t>Úrokové sazby			inflace</a:t>
            </a:r>
          </a:p>
          <a:p>
            <a:pPr marL="266700" indent="-266700">
              <a:lnSpc>
                <a:spcPct val="80000"/>
              </a:lnSpc>
              <a:buClr>
                <a:srgbClr val="307871"/>
              </a:buClr>
              <a:buFont typeface="Arial" pitchFamily="34" charset="0"/>
              <a:buChar char="•"/>
            </a:pPr>
            <a:endParaRPr lang="cs-CZ" sz="2400" dirty="0"/>
          </a:p>
          <a:p>
            <a:pPr marL="266700" indent="-266700">
              <a:lnSpc>
                <a:spcPct val="80000"/>
              </a:lnSpc>
              <a:buClr>
                <a:srgbClr val="307871"/>
              </a:buClr>
              <a:buFont typeface="Arial" pitchFamily="34" charset="0"/>
              <a:buChar char="•"/>
            </a:pPr>
            <a:r>
              <a:rPr lang="cs-CZ" sz="2400" dirty="0"/>
              <a:t>Úrokové sazby			kurzy </a:t>
            </a:r>
            <a:r>
              <a:rPr lang="cs-CZ" sz="1400" dirty="0"/>
              <a:t>(akcie, dluhopisu)</a:t>
            </a:r>
          </a:p>
          <a:p>
            <a:pPr marL="266700" indent="-266700">
              <a:lnSpc>
                <a:spcPct val="80000"/>
              </a:lnSpc>
              <a:buClr>
                <a:srgbClr val="307871"/>
              </a:buClr>
              <a:buFont typeface="Arial" pitchFamily="34" charset="0"/>
              <a:buChar char="•"/>
            </a:pPr>
            <a:endParaRPr lang="cs-CZ" sz="2400" dirty="0"/>
          </a:p>
          <a:p>
            <a:pPr marL="266700" indent="-266700">
              <a:lnSpc>
                <a:spcPct val="80000"/>
              </a:lnSpc>
              <a:buClr>
                <a:srgbClr val="307871"/>
              </a:buClr>
              <a:buFont typeface="Arial" pitchFamily="34" charset="0"/>
              <a:buChar char="•"/>
            </a:pPr>
            <a:r>
              <a:rPr lang="cs-CZ" sz="2400" dirty="0"/>
              <a:t>Inflace				kurzy</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4</a:t>
            </a:fld>
            <a:endParaRPr lang="en-US"/>
          </a:p>
        </p:txBody>
      </p:sp>
      <p:cxnSp>
        <p:nvCxnSpPr>
          <p:cNvPr id="8" name="Přímá spojovací šipka 3"/>
          <p:cNvCxnSpPr/>
          <p:nvPr/>
        </p:nvCxnSpPr>
        <p:spPr>
          <a:xfrm>
            <a:off x="4427984" y="1275606"/>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Přímá spojovací šipka 3"/>
          <p:cNvCxnSpPr/>
          <p:nvPr/>
        </p:nvCxnSpPr>
        <p:spPr>
          <a:xfrm>
            <a:off x="4499992" y="1995686"/>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Přímá spojovací šipka 3"/>
          <p:cNvCxnSpPr/>
          <p:nvPr/>
        </p:nvCxnSpPr>
        <p:spPr>
          <a:xfrm>
            <a:off x="4499992" y="2787774"/>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Přímá spojovací šipka 3"/>
          <p:cNvCxnSpPr/>
          <p:nvPr/>
        </p:nvCxnSpPr>
        <p:spPr>
          <a:xfrm>
            <a:off x="4499992" y="3579862"/>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Přímá spojovací šipka 6"/>
          <p:cNvCxnSpPr/>
          <p:nvPr/>
        </p:nvCxnSpPr>
        <p:spPr>
          <a:xfrm flipH="1">
            <a:off x="4355976" y="1419622"/>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Přímá spojovací šipka 6"/>
          <p:cNvCxnSpPr/>
          <p:nvPr/>
        </p:nvCxnSpPr>
        <p:spPr>
          <a:xfrm flipH="1">
            <a:off x="4499992" y="2139702"/>
            <a:ext cx="194421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ssolve">
                                      <p:cBhvr>
                                        <p:cTn id="16" dur="500"/>
                                        <p:tgtEl>
                                          <p:spTgt spid="3">
                                            <p:txEl>
                                              <p:pRg st="4" end="4"/>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dissolve">
                                      <p:cBhvr>
                                        <p:cTn id="19" dur="500"/>
                                        <p:tgtEl>
                                          <p:spTgt spid="3">
                                            <p:txEl>
                                              <p:pRg st="6" end="6"/>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par>
                                <p:cTn id="23" presetID="9"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dissolve">
                                      <p:cBhvr>
                                        <p:cTn id="25" dur="500"/>
                                        <p:tgtEl>
                                          <p:spTgt spid="12"/>
                                        </p:tgtEl>
                                      </p:cBhvr>
                                    </p:animEffect>
                                  </p:childTnLst>
                                </p:cTn>
                              </p:par>
                              <p:par>
                                <p:cTn id="26" presetID="9" presetClass="entr" presetSubtype="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dissolve">
                                      <p:cBhvr>
                                        <p:cTn id="28" dur="500"/>
                                        <p:tgtEl>
                                          <p:spTgt spid="9"/>
                                        </p:tgtEl>
                                      </p:cBhvr>
                                    </p:animEffect>
                                  </p:childTnLst>
                                </p:cTn>
                              </p:par>
                              <p:par>
                                <p:cTn id="29" presetID="9"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par>
                                <p:cTn id="32" presetID="9" presetClass="entr" presetSubtype="0"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dissolve">
                                      <p:cBhvr>
                                        <p:cTn id="34" dur="500"/>
                                        <p:tgtEl>
                                          <p:spTgt spid="10"/>
                                        </p:tgtEl>
                                      </p:cBhvr>
                                    </p:animEffect>
                                  </p:childTnLst>
                                </p:cTn>
                              </p:par>
                              <p:par>
                                <p:cTn id="35" presetID="9"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dissolv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Vazby</a:t>
            </a:r>
            <a:endParaRPr lang="en-US" dirty="0"/>
          </a:p>
        </p:txBody>
      </p:sp>
      <p:sp>
        <p:nvSpPr>
          <p:cNvPr id="3" name="Content Placeholder 2"/>
          <p:cNvSpPr>
            <a:spLocks noGrp="1"/>
          </p:cNvSpPr>
          <p:nvPr>
            <p:ph idx="1"/>
          </p:nvPr>
        </p:nvSpPr>
        <p:spPr>
          <a:xfrm>
            <a:off x="2051720" y="1347614"/>
            <a:ext cx="6768752" cy="3795886"/>
          </a:xfrm>
        </p:spPr>
        <p:txBody>
          <a:bodyPr>
            <a:normAutofit fontScale="70000" lnSpcReduction="20000"/>
          </a:bodyPr>
          <a:lstStyle/>
          <a:p>
            <a:pPr marL="266700" indent="-266700">
              <a:buClr>
                <a:srgbClr val="307871"/>
              </a:buClr>
              <a:buFont typeface="Arial" pitchFamily="34" charset="0"/>
              <a:buChar char="•"/>
            </a:pPr>
            <a:r>
              <a:rPr lang="cs-CZ" sz="2400" b="1" dirty="0"/>
              <a:t>Vztah úrokových sazeb a úspor:</a:t>
            </a:r>
            <a:r>
              <a:rPr lang="cs-CZ" sz="2400" dirty="0"/>
              <a:t> růst úrokových sazeb činí úspory atraktivnějšími. Proto růst úrokových sazeb vede k růstu spořivosti domácností.</a:t>
            </a:r>
          </a:p>
          <a:p>
            <a:pPr marL="266700" indent="-266700">
              <a:buClr>
                <a:srgbClr val="307871"/>
              </a:buClr>
              <a:buFont typeface="Arial" pitchFamily="34" charset="0"/>
              <a:buChar char="•"/>
            </a:pPr>
            <a:r>
              <a:rPr lang="cs-CZ" sz="2400" b="1" dirty="0"/>
              <a:t>Vztah úspor a úrokových sazeb: </a:t>
            </a:r>
            <a:r>
              <a:rPr lang="cs-CZ" sz="2400" dirty="0"/>
              <a:t>zvyšování míry spořivosti obyvatel (a tím zvyšování sumy úspor) vytváří prostor pro snižování úrokových sazeb bank.</a:t>
            </a:r>
          </a:p>
          <a:p>
            <a:pPr marL="266700" indent="-266700">
              <a:buClr>
                <a:srgbClr val="307871"/>
              </a:buClr>
              <a:buFont typeface="Arial" pitchFamily="34" charset="0"/>
              <a:buChar char="•"/>
            </a:pPr>
            <a:r>
              <a:rPr lang="cs-CZ" sz="2400" b="1" dirty="0"/>
              <a:t>Vztah mezi úrokovými sazbami a inflací:</a:t>
            </a:r>
            <a:r>
              <a:rPr lang="cs-CZ" sz="2400" dirty="0"/>
              <a:t> čím vyšší jsou úrokové sazby v bankách, tím je atraktivnější ukládat své úspory do bank. Zvyšování úrokových sazeb tedy vede ke zvýšení míry spořivosti obyvatel a snižuje spotřebu. Snižování spotřeby obyvatel snižuje tlak na zvyšování cen – potlačuje inflaci. Růst úrokových sazeb tedy vede ke snižování inflace.</a:t>
            </a:r>
          </a:p>
          <a:p>
            <a:pPr marL="266700" indent="-266700">
              <a:buClr>
                <a:srgbClr val="307871"/>
              </a:buClr>
              <a:buFont typeface="Arial" pitchFamily="34" charset="0"/>
              <a:buChar char="•"/>
            </a:pPr>
            <a:r>
              <a:rPr lang="cs-CZ" sz="2400" b="1" dirty="0"/>
              <a:t>Vztah mezi inflací a úrokovými sazbami:</a:t>
            </a:r>
            <a:r>
              <a:rPr lang="cs-CZ" sz="2400" dirty="0"/>
              <a:t> růst míry inflace zvýhodňuje spotřebu na úkor tvorby úspor. Aby banky zastavily tento trend, jsou nuceny zvyšovat své úrokové sazby. Neboli: při růstu inflace rostou úrokové sazby, aby vyrovnaly ztráty spořících domácností vyvolané zvýšenou mírou inflace.</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5</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Vazby</a:t>
            </a:r>
            <a:endParaRPr lang="en-US" dirty="0"/>
          </a:p>
        </p:txBody>
      </p:sp>
      <p:sp>
        <p:nvSpPr>
          <p:cNvPr id="3" name="Content Placeholder 2"/>
          <p:cNvSpPr>
            <a:spLocks noGrp="1"/>
          </p:cNvSpPr>
          <p:nvPr>
            <p:ph idx="1"/>
          </p:nvPr>
        </p:nvSpPr>
        <p:spPr>
          <a:xfrm>
            <a:off x="2051720" y="1347614"/>
            <a:ext cx="6912768" cy="3795886"/>
          </a:xfrm>
        </p:spPr>
        <p:txBody>
          <a:bodyPr>
            <a:noAutofit/>
          </a:bodyPr>
          <a:lstStyle/>
          <a:p>
            <a:pPr marL="266700" indent="-266700">
              <a:buClr>
                <a:srgbClr val="307871"/>
              </a:buClr>
              <a:buFont typeface="Arial" pitchFamily="34" charset="0"/>
              <a:buChar char="•"/>
            </a:pPr>
            <a:r>
              <a:rPr lang="cs-CZ" sz="2000" b="1" dirty="0"/>
              <a:t>Růst úrokových sazeb </a:t>
            </a:r>
            <a:r>
              <a:rPr lang="cs-CZ" sz="2000" dirty="0"/>
              <a:t>vede k přesunu volných finančních prostředků do bank na úkor kapitálového trhu. Aby kurzy akcií a dluhopisů vyrovnaly tuto vyšší výnosovou hladinu, musí nabídnout také vyšší zhodnocení. Vyššího zhodnocení dosáhne investor tím, že koupí cenný papír za nižší cenu, než dosud. Růst úrokových sazeb tedy vede k </a:t>
            </a:r>
            <a:r>
              <a:rPr lang="cs-CZ" sz="2000" b="1" dirty="0"/>
              <a:t>poklesu kurzů akcií a dluhopisů</a:t>
            </a:r>
            <a:r>
              <a:rPr lang="cs-CZ" sz="2000" dirty="0"/>
              <a:t>.</a:t>
            </a:r>
          </a:p>
          <a:p>
            <a:pPr marL="266700" indent="-266700">
              <a:buClr>
                <a:srgbClr val="307871"/>
              </a:buClr>
              <a:buFont typeface="Arial" pitchFamily="34" charset="0"/>
              <a:buChar char="•"/>
            </a:pPr>
            <a:r>
              <a:rPr lang="cs-CZ" sz="2000" b="1" dirty="0"/>
              <a:t>Růst inflace</a:t>
            </a:r>
            <a:r>
              <a:rPr lang="cs-CZ" sz="2000" dirty="0"/>
              <a:t> vede k růstu úrokových sazeb. Rostou-li úrokové sazby, dochází k poklesu kurzů cenných papírů. Očekává-li se tedy růst inflace, </a:t>
            </a:r>
            <a:r>
              <a:rPr lang="cs-CZ" sz="2000" b="1" dirty="0"/>
              <a:t>kurzy cenných papírů</a:t>
            </a:r>
            <a:r>
              <a:rPr lang="cs-CZ" sz="2000" dirty="0"/>
              <a:t> (ceny akcií a dluhopisů) na toto očekávání </a:t>
            </a:r>
            <a:r>
              <a:rPr lang="cs-CZ" sz="2000" b="1" dirty="0"/>
              <a:t>reagují poklesem</a:t>
            </a:r>
            <a:r>
              <a:rPr lang="cs-CZ" sz="2000" dirty="0"/>
              <a:t>.</a:t>
            </a:r>
            <a:endParaRPr lang="en-GB" sz="20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6</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Reálné investice</a:t>
            </a:r>
            <a:endParaRPr lang="en-US" dirty="0"/>
          </a:p>
        </p:txBody>
      </p:sp>
      <p:sp>
        <p:nvSpPr>
          <p:cNvPr id="3" name="Content Placeholder 2"/>
          <p:cNvSpPr>
            <a:spLocks noGrp="1"/>
          </p:cNvSpPr>
          <p:nvPr>
            <p:ph idx="1"/>
          </p:nvPr>
        </p:nvSpPr>
        <p:spPr>
          <a:xfrm>
            <a:off x="2051720" y="1419622"/>
            <a:ext cx="6768752" cy="3723878"/>
          </a:xfrm>
        </p:spPr>
        <p:txBody>
          <a:bodyPr>
            <a:normAutofit lnSpcReduction="10000"/>
          </a:bodyPr>
          <a:lstStyle/>
          <a:p>
            <a:pPr marL="266700" indent="-266700">
              <a:buClr>
                <a:srgbClr val="307871"/>
              </a:buClr>
              <a:buFont typeface="Arial" pitchFamily="34" charset="0"/>
              <a:buChar char="•"/>
            </a:pPr>
            <a:r>
              <a:rPr lang="cs-CZ" sz="1800" dirty="0"/>
              <a:t>Finanční produkty nejsou jedinou možností, jak zhodnotit finanční prostředky.</a:t>
            </a:r>
          </a:p>
          <a:p>
            <a:pPr marL="266700" indent="-266700">
              <a:buClr>
                <a:srgbClr val="307871"/>
              </a:buClr>
              <a:buFont typeface="Arial" pitchFamily="34" charset="0"/>
              <a:buChar char="•"/>
            </a:pPr>
            <a:r>
              <a:rPr lang="cs-CZ" sz="1800" dirty="0"/>
              <a:t>Dalšími možnostmi jsou investice do:</a:t>
            </a:r>
          </a:p>
          <a:p>
            <a:pPr lvl="1" algn="just"/>
            <a:r>
              <a:rPr lang="cs-CZ" sz="1600" dirty="0"/>
              <a:t>nemovitostí,</a:t>
            </a:r>
          </a:p>
          <a:p>
            <a:pPr lvl="1" algn="just"/>
            <a:r>
              <a:rPr lang="cs-CZ" sz="1600" dirty="0"/>
              <a:t>zlata,</a:t>
            </a:r>
          </a:p>
          <a:p>
            <a:pPr lvl="1" algn="just"/>
            <a:r>
              <a:rPr lang="cs-CZ" sz="1600" dirty="0"/>
              <a:t>poštovních známek,</a:t>
            </a:r>
          </a:p>
          <a:p>
            <a:pPr lvl="1" algn="just"/>
            <a:r>
              <a:rPr lang="cs-CZ" sz="1600" dirty="0"/>
              <a:t>umění a starožitností,</a:t>
            </a:r>
          </a:p>
          <a:p>
            <a:pPr lvl="1" algn="just"/>
            <a:r>
              <a:rPr lang="cs-CZ" sz="1600" dirty="0"/>
              <a:t>komodity.</a:t>
            </a:r>
          </a:p>
          <a:p>
            <a:pPr algn="just">
              <a:buFont typeface="Arial" pitchFamily="34" charset="0"/>
              <a:buChar char="•"/>
            </a:pPr>
            <a:r>
              <a:rPr lang="cs-CZ" sz="1800" dirty="0"/>
              <a:t>    Tyto investice mají společné tyto znaky:</a:t>
            </a:r>
          </a:p>
          <a:p>
            <a:pPr lvl="1" algn="just"/>
            <a:r>
              <a:rPr lang="cs-CZ" sz="1600" dirty="0"/>
              <a:t>většinou nízká likvidita (</a:t>
            </a:r>
            <a:r>
              <a:rPr lang="cs-CZ" sz="1600" dirty="0">
                <a:sym typeface="Symbol"/>
              </a:rPr>
              <a:t></a:t>
            </a:r>
            <a:r>
              <a:rPr lang="cs-CZ" sz="1600" dirty="0"/>
              <a:t> delší investiční horizont),</a:t>
            </a:r>
          </a:p>
          <a:p>
            <a:pPr lvl="1" algn="just"/>
            <a:r>
              <a:rPr lang="cs-CZ" sz="1600" dirty="0"/>
              <a:t>nutná odborná znalost,</a:t>
            </a:r>
          </a:p>
          <a:p>
            <a:pPr lvl="1" algn="just"/>
            <a:r>
              <a:rPr lang="cs-CZ" sz="1600" dirty="0"/>
              <a:t>potřebný vyšší kapitál,</a:t>
            </a:r>
          </a:p>
          <a:p>
            <a:pPr lvl="1" algn="just"/>
            <a:r>
              <a:rPr lang="cs-CZ" sz="1600" dirty="0"/>
              <a:t>vedlejší náklady (náklady spojené s úschovou, pojištěním).</a:t>
            </a:r>
            <a:endParaRPr lang="cs-CZ" sz="18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7</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dissolve">
                                      <p:cBhvr>
                                        <p:cTn id="4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Reálné investice</a:t>
            </a:r>
            <a:endParaRPr lang="en-US" dirty="0"/>
          </a:p>
        </p:txBody>
      </p:sp>
      <p:sp>
        <p:nvSpPr>
          <p:cNvPr id="3" name="Content Placeholder 2"/>
          <p:cNvSpPr>
            <a:spLocks noGrp="1"/>
          </p:cNvSpPr>
          <p:nvPr>
            <p:ph idx="1"/>
          </p:nvPr>
        </p:nvSpPr>
        <p:spPr>
          <a:xfrm>
            <a:off x="1979712" y="1347614"/>
            <a:ext cx="7056784" cy="3795886"/>
          </a:xfrm>
        </p:spPr>
        <p:txBody>
          <a:bodyPr>
            <a:normAutofit/>
          </a:bodyPr>
          <a:lstStyle/>
          <a:p>
            <a:pPr marL="266700" indent="-266700">
              <a:buClr>
                <a:srgbClr val="307871"/>
              </a:buClr>
              <a:buFont typeface="Arial" pitchFamily="34" charset="0"/>
              <a:buChar char="•"/>
            </a:pPr>
            <a:r>
              <a:rPr lang="cs-CZ" sz="1900" b="1" dirty="0"/>
              <a:t>zlato			</a:t>
            </a:r>
            <a:r>
              <a:rPr lang="cs-CZ" sz="1900" dirty="0"/>
              <a:t>změnilo svou funkci (cena)</a:t>
            </a:r>
          </a:p>
          <a:p>
            <a:pPr marL="266700" indent="-266700">
              <a:buClr>
                <a:srgbClr val="307871"/>
              </a:buClr>
              <a:buFont typeface="Arial" pitchFamily="34" charset="0"/>
              <a:buChar char="•"/>
            </a:pPr>
            <a:r>
              <a:rPr lang="cs-CZ" sz="1900" b="1" dirty="0"/>
              <a:t>nemovitosti		</a:t>
            </a:r>
            <a:r>
              <a:rPr lang="cs-CZ" sz="1900" dirty="0"/>
              <a:t>investice x užitný statek</a:t>
            </a:r>
          </a:p>
          <a:p>
            <a:pPr marL="266700" indent="-266700">
              <a:buClr>
                <a:srgbClr val="307871"/>
              </a:buClr>
              <a:buFont typeface="Arial" pitchFamily="34" charset="0"/>
              <a:buChar char="•"/>
            </a:pPr>
            <a:r>
              <a:rPr lang="cs-CZ" sz="1900" b="1" dirty="0"/>
              <a:t>umění, starožitnosti</a:t>
            </a:r>
            <a:r>
              <a:rPr lang="cs-CZ" sz="1900" dirty="0"/>
              <a:t>	staré x současné umění</a:t>
            </a:r>
          </a:p>
          <a:p>
            <a:pPr marL="266700" indent="-266700">
              <a:buClr>
                <a:srgbClr val="307871"/>
              </a:buClr>
              <a:buFont typeface="Arial" pitchFamily="34" charset="0"/>
              <a:buChar char="•"/>
            </a:pPr>
            <a:r>
              <a:rPr lang="cs-CZ" sz="1900" b="1" dirty="0"/>
              <a:t>známky		</a:t>
            </a:r>
            <a:r>
              <a:rPr lang="cs-CZ" sz="1900" dirty="0"/>
              <a:t>velmi úzký trh (malá poptávka i nabídka)</a:t>
            </a:r>
          </a:p>
          <a:p>
            <a:pPr marL="266700" indent="-266700">
              <a:buClr>
                <a:srgbClr val="307871"/>
              </a:buClr>
              <a:buFont typeface="Arial" pitchFamily="34" charset="0"/>
              <a:buChar char="•"/>
            </a:pPr>
            <a:r>
              <a:rPr lang="cs-CZ" sz="1900" b="1" dirty="0"/>
              <a:t>komodity		</a:t>
            </a:r>
            <a:r>
              <a:rPr lang="cs-CZ" sz="1900" dirty="0"/>
              <a:t>spekulace na komoditních burzách 				(</a:t>
            </a:r>
            <a:r>
              <a:rPr lang="cs-CZ" sz="1900" dirty="0" err="1"/>
              <a:t>futures</a:t>
            </a:r>
            <a:r>
              <a:rPr lang="cs-CZ" sz="1900" dirty="0"/>
              <a:t>)</a:t>
            </a:r>
          </a:p>
          <a:p>
            <a:pPr marL="266700" indent="-266700">
              <a:buClr>
                <a:srgbClr val="307871"/>
              </a:buClr>
              <a:buFont typeface="Arial" pitchFamily="34" charset="0"/>
              <a:buChar char="•"/>
            </a:pPr>
            <a:endParaRPr lang="cs-CZ" sz="1900" dirty="0"/>
          </a:p>
          <a:p>
            <a:pPr marL="266700" indent="-266700">
              <a:buClr>
                <a:srgbClr val="307871"/>
              </a:buClr>
              <a:buFont typeface="Arial" pitchFamily="34" charset="0"/>
              <a:buChar char="•"/>
            </a:pPr>
            <a:r>
              <a:rPr lang="cs-CZ" sz="1900" dirty="0"/>
              <a:t>Pro domácnosti okrajová investiční příležitost.</a:t>
            </a:r>
            <a:endParaRPr lang="en-GB" sz="1900" dirty="0"/>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8</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ssolv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Nemovitosti</a:t>
            </a:r>
            <a:endParaRPr lang="en-US" dirty="0"/>
          </a:p>
        </p:txBody>
      </p:sp>
      <p:sp>
        <p:nvSpPr>
          <p:cNvPr id="3" name="Content Placeholder 2"/>
          <p:cNvSpPr>
            <a:spLocks noGrp="1"/>
          </p:cNvSpPr>
          <p:nvPr>
            <p:ph idx="1"/>
          </p:nvPr>
        </p:nvSpPr>
        <p:spPr>
          <a:xfrm>
            <a:off x="2051720" y="1131590"/>
            <a:ext cx="6912768" cy="4011910"/>
          </a:xfrm>
        </p:spPr>
        <p:txBody>
          <a:bodyPr>
            <a:noAutofit/>
          </a:bodyPr>
          <a:lstStyle/>
          <a:p>
            <a:pPr marL="266700" indent="-266700">
              <a:spcAft>
                <a:spcPts val="600"/>
              </a:spcAft>
              <a:buClr>
                <a:srgbClr val="307871"/>
              </a:buClr>
              <a:buFont typeface="Arial" pitchFamily="34" charset="0"/>
              <a:buChar char="•"/>
            </a:pPr>
            <a:r>
              <a:rPr lang="cs-CZ" sz="2200" b="1" dirty="0"/>
              <a:t>Výhody</a:t>
            </a:r>
          </a:p>
          <a:p>
            <a:pPr lvl="1"/>
            <a:r>
              <a:rPr lang="cs-CZ" sz="1800" dirty="0"/>
              <a:t>Investice do nemovitostí lze doporučit z důvodu diverzifikace portfolia (výše nájmu v Ostravě je jen málo závislá na vývoji indexu S&amp;P).</a:t>
            </a:r>
          </a:p>
          <a:p>
            <a:pPr lvl="1"/>
            <a:r>
              <a:rPr lang="cs-CZ" sz="1800" dirty="0"/>
              <a:t>Tato investice nese zanedlouho po koupi pasivní příjem v podobě nájemného.</a:t>
            </a:r>
          </a:p>
          <a:p>
            <a:pPr lvl="1"/>
            <a:r>
              <a:rPr lang="cs-CZ" sz="1800" dirty="0"/>
              <a:t>Pasivní příjem je časově omezený jen životností nemovitosti.</a:t>
            </a:r>
          </a:p>
          <a:p>
            <a:pPr lvl="1"/>
            <a:r>
              <a:rPr lang="cs-CZ" sz="1800" dirty="0"/>
              <a:t>Hodnota nemovitosti se zvyšuje v průměru na úrovni inflace.</a:t>
            </a:r>
          </a:p>
        </p:txBody>
      </p:sp>
      <p:sp>
        <p:nvSpPr>
          <p:cNvPr id="4" name="Zástupný symbol pro číslo snímku 3"/>
          <p:cNvSpPr>
            <a:spLocks noGrp="1"/>
          </p:cNvSpPr>
          <p:nvPr>
            <p:ph type="sldNum" sz="quarter" idx="12"/>
          </p:nvPr>
        </p:nvSpPr>
        <p:spPr/>
        <p:txBody>
          <a:bodyPr/>
          <a:lstStyle/>
          <a:p>
            <a:pPr>
              <a:defRPr/>
            </a:pPr>
            <a:fld id="{D13EF502-4A31-4CC4-97CA-057348DFF0E7}" type="slidenum">
              <a:rPr lang="en-US" smtClean="0"/>
              <a:pPr>
                <a:defRPr/>
              </a:pPr>
              <a:t>9</a:t>
            </a:fld>
            <a:endParaRPr lang="en-US"/>
          </a:p>
        </p:txBody>
      </p:sp>
    </p:spTree>
    <p:extLst>
      <p:ext uri="{BB962C8B-B14F-4D97-AF65-F5344CB8AC3E}">
        <p14:creationId xmlns:p14="http://schemas.microsoft.com/office/powerpoint/2010/main" val="168569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683">
  <a:themeElements>
    <a:clrScheme name="Spring Field PowerPoint Template">
      <a:dk1>
        <a:srgbClr val="2F7F95"/>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683</Template>
  <TotalTime>1536</TotalTime>
  <Words>1526</Words>
  <Application>Microsoft Office PowerPoint</Application>
  <PresentationFormat>Předvádění na obrazovce (16:9)</PresentationFormat>
  <Paragraphs>149</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23</vt:i4>
      </vt:variant>
    </vt:vector>
  </HeadingPairs>
  <TitlesOfParts>
    <vt:vector size="28" baseType="lpstr">
      <vt:lpstr>Arial</vt:lpstr>
      <vt:lpstr>Calibri</vt:lpstr>
      <vt:lpstr>Times New Roman</vt:lpstr>
      <vt:lpstr>683</vt:lpstr>
      <vt:lpstr>Custom Design</vt:lpstr>
      <vt:lpstr> Makroekonomika a reálné investice</vt:lpstr>
      <vt:lpstr>Makroekonomické vazby</vt:lpstr>
      <vt:lpstr>Vazby</vt:lpstr>
      <vt:lpstr>Makroekonomické vazby</vt:lpstr>
      <vt:lpstr>Vazby</vt:lpstr>
      <vt:lpstr>Vazby</vt:lpstr>
      <vt:lpstr>Reálné investice</vt:lpstr>
      <vt:lpstr>Reálné investice</vt:lpstr>
      <vt:lpstr>Nemovitosti</vt:lpstr>
      <vt:lpstr>Nemovitosti</vt:lpstr>
      <vt:lpstr>Zlato</vt:lpstr>
      <vt:lpstr>Zlato</vt:lpstr>
      <vt:lpstr>Zlato, inflace, akcie a dluhopisy - USA</vt:lpstr>
      <vt:lpstr>Zlato, inflace, akcie a dluhopisy - Japonsko</vt:lpstr>
      <vt:lpstr>Poštovní známky</vt:lpstr>
      <vt:lpstr>Umění a starožitnosti</vt:lpstr>
      <vt:lpstr>Víno</vt:lpstr>
      <vt:lpstr>Komodity</vt:lpstr>
      <vt:lpstr>Členění komodit</vt:lpstr>
      <vt:lpstr>Výhody reálných investic (za urč. podmínek) </vt:lpstr>
      <vt:lpstr>Nevýhody reálných investic</vt:lpstr>
      <vt:lpstr>Prezentace aplikace PowerPoint</vt:lpstr>
      <vt:lpstr>Prezentace aplikace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vodova</dc:creator>
  <cp:lastModifiedBy>Roman Hlawiczka</cp:lastModifiedBy>
  <cp:revision>83</cp:revision>
  <dcterms:created xsi:type="dcterms:W3CDTF">2020-02-20T21:18:52Z</dcterms:created>
  <dcterms:modified xsi:type="dcterms:W3CDTF">2022-02-06T13:54:13Z</dcterms:modified>
</cp:coreProperties>
</file>