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19" r:id="rId3"/>
    <p:sldId id="320" r:id="rId4"/>
    <p:sldId id="321" r:id="rId5"/>
    <p:sldId id="322" r:id="rId6"/>
    <p:sldId id="294" r:id="rId7"/>
    <p:sldId id="295" r:id="rId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ec.cz/danovy-portal/dan-z-prijmu/odecitatelne-polozky-clenske-prispevky-odborum/" TargetMode="External"/><Relationship Id="rId7" Type="http://schemas.openxmlformats.org/officeDocument/2006/relationships/hyperlink" Target="http://www.mesec.cz/danovy-portal/dan-z-prijmu/odecitatelne-polozky-zivotni-pojisteni/" TargetMode="External"/><Relationship Id="rId2" Type="http://schemas.openxmlformats.org/officeDocument/2006/relationships/hyperlink" Target="http://www.mesec.cz/danovy-portal/dan-z-prijmu/odecitatelne-polozky-dar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sec.cz/danovy-portal/dan-z-prijmu/odecitatelne-polozky-vzdelavani/" TargetMode="External"/><Relationship Id="rId5" Type="http://schemas.openxmlformats.org/officeDocument/2006/relationships/hyperlink" Target="http://www.mesec.cz/danovy-portal/dan-z-prijmu/odecitatelne-polozky-uroky/" TargetMode="External"/><Relationship Id="rId4" Type="http://schemas.openxmlformats.org/officeDocument/2006/relationships/hyperlink" Target="http://www.mesec.cz/danovy-portal/dan-z-prijmu/odecitatelne-polozky-penzijni-sporeni-a-pripojisten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Daňové aspekty využití jednotlivých finančních produktů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E0371-E93C-4339-BAB5-B40F8AC5A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Odečitatelné položky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EA2DB-D010-4B03-99E1-F4AD4D2FF65C}"/>
              </a:ext>
            </a:extLst>
          </p:cNvPr>
          <p:cNvSpPr txBox="1">
            <a:spLocks/>
          </p:cNvSpPr>
          <p:nvPr/>
        </p:nvSpPr>
        <p:spPr>
          <a:xfrm>
            <a:off x="467544" y="1131590"/>
            <a:ext cx="6840656" cy="36791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Clr>
                <a:srgbClr val="307871"/>
              </a:buClr>
            </a:pPr>
            <a:endParaRPr lang="cs-CZ" sz="20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AF47415-525E-4EE3-BBAB-6C6FCC714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625071"/>
              </p:ext>
            </p:extLst>
          </p:nvPr>
        </p:nvGraphicFramePr>
        <p:xfrm>
          <a:off x="1054820" y="953217"/>
          <a:ext cx="7034360" cy="3679109"/>
        </p:xfrm>
        <a:graphic>
          <a:graphicData uri="http://schemas.openxmlformats.org/drawingml/2006/table">
            <a:tbl>
              <a:tblPr/>
              <a:tblGrid>
                <a:gridCol w="3517180">
                  <a:extLst>
                    <a:ext uri="{9D8B030D-6E8A-4147-A177-3AD203B41FA5}">
                      <a16:colId xmlns:a16="http://schemas.microsoft.com/office/drawing/2014/main" val="1465783348"/>
                    </a:ext>
                  </a:extLst>
                </a:gridCol>
                <a:gridCol w="3517180">
                  <a:extLst>
                    <a:ext uri="{9D8B030D-6E8A-4147-A177-3AD203B41FA5}">
                      <a16:colId xmlns:a16="http://schemas.microsoft.com/office/drawing/2014/main" val="465401743"/>
                    </a:ext>
                  </a:extLst>
                </a:gridCol>
              </a:tblGrid>
              <a:tr h="3679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>
                          <a:effectLst/>
                        </a:rPr>
                        <a:t>Odečitatelná položka</a:t>
                      </a: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>
                          <a:effectLst/>
                        </a:rPr>
                        <a:t>Maximální výše</a:t>
                      </a: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130641"/>
                  </a:ext>
                </a:extLst>
              </a:tr>
              <a:tr h="64384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sng">
                          <a:solidFill>
                            <a:srgbClr val="12513E"/>
                          </a:solidFill>
                          <a:effectLst/>
                          <a:hlinkClick r:id="rId2"/>
                        </a:rPr>
                        <a:t>Dary</a:t>
                      </a:r>
                      <a:endParaRPr lang="cs-CZ" sz="1600">
                        <a:effectLst/>
                      </a:endParaRP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>
                          <a:effectLst/>
                        </a:rPr>
                        <a:t>2 % ze základu daně, min. 1000 Kč, max. 15 % ze základu daně</a:t>
                      </a: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191610"/>
                  </a:ext>
                </a:extLst>
              </a:tr>
              <a:tr h="64384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sng">
                          <a:solidFill>
                            <a:srgbClr val="12513E"/>
                          </a:solidFill>
                          <a:effectLst/>
                          <a:hlinkClick r:id="rId3"/>
                        </a:rPr>
                        <a:t>Odbory</a:t>
                      </a:r>
                      <a:endParaRPr lang="cs-CZ" sz="1600">
                        <a:effectLst/>
                      </a:endParaRP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>
                          <a:effectLst/>
                        </a:rPr>
                        <a:t>Max. 1,5 % zdanitelných příjmů, ale max. 3000 Kč</a:t>
                      </a: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281828"/>
                  </a:ext>
                </a:extLst>
              </a:tr>
              <a:tr h="3679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sng">
                          <a:solidFill>
                            <a:srgbClr val="12513E"/>
                          </a:solidFill>
                          <a:effectLst/>
                          <a:hlinkClick r:id="rId4"/>
                        </a:rPr>
                        <a:t>Spoření na penzi</a:t>
                      </a:r>
                      <a:endParaRPr lang="cs-CZ" sz="1600">
                        <a:effectLst/>
                      </a:endParaRP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>
                          <a:effectLst/>
                        </a:rPr>
                        <a:t>Max. 24 000 Kč</a:t>
                      </a: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959301"/>
                  </a:ext>
                </a:extLst>
              </a:tr>
              <a:tr h="3679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sng">
                          <a:solidFill>
                            <a:srgbClr val="12513E"/>
                          </a:solidFill>
                          <a:effectLst/>
                          <a:hlinkClick r:id="rId5"/>
                        </a:rPr>
                        <a:t>Úroky</a:t>
                      </a:r>
                      <a:endParaRPr lang="cs-CZ" sz="1600">
                        <a:effectLst/>
                      </a:endParaRP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>
                          <a:effectLst/>
                        </a:rPr>
                        <a:t>Max. 300 000 Kč</a:t>
                      </a: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07663"/>
                  </a:ext>
                </a:extLst>
              </a:tr>
              <a:tr h="91977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sng">
                          <a:solidFill>
                            <a:srgbClr val="12513E"/>
                          </a:solidFill>
                          <a:effectLst/>
                          <a:hlinkClick r:id="rId6"/>
                        </a:rPr>
                        <a:t>Vzdělávání</a:t>
                      </a:r>
                      <a:endParaRPr lang="cs-CZ" sz="1600">
                        <a:effectLst/>
                      </a:endParaRP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>
                          <a:effectLst/>
                        </a:rPr>
                        <a:t>Max. 10 000 Kč. Lidé se zdrav. postižením max. 13 000 Kč a s těžkým zdrav. postižením max. 15 000 Kč</a:t>
                      </a: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679670"/>
                  </a:ext>
                </a:extLst>
              </a:tr>
              <a:tr h="3679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sng">
                          <a:solidFill>
                            <a:srgbClr val="12513E"/>
                          </a:solidFill>
                          <a:effectLst/>
                          <a:hlinkClick r:id="rId7"/>
                        </a:rPr>
                        <a:t>Životní pojištění</a:t>
                      </a:r>
                      <a:endParaRPr lang="cs-CZ" sz="1600">
                        <a:effectLst/>
                      </a:endParaRP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dirty="0">
                          <a:effectLst/>
                        </a:rPr>
                        <a:t>Max. 24 000 Kč</a:t>
                      </a:r>
                    </a:p>
                  </a:txBody>
                  <a:tcPr marL="67965" marR="67965" marT="40779" marB="40779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305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90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374E6-5DE5-40F3-AE96-1A93A61DB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BC90558F-6795-4B39-B128-043270517C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685" y="1314341"/>
            <a:ext cx="6576630" cy="251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69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7C157-59D0-4E71-AEDD-B7843A22A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BE20C171-9850-426F-909C-F552F9CB3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184" y="1489616"/>
            <a:ext cx="6355631" cy="216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373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ADC38-60FD-4E57-A364-EE018D2C2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2F8F0E48-3535-43EC-BFA3-85CB9DFE1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547" y="628481"/>
            <a:ext cx="6530906" cy="38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302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42493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endParaRPr lang="cs-CZ" sz="1800" dirty="0"/>
          </a:p>
          <a:p>
            <a:pPr algn="just"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v IS v Interaktivní osnově.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3872</TotalTime>
  <Words>140</Words>
  <Application>Microsoft Office PowerPoint</Application>
  <PresentationFormat>Předvádění na obrazovce (16:9)</PresentationFormat>
  <Paragraphs>31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 Daňové aspekty využití jednotlivých finančních produktů</vt:lpstr>
      <vt:lpstr>Odečitatelné položky</vt:lpstr>
      <vt:lpstr>Prezentace aplikace PowerPoint</vt:lpstr>
      <vt:lpstr>Prezentace aplikace PowerPoint</vt:lpstr>
      <vt:lpstr>Prezentace aplikace PowerPoint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110</cp:revision>
  <cp:lastPrinted>2017-09-19T07:48:06Z</cp:lastPrinted>
  <dcterms:created xsi:type="dcterms:W3CDTF">2016-07-06T15:42:34Z</dcterms:created>
  <dcterms:modified xsi:type="dcterms:W3CDTF">2022-02-06T14:18:32Z</dcterms:modified>
</cp:coreProperties>
</file>