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23" r:id="rId3"/>
    <p:sldId id="324" r:id="rId4"/>
    <p:sldId id="326" r:id="rId5"/>
    <p:sldId id="294" r:id="rId6"/>
    <p:sldId id="295" r:id="rId7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06.02.2022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06.02.2022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2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nize.cz/investice" TargetMode="External"/><Relationship Id="rId2" Type="http://schemas.openxmlformats.org/officeDocument/2006/relationships/hyperlink" Target="https://www.penize.cz/financni-poradenstv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enize.cz/financni-poradenstvi/411819-musime-svazovat-financni-poradce-i-klient-potrebuje-svobodu" TargetMode="External"/><Relationship Id="rId5" Type="http://schemas.openxmlformats.org/officeDocument/2006/relationships/hyperlink" Target="https://www.penize.cz/pojisteni" TargetMode="External"/><Relationship Id="rId4" Type="http://schemas.openxmlformats.org/officeDocument/2006/relationships/hyperlink" Target="https://www.penize.cz/pujck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Finanční poradce</a:t>
            </a:r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12160" y="3579862"/>
            <a:ext cx="2960111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EF53E6-6513-443B-B95D-102CCD25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0EDEB96-F78D-4C18-9D4D-E5779A919A96}"/>
              </a:ext>
            </a:extLst>
          </p:cNvPr>
          <p:cNvSpPr txBox="1"/>
          <p:nvPr/>
        </p:nvSpPr>
        <p:spPr>
          <a:xfrm>
            <a:off x="395536" y="725555"/>
            <a:ext cx="646246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cs-CZ" b="0" i="0" dirty="0">
                <a:solidFill>
                  <a:srgbClr val="060604"/>
                </a:solidFill>
                <a:effectLst/>
                <a:latin typeface="fira sans" panose="020B0503050000020004" pitchFamily="34" charset="0"/>
              </a:rPr>
              <a:t>Finanční poradenství jako takové není nikde definováno a žádný zákon ho neupravuje. Přesto patří mezi obory s nejvíce zpřísňující regulací.</a:t>
            </a:r>
          </a:p>
          <a:p>
            <a:pPr algn="l"/>
            <a:endParaRPr lang="cs-CZ" b="0" i="0" dirty="0">
              <a:solidFill>
                <a:srgbClr val="060604"/>
              </a:solidFill>
              <a:effectLst/>
              <a:latin typeface="fira sans" panose="020B0503050000020004" pitchFamily="34" charset="0"/>
            </a:endParaRPr>
          </a:p>
          <a:p>
            <a:pPr algn="l"/>
            <a:r>
              <a:rPr lang="cs-CZ" b="0" i="0" dirty="0">
                <a:solidFill>
                  <a:srgbClr val="060604"/>
                </a:solidFill>
                <a:effectLst/>
                <a:latin typeface="fira sans" panose="020B0503050000020004" pitchFamily="34" charset="0"/>
              </a:rPr>
              <a:t>Důvodem je, že </a:t>
            </a:r>
            <a:r>
              <a:rPr lang="cs-CZ" b="0" i="0" dirty="0">
                <a:solidFill>
                  <a:srgbClr val="000000"/>
                </a:solidFill>
                <a:effectLst/>
                <a:latin typeface="fira sans" panose="020B0503050000020004" pitchFamily="34" charset="0"/>
                <a:hlinkClick r:id="rId2"/>
              </a:rPr>
              <a:t>finanční poradenství</a:t>
            </a:r>
            <a:r>
              <a:rPr lang="cs-CZ" b="0" i="0" dirty="0">
                <a:solidFill>
                  <a:srgbClr val="060604"/>
                </a:solidFill>
                <a:effectLst/>
                <a:latin typeface="fira sans" panose="020B0503050000020004" pitchFamily="34" charset="0"/>
              </a:rPr>
              <a:t> se ve své většině věnuje prodeji finančních produktů – od </a:t>
            </a:r>
            <a:r>
              <a:rPr lang="cs-CZ" b="0" i="0" dirty="0">
                <a:solidFill>
                  <a:srgbClr val="000000"/>
                </a:solidFill>
                <a:effectLst/>
                <a:latin typeface="fira sans" panose="020B0503050000020004" pitchFamily="34" charset="0"/>
                <a:hlinkClick r:id="rId3"/>
              </a:rPr>
              <a:t>investic</a:t>
            </a:r>
            <a:r>
              <a:rPr lang="cs-CZ" b="0" i="0" dirty="0">
                <a:solidFill>
                  <a:srgbClr val="060604"/>
                </a:solidFill>
                <a:effectLst/>
                <a:latin typeface="fira sans" panose="020B0503050000020004" pitchFamily="34" charset="0"/>
              </a:rPr>
              <a:t> přes </a:t>
            </a:r>
            <a:r>
              <a:rPr lang="cs-CZ" b="0" i="0" dirty="0">
                <a:solidFill>
                  <a:srgbClr val="000000"/>
                </a:solidFill>
                <a:effectLst/>
                <a:latin typeface="fira sans" panose="020B0503050000020004" pitchFamily="34" charset="0"/>
                <a:hlinkClick r:id="rId4"/>
              </a:rPr>
              <a:t>úvěry</a:t>
            </a:r>
            <a:r>
              <a:rPr lang="cs-CZ" b="0" i="0" dirty="0">
                <a:solidFill>
                  <a:srgbClr val="060604"/>
                </a:solidFill>
                <a:effectLst/>
                <a:latin typeface="fira sans" panose="020B0503050000020004" pitchFamily="34" charset="0"/>
              </a:rPr>
              <a:t> po </a:t>
            </a:r>
            <a:r>
              <a:rPr lang="cs-CZ" b="0" i="0" dirty="0">
                <a:solidFill>
                  <a:srgbClr val="000000"/>
                </a:solidFill>
                <a:effectLst/>
                <a:latin typeface="fira sans" panose="020B0503050000020004" pitchFamily="34" charset="0"/>
                <a:hlinkClick r:id="rId5"/>
              </a:rPr>
              <a:t>pojištění</a:t>
            </a:r>
            <a:r>
              <a:rPr lang="cs-CZ" b="0" i="0" dirty="0">
                <a:solidFill>
                  <a:srgbClr val="060604"/>
                </a:solidFill>
                <a:effectLst/>
                <a:latin typeface="fira sans" panose="020B0503050000020004" pitchFamily="34" charset="0"/>
              </a:rPr>
              <a:t>. A tato oblast už regulována je. </a:t>
            </a:r>
          </a:p>
          <a:p>
            <a:pPr algn="l"/>
            <a:endParaRPr lang="cs-CZ" dirty="0">
              <a:solidFill>
                <a:srgbClr val="060604"/>
              </a:solidFill>
              <a:latin typeface="fira sans" panose="020B0503050000020004" pitchFamily="34" charset="0"/>
            </a:endParaRPr>
          </a:p>
          <a:p>
            <a:pPr algn="l"/>
            <a:r>
              <a:rPr lang="cs-CZ" b="0" i="0" dirty="0">
                <a:solidFill>
                  <a:srgbClr val="060604"/>
                </a:solidFill>
                <a:effectLst/>
                <a:latin typeface="fira sans" panose="020B0503050000020004" pitchFamily="34" charset="0"/>
              </a:rPr>
              <a:t>Zdroj: </a:t>
            </a:r>
            <a:r>
              <a:rPr lang="cs-CZ" b="0" i="0" dirty="0">
                <a:solidFill>
                  <a:srgbClr val="000000"/>
                </a:solidFill>
                <a:effectLst/>
                <a:latin typeface="fira sans" panose="020B0503050000020004" pitchFamily="34" charset="0"/>
                <a:hlinkClick r:id="rId6"/>
              </a:rPr>
              <a:t>https://www.penize.cz/financni-poradenstvi/411819-musime-svazovat-financni-poradce-i-klient-potrebuje-svobodu</a:t>
            </a:r>
            <a:endParaRPr lang="cs-CZ" b="0" i="0" dirty="0">
              <a:solidFill>
                <a:srgbClr val="060604"/>
              </a:solidFill>
              <a:effectLst/>
              <a:latin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557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A34383-EC1F-460F-BD0B-99BEB334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344816" cy="1440160"/>
          </a:xfrm>
        </p:spPr>
        <p:txBody>
          <a:bodyPr/>
          <a:lstStyle/>
          <a:p>
            <a:r>
              <a:rPr lang="cs-CZ" b="1" dirty="0">
                <a:solidFill>
                  <a:srgbClr val="111111"/>
                </a:solidFill>
                <a:latin typeface="Open Sans" panose="020B0606030504020204" pitchFamily="34" charset="0"/>
              </a:rPr>
              <a:t>PŘÍKLAD </a:t>
            </a:r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PRAVIDEL, DÍKY KTERÝM MÁ FINANČNÍ PORADCE SKUTEČNOU PŘIDANOU HODNOTU PRO SVÉ KLIENTY</a:t>
            </a:r>
            <a:b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</a:b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EC72AF9-F452-415B-B842-E239FB7886E5}"/>
              </a:ext>
            </a:extLst>
          </p:cNvPr>
          <p:cNvSpPr txBox="1"/>
          <p:nvPr/>
        </p:nvSpPr>
        <p:spPr>
          <a:xfrm>
            <a:off x="539552" y="2249049"/>
            <a:ext cx="631844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POMOZTE SVÝM KLIENTŮM VYHNOUT SE NÁKLADNÝM CHYBÁM</a:t>
            </a:r>
          </a:p>
          <a:p>
            <a:pPr marL="342900" indent="-342900">
              <a:buAutoNum type="arabicParenR"/>
            </a:pPr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POMOZTE KLIENTŮM VE VELKÝCH ŽIVOTNÍCH ROZHODNUTÍCH</a:t>
            </a:r>
            <a:endParaRPr lang="cs-CZ" b="1" dirty="0">
              <a:solidFill>
                <a:srgbClr val="111111"/>
              </a:solidFill>
              <a:latin typeface="Open Sans" panose="020B0606030504020204" pitchFamily="34" charset="0"/>
            </a:endParaRPr>
          </a:p>
          <a:p>
            <a:pPr marL="342900" indent="-342900">
              <a:buAutoNum type="arabicParenR"/>
            </a:pPr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BUĎTE NĚCO JAKO FINANČNÍ OBHÁJCE PRO SVÉ KLIENTY</a:t>
            </a:r>
          </a:p>
          <a:p>
            <a:pPr marL="342900" indent="-342900">
              <a:buAutoNum type="arabicParenR"/>
            </a:pPr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ZJEDNODUŠTE FINANČNÍ ŽIVOT SVÝCH KLIENTŮM</a:t>
            </a:r>
            <a:endParaRPr lang="cs-CZ" b="1" dirty="0">
              <a:solidFill>
                <a:srgbClr val="111111"/>
              </a:solidFill>
              <a:latin typeface="Open Sans" panose="020B0606030504020204" pitchFamily="34" charset="0"/>
            </a:endParaRPr>
          </a:p>
          <a:p>
            <a:pPr marL="342900" indent="-342900">
              <a:buAutoNum type="arabicParenR"/>
            </a:pPr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POMOZTE SVÝM KLIENTŮM UDRŽET EMOCE NA UZDĚ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7686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A34383-EC1F-460F-BD0B-99BEB334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344816" cy="1440160"/>
          </a:xfrm>
        </p:spPr>
        <p:txBody>
          <a:bodyPr/>
          <a:lstStyle/>
          <a:p>
            <a:r>
              <a:rPr lang="cs-CZ" b="1" dirty="0">
                <a:solidFill>
                  <a:srgbClr val="111111"/>
                </a:solidFill>
                <a:latin typeface="Open Sans" panose="020B0606030504020204" pitchFamily="34" charset="0"/>
              </a:rPr>
              <a:t>PŘÍKLAD </a:t>
            </a:r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PRAVIDEL, DÍKY KTERÝM MÁ FINANČNÍ PORADCE SKUTEČNOU PŘIDANOU HODNOTU PRO SVÉ KLIENTY</a:t>
            </a:r>
            <a:b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</a:b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EC72AF9-F452-415B-B842-E239FB7886E5}"/>
              </a:ext>
            </a:extLst>
          </p:cNvPr>
          <p:cNvSpPr txBox="1"/>
          <p:nvPr/>
        </p:nvSpPr>
        <p:spPr>
          <a:xfrm>
            <a:off x="539552" y="2249049"/>
            <a:ext cx="631844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6) MINIMALIZUJTE NÁKLADY PRO SVÉ KLIENTY</a:t>
            </a:r>
          </a:p>
          <a:p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7) POMOZTE KLIENTŮM MAXIMALIZOVAT JEJICH MAJETEK</a:t>
            </a:r>
          </a:p>
          <a:p>
            <a:r>
              <a:rPr lang="cs-CZ" b="1" dirty="0">
                <a:solidFill>
                  <a:srgbClr val="111111"/>
                </a:solidFill>
                <a:latin typeface="Open Sans" panose="020B0606030504020204" pitchFamily="34" charset="0"/>
              </a:rPr>
              <a:t>8) </a:t>
            </a:r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BUĎTE VŮČI SVÝM KLIENTŮM MAXIMÁLNĚ UPŘÍMNÍ A TRANSPARENTNÍ</a:t>
            </a:r>
            <a:endParaRPr lang="cs-CZ" b="1" dirty="0">
              <a:solidFill>
                <a:srgbClr val="111111"/>
              </a:solidFill>
              <a:latin typeface="Open Sans" panose="020B0606030504020204" pitchFamily="34" charset="0"/>
            </a:endParaRPr>
          </a:p>
          <a:p>
            <a:r>
              <a:rPr lang="cs-CZ" b="1" dirty="0">
                <a:solidFill>
                  <a:srgbClr val="111111"/>
                </a:solidFill>
                <a:latin typeface="Open Sans" panose="020B0606030504020204" pitchFamily="34" charset="0"/>
              </a:rPr>
              <a:t>9) </a:t>
            </a:r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POMOZTE SVÝM KLIENTŮM POCHOPIT, CO MOHOU A CO NEMOHOU KONTROLOVAT</a:t>
            </a:r>
            <a:endParaRPr lang="cs-CZ" b="1" dirty="0">
              <a:solidFill>
                <a:srgbClr val="111111"/>
              </a:solidFill>
              <a:latin typeface="Open Sans" panose="020B0606030504020204" pitchFamily="34" charset="0"/>
            </a:endParaRPr>
          </a:p>
          <a:p>
            <a:r>
              <a:rPr lang="cs-CZ" b="1" dirty="0">
                <a:solidFill>
                  <a:srgbClr val="111111"/>
                </a:solidFill>
                <a:latin typeface="Open Sans" panose="020B0606030504020204" pitchFamily="34" charset="0"/>
              </a:rPr>
              <a:t>10) </a:t>
            </a:r>
            <a:r>
              <a:rPr lang="cs-CZ" b="1" i="0" dirty="0">
                <a:solidFill>
                  <a:srgbClr val="111111"/>
                </a:solidFill>
                <a:effectLst/>
                <a:latin typeface="Open Sans" panose="020B0606030504020204" pitchFamily="34" charset="0"/>
              </a:rPr>
              <a:t>VYUŽÍVEJTE NEJMODERNĚJŠÍ TECHNOLOGIE A USNADNĚTE DÍKY TOMU ŽIVOT KLIENTŮM I SOBĚ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4859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059582"/>
            <a:ext cx="8424936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Clr>
                <a:srgbClr val="307871"/>
              </a:buClr>
            </a:pPr>
            <a:endParaRPr lang="cs-CZ" sz="1800" dirty="0"/>
          </a:p>
          <a:p>
            <a:pPr algn="just">
              <a:buClr>
                <a:srgbClr val="307871"/>
              </a:buClr>
            </a:pPr>
            <a:r>
              <a:rPr lang="cs-CZ" sz="1800" dirty="0"/>
              <a:t>Veškeré materiály ke studiu předmětu budou průběžně k dispozici v IS v Interaktivní osnově.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altLang="cs-CZ" b="1" dirty="0"/>
              <a:t>Organizace výuky</a:t>
            </a:r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dirty="0" err="1">
                <a:solidFill>
                  <a:srgbClr val="307871"/>
                </a:solidFill>
                <a:latin typeface="Enriqueta" panose="02000000000000000000" pitchFamily="2" charset="0"/>
              </a:rPr>
              <a:t>Úvodní</a:t>
            </a:r>
            <a:r>
              <a:rPr lang="en-US" sz="1200" dirty="0">
                <a:solidFill>
                  <a:srgbClr val="307871"/>
                </a:solidFill>
                <a:latin typeface="Enriqueta" panose="02000000000000000000" pitchFamily="2" charset="0"/>
              </a:rPr>
              <a:t> </a:t>
            </a:r>
            <a:r>
              <a:rPr lang="en-US" sz="1200" dirty="0" err="1">
                <a:solidFill>
                  <a:srgbClr val="307871"/>
                </a:solidFill>
                <a:latin typeface="Enriqueta" panose="02000000000000000000" pitchFamily="2" charset="0"/>
              </a:rPr>
              <a:t>informace</a:t>
            </a:r>
            <a:r>
              <a:rPr lang="en-US" sz="1200" dirty="0">
                <a:solidFill>
                  <a:srgbClr val="307871"/>
                </a:solidFill>
                <a:latin typeface="Enriqueta" panose="02000000000000000000" pitchFamily="2" charset="0"/>
              </a:rPr>
              <a:t> do </a:t>
            </a:r>
            <a:r>
              <a:rPr lang="en-US" sz="1200" dirty="0" err="1">
                <a:solidFill>
                  <a:srgbClr val="307871"/>
                </a:solidFill>
                <a:latin typeface="Enriqueta" panose="02000000000000000000" pitchFamily="2" charset="0"/>
              </a:rPr>
              <a:t>kurzu</a:t>
            </a:r>
            <a:r>
              <a:rPr lang="cs-CZ" sz="1200" dirty="0">
                <a:solidFill>
                  <a:srgbClr val="307871"/>
                </a:solidFill>
                <a:latin typeface="Enriqueta" panose="02000000000000000000" pitchFamily="2" charset="0"/>
              </a:rPr>
              <a:t> Finanční poradenství</a:t>
            </a:r>
          </a:p>
        </p:txBody>
      </p:sp>
    </p:spTree>
    <p:extLst>
      <p:ext uri="{BB962C8B-B14F-4D97-AF65-F5344CB8AC3E}">
        <p14:creationId xmlns:p14="http://schemas.microsoft.com/office/powerpoint/2010/main" val="2585825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2400" dirty="0"/>
              <a:t>Děkuji za pozornost a přeji pěkný den </a:t>
            </a:r>
            <a:r>
              <a:rPr lang="cs-CZ" altLang="cs-CZ" sz="2400" dirty="0">
                <a:sym typeface="Wingdings" panose="05000000000000000000" pitchFamily="2" charset="2"/>
              </a:rPr>
              <a:t></a:t>
            </a:r>
            <a:endParaRPr lang="cs-CZ" altLang="cs-CZ" sz="2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3885</TotalTime>
  <Words>227</Words>
  <Application>Microsoft Office PowerPoint</Application>
  <PresentationFormat>Předvádění na obrazovce (16:9)</PresentationFormat>
  <Paragraphs>33</Paragraphs>
  <Slides>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3" baseType="lpstr">
      <vt:lpstr>Arial</vt:lpstr>
      <vt:lpstr>Calibri</vt:lpstr>
      <vt:lpstr>Enriqueta</vt:lpstr>
      <vt:lpstr>fira sans</vt:lpstr>
      <vt:lpstr>Open Sans</vt:lpstr>
      <vt:lpstr>Times New Roman</vt:lpstr>
      <vt:lpstr>SLU</vt:lpstr>
      <vt:lpstr> Finanční poradce </vt:lpstr>
      <vt:lpstr>Prezentace aplikace PowerPoint</vt:lpstr>
      <vt:lpstr>PŘÍKLAD PRAVIDEL, DÍKY KTERÝM MÁ FINANČNÍ PORADCE SKUTEČNOU PŘIDANOU HODNOTU PRO SVÉ KLIENTY </vt:lpstr>
      <vt:lpstr>PŘÍKLAD PRAVIDEL, DÍKY KTERÝM MÁ FINANČNÍ PORADCE SKUTEČNOU PŘIDANOU HODNOTU PRO SVÉ KLIENTY </vt:lpstr>
      <vt:lpstr>Organizace výuky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Roman Hlawiczka</cp:lastModifiedBy>
  <cp:revision>111</cp:revision>
  <cp:lastPrinted>2017-09-19T07:48:06Z</cp:lastPrinted>
  <dcterms:created xsi:type="dcterms:W3CDTF">2016-07-06T15:42:34Z</dcterms:created>
  <dcterms:modified xsi:type="dcterms:W3CDTF">2022-02-06T14:31:26Z</dcterms:modified>
</cp:coreProperties>
</file>