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86" r:id="rId4"/>
    <p:sldId id="261" r:id="rId5"/>
    <p:sldId id="263" r:id="rId6"/>
    <p:sldId id="264" r:id="rId7"/>
    <p:sldId id="278" r:id="rId8"/>
    <p:sldId id="265" r:id="rId9"/>
    <p:sldId id="269" r:id="rId10"/>
    <p:sldId id="274" r:id="rId11"/>
    <p:sldId id="275" r:id="rId12"/>
    <p:sldId id="279" r:id="rId13"/>
    <p:sldId id="276" r:id="rId14"/>
    <p:sldId id="277" r:id="rId15"/>
    <p:sldId id="266" r:id="rId16"/>
    <p:sldId id="272" r:id="rId17"/>
    <p:sldId id="258" r:id="rId1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74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19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a složené úročení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25000" lnSpcReduction="20000"/>
              </a:bodyPr>
              <a:lstStyle/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Úrok se počítá pouze z jistiny</a:t>
                </a:r>
              </a:p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Úroky se vyplácejí na konci (tzn. PO) uplynutí úrokovacího období</a:t>
                </a:r>
              </a:p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Základní rovnice pro jednoduché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800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9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cs-CZ" sz="9600" dirty="0"/>
              </a:p>
              <a:p>
                <a:endParaRPr lang="cs-CZ" sz="800" dirty="0"/>
              </a:p>
              <a:p>
                <a:r>
                  <a:rPr lang="cs-CZ" sz="5200" dirty="0"/>
                  <a:t>u – úrok (jednoduchý úrok)</a:t>
                </a:r>
              </a:p>
              <a:p>
                <a:r>
                  <a:rPr lang="cs-CZ" sz="5200" dirty="0"/>
                  <a:t>C</a:t>
                </a:r>
                <a:r>
                  <a:rPr lang="cs-CZ" sz="5200" baseline="-25000" dirty="0"/>
                  <a:t>0</a:t>
                </a:r>
                <a:r>
                  <a:rPr lang="cs-CZ" sz="5200" dirty="0"/>
                  <a:t> – počáteční kapitál (základ, jistina)</a:t>
                </a:r>
              </a:p>
              <a:p>
                <a:r>
                  <a:rPr lang="cs-CZ" sz="5200" dirty="0"/>
                  <a:t>i – roční úroková sazba vyjádřená jako desetinné číslo (např. 2 %, i = 0,02)</a:t>
                </a:r>
              </a:p>
              <a:p>
                <a:r>
                  <a:rPr lang="cs-CZ" sz="5200" dirty="0"/>
                  <a:t>p – roční úroková sazba vyjádřená v procentech (např. 2 %, p = 2 %)</a:t>
                </a:r>
              </a:p>
              <a:p>
                <a:r>
                  <a:rPr lang="cs-CZ" sz="5200" dirty="0"/>
                  <a:t>n – úrokovací období</a:t>
                </a:r>
              </a:p>
              <a:p>
                <a:r>
                  <a:rPr lang="cs-CZ" sz="5200" dirty="0"/>
                  <a:t>t- doba půjčky vyjádřená v letech</a:t>
                </a:r>
              </a:p>
              <a:p>
                <a:r>
                  <a:rPr lang="cs-CZ" sz="5200" dirty="0"/>
                  <a:t>k – doba půjčky vyjádřená ve dnech</a:t>
                </a:r>
              </a:p>
              <a:p>
                <a:r>
                  <a:rPr lang="cs-CZ" sz="5200" dirty="0"/>
                  <a:t>d – srážková daň z úroků</a:t>
                </a:r>
              </a:p>
              <a:p>
                <a:r>
                  <a:rPr lang="cs-CZ" sz="5200" dirty="0" err="1"/>
                  <a:t>C</a:t>
                </a:r>
                <a:r>
                  <a:rPr lang="cs-CZ" sz="5200" baseline="-25000" dirty="0" err="1"/>
                  <a:t>n</a:t>
                </a:r>
                <a:r>
                  <a:rPr lang="cs-CZ" sz="5200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5200" dirty="0"/>
              </a:p>
              <a:p>
                <a:pPr>
                  <a:buClr>
                    <a:srgbClr val="307871"/>
                  </a:buClr>
                </a:pPr>
                <a:r>
                  <a:rPr lang="cs-CZ" sz="5200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540" t="-2145" b="-18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9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25000" lnSpcReduction="20000"/>
              </a:bodyPr>
              <a:lstStyle/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Zúročený kapitál u polhůtního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800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∗(1+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9600" dirty="0"/>
              </a:p>
              <a:p>
                <a:endParaRPr lang="cs-CZ" sz="800" dirty="0"/>
              </a:p>
              <a:p>
                <a:endParaRPr lang="cs-CZ" sz="5200" dirty="0"/>
              </a:p>
              <a:p>
                <a:r>
                  <a:rPr lang="cs-CZ" sz="6000" dirty="0"/>
                  <a:t>u – úrok (jednoduchý úrok)</a:t>
                </a:r>
              </a:p>
              <a:p>
                <a:r>
                  <a:rPr lang="cs-CZ" sz="6000" dirty="0"/>
                  <a:t>C</a:t>
                </a:r>
                <a:r>
                  <a:rPr lang="cs-CZ" sz="6000" baseline="-25000" dirty="0"/>
                  <a:t>0</a:t>
                </a:r>
                <a:r>
                  <a:rPr lang="cs-CZ" sz="6000" dirty="0"/>
                  <a:t> – počáteční kapitál (základ, jistina)</a:t>
                </a:r>
              </a:p>
              <a:p>
                <a:r>
                  <a:rPr lang="cs-CZ" sz="6000" dirty="0"/>
                  <a:t>i – roční úroková sazba vyjádřená jako desetinné číslo (např. 2 %, i = 0,02)</a:t>
                </a:r>
              </a:p>
              <a:p>
                <a:r>
                  <a:rPr lang="cs-CZ" sz="6000" dirty="0"/>
                  <a:t>p – roční úroková sazba vyjádřená v procentech (např. 2 %, p = 2 %)</a:t>
                </a:r>
              </a:p>
              <a:p>
                <a:r>
                  <a:rPr lang="cs-CZ" sz="6000" dirty="0"/>
                  <a:t>n – úrokovací období</a:t>
                </a:r>
              </a:p>
              <a:p>
                <a:r>
                  <a:rPr lang="cs-CZ" sz="6000" dirty="0"/>
                  <a:t>t- doba půjčky vyjádřená v letech</a:t>
                </a:r>
              </a:p>
              <a:p>
                <a:r>
                  <a:rPr lang="cs-CZ" sz="6000" dirty="0"/>
                  <a:t>k – doba půjčky vyjádřená ve dnech</a:t>
                </a:r>
              </a:p>
              <a:p>
                <a:r>
                  <a:rPr lang="cs-CZ" sz="6000" dirty="0"/>
                  <a:t>d – srážková daň z úroků</a:t>
                </a:r>
              </a:p>
              <a:p>
                <a:r>
                  <a:rPr lang="cs-CZ" sz="6000" dirty="0" err="1"/>
                  <a:t>C</a:t>
                </a:r>
                <a:r>
                  <a:rPr lang="cs-CZ" sz="6000" baseline="-25000" dirty="0" err="1"/>
                  <a:t>n</a:t>
                </a:r>
                <a:r>
                  <a:rPr lang="cs-CZ" sz="6000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6000" dirty="0"/>
              </a:p>
              <a:p>
                <a:pPr>
                  <a:buClr>
                    <a:srgbClr val="307871"/>
                  </a:buClr>
                </a:pPr>
                <a:r>
                  <a:rPr lang="cs-CZ" sz="6000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540" t="-2145" b="-2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85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56C21F-0F38-45D8-B5FC-305EDEB78280}"/>
              </a:ext>
            </a:extLst>
          </p:cNvPr>
          <p:cNvSpPr/>
          <p:nvPr/>
        </p:nvSpPr>
        <p:spPr>
          <a:xfrm>
            <a:off x="2339752" y="2094696"/>
            <a:ext cx="5670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2800" b="1" dirty="0">
                <a:solidFill>
                  <a:srgbClr val="2F7F95"/>
                </a:solidFill>
              </a:rPr>
              <a:t>??? Jaký je nejběžnější typ jednoduchého úročení v praxi ???</a:t>
            </a:r>
          </a:p>
        </p:txBody>
      </p:sp>
    </p:spTree>
    <p:extLst>
      <p:ext uri="{BB962C8B-B14F-4D97-AF65-F5344CB8AC3E}">
        <p14:creationId xmlns:p14="http://schemas.microsoft.com/office/powerpoint/2010/main" val="6259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Složené úročení polhůtní</a:t>
            </a:r>
            <a:endParaRPr lang="en-US" sz="4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</p:spPr>
            <p:txBody>
              <a:bodyPr>
                <a:normAutofit fontScale="70000" lnSpcReduction="20000"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2600" dirty="0"/>
                  <a:t>Složené úročení je typ úročení, které se využívá při uložení kapitálu na dobu delší než …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2600" dirty="0"/>
                  <a:t>Úroky se připisují k jistině a spolu s ní se dále úročí.</a:t>
                </a:r>
              </a:p>
              <a:p>
                <a:pPr algn="just"/>
                <a:endParaRPr lang="cs-CZ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endParaRPr lang="cs-CZ" sz="11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 algn="ctr"/>
                <a:r>
                  <a:rPr lang="cs-CZ" sz="2400" dirty="0"/>
                  <a:t>C</a:t>
                </a:r>
                <a:r>
                  <a:rPr lang="cs-CZ" sz="2400" baseline="-25000" dirty="0"/>
                  <a:t>0</a:t>
                </a:r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cs-CZ" sz="2400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sz="2400" dirty="0"/>
              </a:p>
              <a:p>
                <a:endParaRPr lang="cs-CZ" sz="1100" dirty="0"/>
              </a:p>
              <a:p>
                <a:r>
                  <a:rPr lang="cs-CZ" sz="2000" dirty="0" err="1"/>
                  <a:t>C</a:t>
                </a:r>
                <a:r>
                  <a:rPr lang="cs-CZ" sz="2000" baseline="-25000" dirty="0" err="1"/>
                  <a:t>n</a:t>
                </a:r>
                <a:r>
                  <a:rPr lang="cs-CZ" sz="2000" dirty="0"/>
                  <a:t> – budoucí hodnota kapitálu, splatná částka</a:t>
                </a:r>
              </a:p>
              <a:p>
                <a:r>
                  <a:rPr lang="cs-CZ" sz="2000" dirty="0"/>
                  <a:t>C</a:t>
                </a:r>
                <a:r>
                  <a:rPr lang="cs-CZ" sz="2000" baseline="-25000" dirty="0"/>
                  <a:t>0</a:t>
                </a:r>
                <a:r>
                  <a:rPr lang="cs-CZ" sz="2000" dirty="0"/>
                  <a:t> – současná hodnota kapitálu, jistina</a:t>
                </a:r>
              </a:p>
              <a:p>
                <a:r>
                  <a:rPr lang="cs-CZ" sz="2000" dirty="0"/>
                  <a:t>i – roční úroková sazba (sazba </a:t>
                </a:r>
                <a:r>
                  <a:rPr lang="cs-CZ" sz="2000" dirty="0" err="1"/>
                  <a:t>p.a</a:t>
                </a:r>
                <a:r>
                  <a:rPr lang="cs-CZ" sz="2000" dirty="0"/>
                  <a:t>.)</a:t>
                </a:r>
              </a:p>
              <a:p>
                <a:r>
                  <a:rPr lang="cs-CZ" sz="2000" dirty="0"/>
                  <a:t>d – srážková daň z úroků</a:t>
                </a:r>
              </a:p>
              <a:p>
                <a:r>
                  <a:rPr lang="cs-CZ" sz="2000" dirty="0"/>
                  <a:t>n – počet let</a:t>
                </a:r>
              </a:p>
              <a:p>
                <a:r>
                  <a:rPr lang="cs-CZ" sz="2000" dirty="0"/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  <a:blipFill>
                <a:blip r:embed="rId2"/>
                <a:stretch>
                  <a:fillRect l="-540" t="-2200" r="-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Efektivní úroková míra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</p:spPr>
            <p:txBody>
              <a:bodyPr>
                <a:normAutofit fontScale="55000" lnSpcReduction="20000"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EAIR (</a:t>
                </a:r>
                <a:r>
                  <a:rPr lang="cs-CZ" sz="3100" dirty="0" err="1"/>
                  <a:t>Effective</a:t>
                </a:r>
                <a:r>
                  <a:rPr lang="cs-CZ" sz="3100" dirty="0"/>
                  <a:t> </a:t>
                </a:r>
                <a:r>
                  <a:rPr lang="cs-CZ" sz="3100" dirty="0" err="1"/>
                  <a:t>Annual</a:t>
                </a:r>
                <a:r>
                  <a:rPr lang="cs-CZ" sz="3100" dirty="0"/>
                  <a:t> </a:t>
                </a:r>
                <a:r>
                  <a:rPr lang="cs-CZ" sz="3100" dirty="0" err="1"/>
                  <a:t>Interest</a:t>
                </a:r>
                <a:r>
                  <a:rPr lang="cs-CZ" sz="3100" dirty="0"/>
                  <a:t> </a:t>
                </a:r>
                <a:r>
                  <a:rPr lang="cs-CZ" sz="3100" dirty="0" err="1"/>
                  <a:t>Rate</a:t>
                </a:r>
                <a:r>
                  <a:rPr lang="cs-CZ" sz="3100" dirty="0"/>
                  <a:t>) je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EAIR je možné použít například pro porovnání výhodnosti uloženého kapitálu u různých bank.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Při stejné úrokové míře je hodnota kapitálu při ročním úrokovacím období nižší, než při úrokovacím období m-krát ročně.</a:t>
                </a:r>
              </a:p>
              <a:p>
                <a:pPr algn="just"/>
                <a:endParaRPr lang="cs-CZ" sz="28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i="1">
                          <a:latin typeface="Cambria Math" panose="02040503050406030204" pitchFamily="18" charset="0"/>
                        </a:rPr>
                        <m:t>𝐸𝐴𝐼𝑅</m:t>
                      </m:r>
                      <m:r>
                        <a:rPr lang="cs-CZ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3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36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6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  <a:blipFill>
                <a:blip r:embed="rId2"/>
                <a:stretch>
                  <a:fillRect l="-450" t="-1692" r="-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Področní složené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70000" lnSpcReduction="20000"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300" dirty="0"/>
                  <a:t>Je-li úrokovací období kratší než 1 rok</a:t>
                </a:r>
              </a:p>
              <a:p>
                <a:endParaRPr lang="cs-CZ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𝐸𝐴𝐼𝑅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endParaRPr lang="cs-CZ" sz="1100" dirty="0"/>
              </a:p>
              <a:p>
                <a:r>
                  <a:rPr lang="cs-CZ" sz="1700" dirty="0" err="1"/>
                  <a:t>C</a:t>
                </a:r>
                <a:r>
                  <a:rPr lang="cs-CZ" sz="1700" baseline="-25000" dirty="0" err="1"/>
                  <a:t>n</a:t>
                </a:r>
                <a:r>
                  <a:rPr lang="cs-CZ" sz="1700" dirty="0"/>
                  <a:t> – budoucí hodnota kapitálu, splatná částka</a:t>
                </a:r>
              </a:p>
              <a:p>
                <a:r>
                  <a:rPr lang="cs-CZ" sz="1700" dirty="0"/>
                  <a:t>C</a:t>
                </a:r>
                <a:r>
                  <a:rPr lang="cs-CZ" sz="1700" baseline="-25000" dirty="0"/>
                  <a:t>0</a:t>
                </a:r>
                <a:r>
                  <a:rPr lang="cs-CZ" sz="1700" dirty="0"/>
                  <a:t> – současná hodnota kapitálu, jistina</a:t>
                </a:r>
              </a:p>
              <a:p>
                <a:r>
                  <a:rPr lang="cs-CZ" sz="1700" dirty="0"/>
                  <a:t>i – roční úroková sazba (sazba </a:t>
                </a:r>
                <a:r>
                  <a:rPr lang="cs-CZ" sz="1700" dirty="0" err="1"/>
                  <a:t>p.a</a:t>
                </a:r>
                <a:r>
                  <a:rPr lang="cs-CZ" sz="1700" dirty="0"/>
                  <a:t>.)</a:t>
                </a:r>
              </a:p>
              <a:p>
                <a:r>
                  <a:rPr lang="cs-CZ" sz="1700" dirty="0"/>
                  <a:t>d – srážková daň z úroků</a:t>
                </a:r>
              </a:p>
              <a:p>
                <a:r>
                  <a:rPr lang="cs-CZ" sz="1700" dirty="0"/>
                  <a:t>n – počet let</a:t>
                </a:r>
              </a:p>
              <a:p>
                <a:r>
                  <a:rPr lang="cs-CZ" sz="1700" dirty="0"/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360" t="-1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50" dirty="0"/>
              <a:t>Ing. Roman Hlawiczka, Ph.D.</a:t>
            </a:r>
          </a:p>
          <a:p>
            <a:pPr lvl="1"/>
            <a:r>
              <a:rPr lang="cs-CZ" sz="1600" dirty="0"/>
              <a:t>Kancelář A 213</a:t>
            </a:r>
          </a:p>
          <a:p>
            <a:pPr lvl="1"/>
            <a:r>
              <a:rPr lang="cs-CZ" sz="1600" dirty="0"/>
              <a:t>tel: 606 630 236</a:t>
            </a:r>
          </a:p>
          <a:p>
            <a:pPr lvl="1"/>
            <a:r>
              <a:rPr lang="cs-CZ" sz="1600" dirty="0"/>
              <a:t>e-mail: </a:t>
            </a:r>
            <a:r>
              <a:rPr lang="cs-CZ" sz="1600" dirty="0">
                <a:hlinkClick r:id="rId3"/>
              </a:rPr>
              <a:t>Hlawiczka@opf.slu.cz</a:t>
            </a:r>
            <a:endParaRPr lang="cs-CZ" sz="1600" dirty="0"/>
          </a:p>
          <a:p>
            <a:pPr lvl="1"/>
            <a:r>
              <a:rPr lang="cs-CZ" sz="1600" dirty="0"/>
              <a:t>roman_Hlawiczka@centrum.cz</a:t>
            </a:r>
          </a:p>
          <a:p>
            <a:endParaRPr lang="cs-CZ" dirty="0"/>
          </a:p>
          <a:p>
            <a:r>
              <a:rPr lang="cs-CZ" sz="1650" dirty="0"/>
              <a:t>Konzultační hodiny</a:t>
            </a:r>
          </a:p>
          <a:p>
            <a:pPr lvl="1"/>
            <a:r>
              <a:rPr lang="cs-CZ" sz="1600" dirty="0"/>
              <a:t>Úterý 14:00 – 14:45 hod</a:t>
            </a:r>
          </a:p>
          <a:p>
            <a:pPr lvl="1"/>
            <a:r>
              <a:rPr lang="cs-CZ" sz="1600" dirty="0"/>
              <a:t>Čtvrtek 16.25 – 17.00 hod</a:t>
            </a:r>
          </a:p>
          <a:p>
            <a:pPr lvl="1"/>
            <a:r>
              <a:rPr lang="cs-CZ" sz="1600" dirty="0"/>
              <a:t>Jinak po předchozí domluvě telefonicky/e-mailem</a:t>
            </a:r>
            <a:endParaRPr lang="en-GB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063626"/>
            <a:ext cx="7128792" cy="3978274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 </a:t>
            </a:r>
            <a:r>
              <a:rPr lang="cs-CZ" sz="1550" dirty="0"/>
              <a:t>= cena, kterou požaduje věřitel za dočasné poskytnutí práva využívat jeho kapitál neboli peněžní prostředky. </a:t>
            </a:r>
          </a:p>
          <a:p>
            <a:pPr lvl="1" algn="just"/>
            <a:r>
              <a:rPr lang="cs-CZ" sz="1150" dirty="0"/>
              <a:t>Z hlediska věřitele (vkladatele, investora) – úrok je odměna za dočasné poskytnutí peněz někomu jinému</a:t>
            </a:r>
          </a:p>
          <a:p>
            <a:pPr lvl="1" algn="just"/>
            <a:r>
              <a:rPr lang="cs-CZ" sz="1150" dirty="0"/>
              <a:t>Z hlediska dlužníka – úrok je cena, kterou dlužník platí za získání peněz pro sebe, tj. za získání úvěru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Kapitál</a:t>
            </a:r>
            <a:r>
              <a:rPr lang="cs-CZ" sz="1550" dirty="0"/>
              <a:t> = užívaná peněžitá částka (jistina); pokud hovoříme o větším počtu pravidelně uhrazovaných peněžitých částek, jedná se o důchod, popř. anuitu.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Úroková doba/doba splatnosti </a:t>
            </a:r>
            <a:r>
              <a:rPr lang="cs-CZ" sz="1550" dirty="0"/>
              <a:t>= doba, po kterou je peněžní částka uložena nebo zapůjčena, tedy za kterou se počítá úrok (doba existence smluvního vztahu)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Úrokovací období </a:t>
            </a:r>
            <a:r>
              <a:rPr lang="cs-CZ" sz="1550" dirty="0"/>
              <a:t>= doba, za kterou se úrok pravidelně připisuje.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Úročení</a:t>
            </a:r>
            <a:r>
              <a:rPr lang="cs-CZ" sz="1550" dirty="0"/>
              <a:t> = způsob započítávání úroků k zapůjčenému kapitálu.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Úroková míra </a:t>
            </a:r>
            <a:r>
              <a:rPr lang="cs-CZ" sz="1550" dirty="0"/>
              <a:t>= úrok vyjádřený relativně (v procentech), tj. jako část z hodnoty kapitálu.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550" b="1" dirty="0"/>
              <a:t>Úroková sazba</a:t>
            </a:r>
            <a:r>
              <a:rPr lang="cs-CZ" altLang="cs-CZ" sz="1550" dirty="0"/>
              <a:t> = úroková míra v jednotlivých konkrétních transakcích.</a:t>
            </a:r>
            <a:endParaRPr lang="cs-CZ" sz="15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Míra zisku </a:t>
            </a:r>
            <a:r>
              <a:rPr lang="cs-CZ" sz="1550" dirty="0"/>
              <a:t>= míra výnosnosti, výnosnost, výnosové procento apod. (Úroková míra realizovaná v  investování, z matematického hlediska jde o ekvivalenty).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7369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600" dirty="0"/>
              <a:t>= doba, za kterou se pravidelně připisují úroky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Úrokovací období</a:t>
            </a:r>
          </a:p>
          <a:p>
            <a:pPr lvl="1">
              <a:defRPr/>
            </a:pPr>
            <a:r>
              <a:rPr lang="cs-CZ" sz="1600" dirty="0" err="1"/>
              <a:t>p.a</a:t>
            </a:r>
            <a:r>
              <a:rPr lang="cs-CZ" sz="1600" dirty="0"/>
              <a:t>. (per </a:t>
            </a:r>
            <a:r>
              <a:rPr lang="cs-CZ" sz="1600" dirty="0" err="1"/>
              <a:t>annum</a:t>
            </a:r>
            <a:r>
              <a:rPr lang="cs-CZ" sz="1600" dirty="0"/>
              <a:t>) =&gt; roční</a:t>
            </a:r>
          </a:p>
          <a:p>
            <a:pPr lvl="1">
              <a:defRPr/>
            </a:pPr>
            <a:r>
              <a:rPr lang="cs-CZ" sz="1600" dirty="0" err="1"/>
              <a:t>p.s.</a:t>
            </a:r>
            <a:r>
              <a:rPr lang="cs-CZ" sz="1600" dirty="0"/>
              <a:t> (per semestre) =&gt; pololetní</a:t>
            </a:r>
          </a:p>
          <a:p>
            <a:pPr lvl="1">
              <a:defRPr/>
            </a:pPr>
            <a:r>
              <a:rPr lang="cs-CZ" sz="1600" dirty="0" err="1"/>
              <a:t>p.q</a:t>
            </a:r>
            <a:r>
              <a:rPr lang="cs-CZ" sz="1600" dirty="0"/>
              <a:t>. (per </a:t>
            </a:r>
            <a:r>
              <a:rPr lang="cs-CZ" sz="1600" dirty="0" err="1"/>
              <a:t>quartale</a:t>
            </a:r>
            <a:r>
              <a:rPr lang="cs-CZ" sz="1600" dirty="0"/>
              <a:t>) =&gt; čtvrtletní</a:t>
            </a:r>
          </a:p>
          <a:p>
            <a:pPr lvl="1">
              <a:defRPr/>
            </a:pPr>
            <a:r>
              <a:rPr lang="cs-CZ" sz="1600" dirty="0" err="1"/>
              <a:t>p.m</a:t>
            </a:r>
            <a:r>
              <a:rPr lang="cs-CZ" sz="1600" dirty="0"/>
              <a:t>. (per </a:t>
            </a:r>
            <a:r>
              <a:rPr lang="cs-CZ" sz="1600" dirty="0" err="1"/>
              <a:t>mensem</a:t>
            </a:r>
            <a:r>
              <a:rPr lang="cs-CZ" sz="1600" dirty="0"/>
              <a:t>) =&gt; měsíční</a:t>
            </a:r>
          </a:p>
          <a:p>
            <a:pPr lvl="1">
              <a:defRPr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úrokovací období ve dnech je možné vyjádřit dvěma způsoby</a:t>
            </a:r>
          </a:p>
          <a:p>
            <a:pPr lvl="1">
              <a:defRPr/>
            </a:pPr>
            <a:r>
              <a:rPr lang="cs-CZ" sz="1600" dirty="0"/>
              <a:t>skutečný počet dnů období</a:t>
            </a:r>
          </a:p>
          <a:p>
            <a:pPr lvl="1">
              <a:defRPr/>
            </a:pPr>
            <a:r>
              <a:rPr lang="cs-CZ" sz="1600" dirty="0"/>
              <a:t>celé měsíce jako 30 dnů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délka roku ve dnech může být také vyjádřena dvojím způsobem</a:t>
            </a:r>
          </a:p>
          <a:p>
            <a:pPr lvl="1">
              <a:defRPr/>
            </a:pPr>
            <a:r>
              <a:rPr lang="cs-CZ" sz="1600" dirty="0"/>
              <a:t>rok jako 365 (resp. 366) dnů</a:t>
            </a:r>
          </a:p>
          <a:p>
            <a:pPr lvl="1">
              <a:defRPr/>
            </a:pPr>
            <a:r>
              <a:rPr lang="cs-CZ" sz="1600" dirty="0"/>
              <a:t>rok jako 360 dnů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857250"/>
          </a:xfrm>
        </p:spPr>
        <p:txBody>
          <a:bodyPr>
            <a:normAutofit/>
          </a:bodyPr>
          <a:lstStyle/>
          <a:p>
            <a:r>
              <a:rPr lang="cs-CZ" dirty="0"/>
              <a:t>Úrokovací období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úrokování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4011910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anglická metoda (přesná)</a:t>
            </a:r>
          </a:p>
          <a:p>
            <a:pPr lvl="1" algn="just"/>
            <a:r>
              <a:rPr lang="cs-CZ" sz="1600" dirty="0"/>
              <a:t>ACT/365 standard</a:t>
            </a:r>
          </a:p>
          <a:p>
            <a:pPr lvl="1" algn="just"/>
            <a:r>
              <a:rPr lang="cs-CZ" sz="1600" dirty="0"/>
              <a:t>je založena na skutečném počtu dnů úrokovaného období (čitatel) a délce roku 365 (resp. 366) dnů (jmenovatel)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francouzská metoda (mezinárodní, bankovnická)</a:t>
            </a:r>
          </a:p>
          <a:p>
            <a:pPr lvl="1" algn="just"/>
            <a:r>
              <a:rPr lang="cs-CZ" sz="1600" dirty="0"/>
              <a:t>ACT/360 standard</a:t>
            </a:r>
          </a:p>
          <a:p>
            <a:pPr lvl="1" algn="just"/>
            <a:r>
              <a:rPr lang="cs-CZ" sz="1600" dirty="0"/>
              <a:t>je založena na skutečném počtu dnů úrokovaného období (v čitateli), ale délka roku se započítává jako 360 dnů (ve jmenovateli)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německá metoda (obchodní)</a:t>
            </a:r>
          </a:p>
          <a:p>
            <a:pPr lvl="1" algn="just"/>
            <a:r>
              <a:rPr lang="cs-CZ" sz="1600" dirty="0"/>
              <a:t>30E/360 standard</a:t>
            </a:r>
          </a:p>
          <a:p>
            <a:pPr lvl="1" algn="just"/>
            <a:r>
              <a:rPr lang="cs-CZ" sz="1600" dirty="0"/>
              <a:t>je založena na kombinaci započítávání celých měsíců jako 30 dnů (v čitateli) a délky roku jako 360 dnů (ve jmenovateli)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Pozn.: Nejčastěji se používá metoda obchodní, někdy je možné použít i mezinárodní. Pokud nebude uvedeno u příkladu jinak, pro výpočet použijeme metodu obchodní.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E934DC5-2654-431B-A30B-9F8CF8A16177}"/>
              </a:ext>
            </a:extLst>
          </p:cNvPr>
          <p:cNvSpPr/>
          <p:nvPr/>
        </p:nvSpPr>
        <p:spPr>
          <a:xfrm>
            <a:off x="2286000" y="2248585"/>
            <a:ext cx="5670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2800" b="1" dirty="0">
                <a:solidFill>
                  <a:srgbClr val="2F7F95"/>
                </a:solidFill>
              </a:rPr>
              <a:t>??? Co znamená, že peníze mají časovou hodnotu???</a:t>
            </a:r>
          </a:p>
        </p:txBody>
      </p:sp>
    </p:spTree>
    <p:extLst>
      <p:ext uri="{BB962C8B-B14F-4D97-AF65-F5344CB8AC3E}">
        <p14:creationId xmlns:p14="http://schemas.microsoft.com/office/powerpoint/2010/main" val="306920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Časová hodnota peněz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Finanční prostředky mají časovou hodnotu: „Koruna dnes má větší hodnotu než koruna zítra.“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=&gt; Pro výpočet je nutno všechny částky a závazky vztáhnout k jedinému časovému okamžiku!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úročení dle způsobu připočítání úroků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1275606"/>
            <a:ext cx="7056784" cy="3766294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Jednoduché</a:t>
            </a:r>
            <a:r>
              <a:rPr lang="cs-CZ" sz="1600" dirty="0"/>
              <a:t> </a:t>
            </a:r>
          </a:p>
          <a:p>
            <a:pPr lvl="1" algn="just"/>
            <a:r>
              <a:rPr lang="cs-CZ" sz="1600" dirty="0"/>
              <a:t>jestliže se vyplácené úroky nepřipočítají k původnímu kapitálu a tudíž se ani tyto úroky neúročí, úročí se stále jen základní jistina</a:t>
            </a:r>
          </a:p>
          <a:p>
            <a:pPr lvl="1" algn="just"/>
            <a:r>
              <a:rPr lang="cs-CZ" sz="1600" dirty="0"/>
              <a:t>používá se zpravidla při uložení kapitálu kratší než 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Složené</a:t>
            </a:r>
          </a:p>
          <a:p>
            <a:pPr lvl="1" algn="just"/>
            <a:r>
              <a:rPr lang="cs-CZ" sz="1600" dirty="0"/>
              <a:t>jestliže se vyplácené úroky připočítají k původnímu kapitálu a znovu se úročí původní kapitál navýšený o připsaný úrok</a:t>
            </a:r>
          </a:p>
          <a:p>
            <a:pPr lvl="1" algn="just"/>
            <a:r>
              <a:rPr lang="cs-CZ" sz="1600" dirty="0"/>
              <a:t>při složeném úročení se počítá i …</a:t>
            </a:r>
          </a:p>
          <a:p>
            <a:pPr lvl="1" algn="just"/>
            <a:r>
              <a:rPr lang="cs-CZ" sz="1600" dirty="0"/>
              <a:t>používá se zpravidla při uložení kapitálu na dobu delší než jedno úrokovací období!</a:t>
            </a:r>
          </a:p>
          <a:p>
            <a:pPr algn="just"/>
            <a:endParaRPr lang="cs-CZ" sz="1200" dirty="0"/>
          </a:p>
          <a:p>
            <a:pPr algn="just"/>
            <a:r>
              <a:rPr lang="cs-CZ" sz="1500" dirty="0"/>
              <a:t>Poznámka 1: Ve finanční matematice se uvažuje i úročení spojité, v praxi se však nevyskytuje.</a:t>
            </a:r>
          </a:p>
          <a:p>
            <a:pPr algn="just"/>
            <a:r>
              <a:rPr lang="cs-CZ" sz="1500" dirty="0"/>
              <a:t>Poznámka 2: Z hlediska okamžiku připočítávání úroků existuje více typů úročení, v předmětu Finanční poradenství budeme uvažovat jen </a:t>
            </a:r>
            <a:r>
              <a:rPr lang="cs-CZ" sz="1500" b="1" dirty="0"/>
              <a:t>polhůtní úročení</a:t>
            </a:r>
            <a:r>
              <a:rPr lang="cs-CZ" sz="1500" dirty="0"/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500" dirty="0"/>
              <a:t>Polhůtní (dekurzivní) - úroky se vyplácí (připisují na účet) na konci úrokovacího období.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500" dirty="0"/>
              <a:t>Předlhůtní (</a:t>
            </a:r>
            <a:r>
              <a:rPr lang="cs-CZ" sz="1500" dirty="0" err="1"/>
              <a:t>anticipativní</a:t>
            </a:r>
            <a:r>
              <a:rPr lang="cs-CZ" sz="1500" dirty="0"/>
              <a:t>) - úroky se vyplácí (připisují na účet) na začátku úrokovacího období.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jednoduchého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Jednoduché úročení je typ úročení, které se používá při uložení kapitálu na dobu kratší než …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Úročí se stále základní jistina a vyplacené úroky se k ní nepřičítají a dále se neúročí.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Úroky jsou vypláceny dle typu jednoduchého úročení na začátku nebo na konci úrokového období.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4359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125</TotalTime>
  <Words>1348</Words>
  <Application>Microsoft Office PowerPoint</Application>
  <PresentationFormat>Předvádění na obrazovce (16:9)</PresentationFormat>
  <Paragraphs>162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Enriqueta</vt:lpstr>
      <vt:lpstr>Times New Roman</vt:lpstr>
      <vt:lpstr>683</vt:lpstr>
      <vt:lpstr>Custom Design</vt:lpstr>
      <vt:lpstr> Jednoduché a složené úročení</vt:lpstr>
      <vt:lpstr>Kontakt</vt:lpstr>
      <vt:lpstr>Základní pojmy</vt:lpstr>
      <vt:lpstr>Úrokovací období</vt:lpstr>
      <vt:lpstr>Metody úrokování</vt:lpstr>
      <vt:lpstr>Prezentace aplikace PowerPoint</vt:lpstr>
      <vt:lpstr>Časová hodnota peněz</vt:lpstr>
      <vt:lpstr>Typy úročení dle způsobu připočítání úroků</vt:lpstr>
      <vt:lpstr>Principy jednoduchého úročení</vt:lpstr>
      <vt:lpstr>Jednoduché úročení polhůtní</vt:lpstr>
      <vt:lpstr>Jednoduché úročení polhůtní</vt:lpstr>
      <vt:lpstr>Prezentace aplikace PowerPoint</vt:lpstr>
      <vt:lpstr>Složené úročení polhůtní</vt:lpstr>
      <vt:lpstr>Efektivní úroková míra</vt:lpstr>
      <vt:lpstr>Področní složené úročení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23</cp:revision>
  <dcterms:created xsi:type="dcterms:W3CDTF">2020-02-20T21:18:52Z</dcterms:created>
  <dcterms:modified xsi:type="dcterms:W3CDTF">2022-02-06T11:41:24Z</dcterms:modified>
</cp:coreProperties>
</file>