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363" r:id="rId3"/>
    <p:sldId id="364" r:id="rId4"/>
    <p:sldId id="365" r:id="rId5"/>
    <p:sldId id="366" r:id="rId6"/>
    <p:sldId id="368" r:id="rId7"/>
    <p:sldId id="369" r:id="rId8"/>
    <p:sldId id="370" r:id="rId9"/>
    <p:sldId id="373" r:id="rId10"/>
    <p:sldId id="372" r:id="rId11"/>
    <p:sldId id="374" r:id="rId12"/>
    <p:sldId id="375" r:id="rId13"/>
    <p:sldId id="376" r:id="rId14"/>
    <p:sldId id="377" r:id="rId15"/>
    <p:sldId id="295" r:id="rId1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85820" autoAdjust="0"/>
  </p:normalViewPr>
  <p:slideViewPr>
    <p:cSldViewPr>
      <p:cViewPr varScale="1">
        <p:scale>
          <a:sx n="93" d="100"/>
          <a:sy n="93" d="100"/>
        </p:scale>
        <p:origin x="1162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06.02.2022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149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Doplňkové penzijní spoření</a:t>
            </a:r>
            <a:br>
              <a:rPr lang="cs-CZ" sz="3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FIU/BPFPM</a:t>
            </a:r>
          </a:p>
          <a:p>
            <a:pPr algn="r"/>
            <a:r>
              <a:rPr 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a pojistná matematika</a:t>
            </a:r>
            <a:br>
              <a:rPr 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Roman Hlawiczka, Ph.D.</a:t>
            </a:r>
          </a:p>
          <a:p>
            <a:pPr algn="r"/>
            <a:r>
              <a:rPr lang="pl-PL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8CFD1B-15B4-4570-9210-AC62B4E49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0" dirty="0">
                <a:solidFill>
                  <a:srgbClr val="CC0033"/>
                </a:solidFill>
                <a:effectLst/>
                <a:latin typeface="Arial CE" panose="020B0604020202020204" pitchFamily="34" charset="0"/>
              </a:rPr>
              <a:t>Státní příspěvek</a:t>
            </a:r>
            <a:endParaRPr lang="cs-CZ" dirty="0"/>
          </a:p>
        </p:txBody>
      </p:sp>
      <p:pic>
        <p:nvPicPr>
          <p:cNvPr id="4" name="Obrázek 3" descr="Obsah obrázku stůl&#10;&#10;Popis byl vytvořen automaticky">
            <a:extLst>
              <a:ext uri="{FF2B5EF4-FFF2-40B4-BE49-F238E27FC236}">
                <a16:creationId xmlns:a16="http://schemas.microsoft.com/office/drawing/2014/main" id="{4C571538-86CB-46F9-B259-EC0C89DF52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4489" y="1245755"/>
            <a:ext cx="3475021" cy="2651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381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49A2F1-4297-49E2-B05F-7AD0CDEA1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0" dirty="0">
                <a:solidFill>
                  <a:srgbClr val="CC0033"/>
                </a:solidFill>
                <a:effectLst/>
                <a:latin typeface="Arial CE" panose="020B0604020202020204" pitchFamily="34" charset="0"/>
              </a:rPr>
              <a:t>Daňové výhody</a:t>
            </a:r>
            <a:br>
              <a:rPr lang="cs-CZ" b="1" i="0" dirty="0">
                <a:solidFill>
                  <a:srgbClr val="CC0033"/>
                </a:solidFill>
                <a:effectLst/>
                <a:latin typeface="Arial CE" panose="020B0604020202020204" pitchFamily="34" charset="0"/>
              </a:rPr>
            </a:br>
            <a:endParaRPr lang="cs-CZ" dirty="0"/>
          </a:p>
        </p:txBody>
      </p:sp>
      <p:pic>
        <p:nvPicPr>
          <p:cNvPr id="4" name="Obrázek 3" descr="Obsah obrázku text&#10;&#10;Popis byl vytvořen automaticky">
            <a:extLst>
              <a:ext uri="{FF2B5EF4-FFF2-40B4-BE49-F238E27FC236}">
                <a16:creationId xmlns:a16="http://schemas.microsoft.com/office/drawing/2014/main" id="{9295BC20-48BF-4704-818E-FA3F55F24F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1924" y="1283858"/>
            <a:ext cx="5220152" cy="2575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597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7A3091-1423-4D9E-900C-2180DB33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i="0" dirty="0">
                <a:solidFill>
                  <a:srgbClr val="CC0033"/>
                </a:solidFill>
                <a:effectLst/>
                <a:latin typeface="Arial CE" panose="020B0604020202020204" pitchFamily="34" charset="0"/>
              </a:rPr>
              <a:t>Daňová optimalizace</a:t>
            </a:r>
            <a:br>
              <a:rPr lang="cs-CZ" b="0" i="0" dirty="0">
                <a:solidFill>
                  <a:srgbClr val="CC0033"/>
                </a:solidFill>
                <a:effectLst/>
                <a:latin typeface="Arial CE" panose="020B0604020202020204" pitchFamily="34" charset="0"/>
              </a:rPr>
            </a:br>
            <a:endParaRPr lang="cs-CZ" dirty="0"/>
          </a:p>
        </p:txBody>
      </p:sp>
      <p:pic>
        <p:nvPicPr>
          <p:cNvPr id="4" name="Obrázek 3" descr="Obsah obrázku text&#10;&#10;Popis byl vytvořen automaticky">
            <a:extLst>
              <a:ext uri="{FF2B5EF4-FFF2-40B4-BE49-F238E27FC236}">
                <a16:creationId xmlns:a16="http://schemas.microsoft.com/office/drawing/2014/main" id="{E81A94EE-7E30-41DB-83E4-DC63A91246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1924" y="1680132"/>
            <a:ext cx="5220152" cy="1783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443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:a16="http://schemas.microsoft.com/office/drawing/2014/main" id="{ABC424A0-411E-43EA-8264-CE0BA72ED0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51520" y="136283"/>
            <a:ext cx="5616624" cy="626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7141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CC0033"/>
                </a:solidFill>
                <a:effectLst/>
                <a:latin typeface="Arial CE" panose="020B0604020202020204" pitchFamily="34" charset="0"/>
              </a:rPr>
              <a:t>Daňové úlevy zaměstnavatelů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C2AC3F77-FEA7-47B0-BB82-4D647CA9A0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579" y="1409599"/>
            <a:ext cx="5326842" cy="232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567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CE9F87-E613-4C1E-A0A8-AD977E18D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0" dirty="0">
                <a:solidFill>
                  <a:srgbClr val="CC0033"/>
                </a:solidFill>
                <a:effectLst/>
                <a:latin typeface="Arial CE" panose="020B0604020202020204" pitchFamily="34" charset="0"/>
              </a:rPr>
              <a:t>Změny platné od 1. 1. 2016</a:t>
            </a:r>
            <a:br>
              <a:rPr lang="pl-PL" b="1" i="0" dirty="0">
                <a:solidFill>
                  <a:srgbClr val="CC0033"/>
                </a:solidFill>
                <a:effectLst/>
                <a:latin typeface="Arial CE" panose="020B0604020202020204" pitchFamily="34" charset="0"/>
              </a:rPr>
            </a:br>
            <a:endParaRPr lang="cs-CZ" dirty="0"/>
          </a:p>
        </p:txBody>
      </p:sp>
      <p:pic>
        <p:nvPicPr>
          <p:cNvPr id="4" name="Obrázek 3" descr="Obsah obrázku text&#10;&#10;Popis byl vytvořen automaticky">
            <a:extLst>
              <a:ext uri="{FF2B5EF4-FFF2-40B4-BE49-F238E27FC236}">
                <a16:creationId xmlns:a16="http://schemas.microsoft.com/office/drawing/2014/main" id="{E59D293B-90BC-492E-9440-26905DC97C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9079" y="758033"/>
            <a:ext cx="5105842" cy="3627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7984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115616" y="1995686"/>
            <a:ext cx="6768752" cy="16561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Clr>
                <a:srgbClr val="307871"/>
              </a:buClr>
              <a:buNone/>
            </a:pPr>
            <a:r>
              <a:rPr lang="cs-CZ" sz="3000" dirty="0"/>
              <a:t>Děkuji za pozornost a přeji pěkný den </a:t>
            </a:r>
            <a:r>
              <a:rPr lang="cs-CZ" sz="3000" dirty="0">
                <a:sym typeface="Wingdings" panose="05000000000000000000" pitchFamily="2" charset="2"/>
              </a:rPr>
              <a:t></a:t>
            </a:r>
            <a:endParaRPr lang="cs-CZ" sz="3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60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76D98A-DCD4-466C-A3D5-27DF39B17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624736" cy="507703"/>
          </a:xfrm>
        </p:spPr>
        <p:txBody>
          <a:bodyPr/>
          <a:lstStyle/>
          <a:p>
            <a:r>
              <a:rPr lang="cs-CZ" b="0" i="0" dirty="0">
                <a:solidFill>
                  <a:srgbClr val="CC0033"/>
                </a:solidFill>
                <a:effectLst/>
                <a:latin typeface="Arial CE" panose="020B0604020202020204" pitchFamily="34" charset="0"/>
              </a:rPr>
              <a:t>Co je doplňkové penzijní spoření</a:t>
            </a:r>
            <a:br>
              <a:rPr lang="cs-CZ" b="0" i="0" dirty="0">
                <a:solidFill>
                  <a:srgbClr val="CC0033"/>
                </a:solidFill>
                <a:effectLst/>
                <a:latin typeface="Arial CE" panose="020B0604020202020204" pitchFamily="34" charset="0"/>
              </a:rPr>
            </a:br>
            <a:endParaRPr lang="cs-CZ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F25D3EFC-9B35-4A40-B206-D1462BD052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1359227"/>
            <a:ext cx="8496944" cy="268529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1415" tIns="0" rIns="0" bIns="19044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231F20"/>
                </a:solidFill>
                <a:effectLst/>
                <a:latin typeface="Arial CE" panose="020B0604020202020204" pitchFamily="34" charset="0"/>
              </a:rPr>
              <a:t>Doplňkové penzijní spoření je určeno všem zájemcům bez ohledu na věk, národnost či státní příslušnost.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231F20"/>
                </a:solidFill>
                <a:effectLst/>
                <a:latin typeface="Arial CE" panose="020B0604020202020204" pitchFamily="34" charset="0"/>
              </a:rPr>
              <a:t>Nárok na státní příspěvky má účastník, který má trvalý pobyt na území České republiky, nebo má bydliště na území členského státu EU nebo jiného smluvního státu dle Dohody o Evropském hospodářském prostoru, a je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231F20"/>
                </a:solidFill>
                <a:effectLst/>
                <a:latin typeface="Arial CE" panose="020B0604020202020204" pitchFamily="34" charset="0"/>
              </a:rPr>
              <a:t>účasten důchodového pojištění podle českých právních předpisů,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231F20"/>
                </a:solidFill>
                <a:effectLst/>
                <a:latin typeface="Arial CE" panose="020B0604020202020204" pitchFamily="34" charset="0"/>
              </a:rPr>
              <a:t>poživatelem důchodu z tohoto důchodového pojištění, nebo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231F20"/>
                </a:solidFill>
                <a:effectLst/>
                <a:latin typeface="Arial CE" panose="020B0604020202020204" pitchFamily="34" charset="0"/>
              </a:rPr>
              <a:t>účasten veřejného zdravotního pojištění v ČR.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776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A88621-049B-4F84-8669-4617F8E80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8892480" cy="1224136"/>
          </a:xfrm>
        </p:spPr>
        <p:txBody>
          <a:bodyPr/>
          <a:lstStyle/>
          <a:p>
            <a:r>
              <a:rPr lang="cs-CZ" b="1" i="0" dirty="0">
                <a:solidFill>
                  <a:srgbClr val="CC0033"/>
                </a:solidFill>
                <a:effectLst/>
                <a:latin typeface="Arial CE" panose="020B0604020202020204" pitchFamily="34" charset="0"/>
              </a:rPr>
              <a:t>Obecné výhody spoření v účastnických fondech doplňkového penzijního spoření (DPS)</a:t>
            </a:r>
            <a:br>
              <a:rPr lang="cs-CZ" b="1" i="0" dirty="0">
                <a:solidFill>
                  <a:srgbClr val="CC0033"/>
                </a:solidFill>
                <a:effectLst/>
                <a:latin typeface="Arial CE" panose="020B0604020202020204" pitchFamily="34" charset="0"/>
              </a:rPr>
            </a:br>
            <a:endParaRPr lang="cs-CZ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FCB5604-AF32-4875-A58D-0A15DAD5BA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73149"/>
            <a:ext cx="72177" cy="74629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1415" tIns="0" rIns="0" bIns="19044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4E7FAFF-0865-4FF5-A9E1-BCC336F8625A}"/>
              </a:ext>
            </a:extLst>
          </p:cNvPr>
          <p:cNvSpPr txBox="1"/>
          <p:nvPr/>
        </p:nvSpPr>
        <p:spPr>
          <a:xfrm>
            <a:off x="395536" y="1475771"/>
            <a:ext cx="6445987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rgbClr val="231F20"/>
                </a:solidFill>
                <a:effectLst/>
                <a:latin typeface="Arial CE" panose="020B0604020202020204" pitchFamily="34" charset="0"/>
              </a:rPr>
              <a:t>Státní příspěvek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231F20"/>
                </a:solidFill>
                <a:effectLst/>
                <a:latin typeface="Arial CE" panose="020B0604020202020204" pitchFamily="34" charset="0"/>
              </a:rPr>
              <a:t> až 2 760 Kč ročně.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rgbClr val="231F20"/>
              </a:solidFill>
              <a:effectLst/>
              <a:latin typeface="Arial CE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rgbClr val="231F20"/>
                </a:solidFill>
                <a:effectLst/>
                <a:latin typeface="Arial CE" panose="020B0604020202020204" pitchFamily="34" charset="0"/>
              </a:rPr>
              <a:t>Úspory na daních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231F20"/>
                </a:solidFill>
                <a:effectLst/>
                <a:latin typeface="Arial CE" panose="020B0604020202020204" pitchFamily="34" charset="0"/>
              </a:rPr>
              <a:t> - daňový odpočet až 24 000 Kč/rok, maximální úspora na dani z příjmu 3 600 Kč/rok.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cs-CZ" altLang="cs-CZ" dirty="0">
              <a:solidFill>
                <a:srgbClr val="231F20"/>
              </a:solidFill>
              <a:latin typeface="Arial CE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cs-CZ" b="1" i="0" dirty="0">
                <a:solidFill>
                  <a:srgbClr val="231F20"/>
                </a:solidFill>
                <a:effectLst/>
                <a:latin typeface="Arial CE" panose="020B0604020202020204" pitchFamily="34" charset="0"/>
              </a:rPr>
              <a:t>Možnost příspěvku zaměstnavatele</a:t>
            </a:r>
            <a:r>
              <a:rPr lang="cs-CZ" b="0" i="0" dirty="0">
                <a:solidFill>
                  <a:srgbClr val="231F20"/>
                </a:solidFill>
                <a:effectLst/>
                <a:latin typeface="Arial CE" panose="020B0604020202020204" pitchFamily="34" charset="0"/>
              </a:rPr>
              <a:t> do výše 50 000 Kč/zaměstnanec/rok (v součtu s životním pojištěním) nepodléhá odvodům zdravotního a sociálního pojištění, úspora pro zaměstnance oproti přímému zvýšení mzdy činí 11 % z příspěvku zaměstnavatele.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rgbClr val="231F20"/>
              </a:solidFill>
              <a:effectLst/>
              <a:latin typeface="Arial CE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512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83A64C-88B2-4A2F-934C-C29AE04E4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9001000" cy="1008112"/>
          </a:xfrm>
        </p:spPr>
        <p:txBody>
          <a:bodyPr/>
          <a:lstStyle/>
          <a:p>
            <a:r>
              <a:rPr lang="cs-CZ" b="1" i="0" dirty="0">
                <a:solidFill>
                  <a:srgbClr val="CC0033"/>
                </a:solidFill>
                <a:effectLst/>
                <a:latin typeface="Arial CE" panose="020B0604020202020204" pitchFamily="34" charset="0"/>
              </a:rPr>
              <a:t>Obecné výhody spoření v účastnických fondech doplňkového penzijního spoření (DPS)</a:t>
            </a:r>
            <a:br>
              <a:rPr lang="cs-CZ" b="1" i="0" dirty="0">
                <a:solidFill>
                  <a:srgbClr val="CC0033"/>
                </a:solidFill>
                <a:effectLst/>
                <a:latin typeface="Arial CE" panose="020B0604020202020204" pitchFamily="34" charset="0"/>
              </a:rPr>
            </a:br>
            <a:endParaRPr lang="cs-CZ" dirty="0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A0F9A8F5-8CA5-4FB4-A3C4-83911AAE05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34649"/>
            <a:ext cx="72177" cy="4692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1415" tIns="0" rIns="0" bIns="19044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1E499BDB-B9BD-4A33-92C7-F9010CFEEDB6}"/>
              </a:ext>
            </a:extLst>
          </p:cNvPr>
          <p:cNvSpPr txBox="1"/>
          <p:nvPr/>
        </p:nvSpPr>
        <p:spPr>
          <a:xfrm>
            <a:off x="323528" y="1995686"/>
            <a:ext cx="863512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231F20"/>
                </a:solidFill>
                <a:effectLst/>
                <a:latin typeface="Arial CE" panose="020B0604020202020204" pitchFamily="34" charset="0"/>
              </a:rPr>
              <a:t>Možnost zvolení </a:t>
            </a: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rgbClr val="231F20"/>
                </a:solidFill>
                <a:effectLst/>
                <a:latin typeface="Arial CE" panose="020B0604020202020204" pitchFamily="34" charset="0"/>
              </a:rPr>
              <a:t>strategie životního cyklu - 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231F20"/>
                </a:solidFill>
                <a:effectLst/>
                <a:latin typeface="Arial CE" panose="020B0604020202020204" pitchFamily="34" charset="0"/>
              </a:rPr>
              <a:t> osvědčují se především v období kolísavého vývoje na finančních trzích.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rgbClr val="231F20"/>
              </a:solidFill>
              <a:effectLst/>
              <a:latin typeface="Arial CE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231F20"/>
                </a:solidFill>
                <a:effectLst/>
                <a:latin typeface="Arial CE" panose="020B0604020202020204" pitchFamily="34" charset="0"/>
              </a:rPr>
              <a:t>Možnost dosáhnout </a:t>
            </a: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rgbClr val="231F20"/>
                </a:solidFill>
                <a:effectLst/>
                <a:latin typeface="Arial CE" panose="020B0604020202020204" pitchFamily="34" charset="0"/>
              </a:rPr>
              <a:t>zajímavých výnosů podle zvolené strategie spoření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231F20"/>
                </a:solidFill>
                <a:effectLst/>
                <a:latin typeface="Arial CE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rgbClr val="231F20"/>
              </a:solidFill>
              <a:effectLst/>
              <a:latin typeface="Arial CE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231F20"/>
                </a:solidFill>
                <a:effectLst/>
                <a:latin typeface="Arial CE" panose="020B0604020202020204" pitchFamily="34" charset="0"/>
              </a:rPr>
              <a:t>Možnost čerpat </a:t>
            </a:r>
            <a:r>
              <a:rPr kumimoji="0" lang="cs-CZ" altLang="cs-CZ" sz="1800" b="1" i="0" u="none" strike="noStrike" cap="none" normalizeH="0" baseline="0" dirty="0" err="1">
                <a:ln>
                  <a:noFill/>
                </a:ln>
                <a:solidFill>
                  <a:srgbClr val="231F20"/>
                </a:solidFill>
                <a:effectLst/>
                <a:latin typeface="Arial CE" panose="020B0604020202020204" pitchFamily="34" charset="0"/>
              </a:rPr>
              <a:t>předdůchod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231F20"/>
                </a:solidFill>
                <a:effectLst/>
                <a:latin typeface="Arial CE" panose="020B0604020202020204" pitchFamily="34" charset="0"/>
              </a:rPr>
              <a:t> již 5 let před dovršením státem určeného důchodového věku muže (důchod z DPS je výhodnější než předčasný důchod, při kterém dochází k trvalému krácení starobního důchodu).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rgbClr val="231F20"/>
              </a:solidFill>
              <a:effectLst/>
              <a:latin typeface="Arial CE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231F20"/>
                </a:solidFill>
                <a:effectLst/>
                <a:latin typeface="Arial CE" panose="020B0604020202020204" pitchFamily="34" charset="0"/>
              </a:rPr>
              <a:t>V případě úmrtí účastníka peníze získají </a:t>
            </a: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rgbClr val="231F20"/>
                </a:solidFill>
                <a:effectLst/>
                <a:latin typeface="Arial CE" panose="020B0604020202020204" pitchFamily="34" charset="0"/>
              </a:rPr>
              <a:t>určené osoby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231F20"/>
                </a:solidFill>
                <a:effectLst/>
                <a:latin typeface="Arial CE" panose="020B0604020202020204" pitchFamily="34" charset="0"/>
              </a:rPr>
              <a:t> nebo </a:t>
            </a: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rgbClr val="231F20"/>
                </a:solidFill>
                <a:effectLst/>
                <a:latin typeface="Arial CE" panose="020B0604020202020204" pitchFamily="34" charset="0"/>
              </a:rPr>
              <a:t>dědicové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rgbClr val="231F20"/>
                </a:solidFill>
                <a:effectLst/>
                <a:latin typeface="Arial CE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28690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A71A2C-046E-41EC-A9A3-6FD6C837C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A6F0EC4-7B94-4699-A17B-F885CA27F1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123478"/>
            <a:ext cx="7300546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62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768951-7E3B-4391-A453-C31925D75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480720" cy="507703"/>
          </a:xfrm>
        </p:spPr>
        <p:txBody>
          <a:bodyPr/>
          <a:lstStyle/>
          <a:p>
            <a:r>
              <a:rPr lang="cs-CZ" b="1" i="0" dirty="0">
                <a:solidFill>
                  <a:srgbClr val="CC0033"/>
                </a:solidFill>
                <a:effectLst/>
                <a:latin typeface="Arial CE" panose="020B0604020202020204" pitchFamily="34" charset="0"/>
              </a:rPr>
              <a:t>Příspěvky účastníka (PÚ) do DPS</a:t>
            </a:r>
            <a:br>
              <a:rPr lang="cs-CZ" b="1" i="0" dirty="0">
                <a:solidFill>
                  <a:srgbClr val="CC0033"/>
                </a:solidFill>
                <a:effectLst/>
                <a:latin typeface="Arial CE" panose="020B0604020202020204" pitchFamily="34" charset="0"/>
              </a:rPr>
            </a:br>
            <a:endParaRPr lang="cs-CZ" dirty="0"/>
          </a:p>
        </p:txBody>
      </p:sp>
      <p:pic>
        <p:nvPicPr>
          <p:cNvPr id="4" name="Obrázek 3" descr="Obsah obrázku text&#10;&#10;Popis byl vytvořen automaticky">
            <a:extLst>
              <a:ext uri="{FF2B5EF4-FFF2-40B4-BE49-F238E27FC236}">
                <a16:creationId xmlns:a16="http://schemas.microsoft.com/office/drawing/2014/main" id="{2BABEB00-4423-46B0-BB1F-6E9D546268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977" y="987574"/>
            <a:ext cx="6480720" cy="2601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853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3319B1-CCCC-4AAB-929A-20507F451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8208912" cy="792088"/>
          </a:xfrm>
        </p:spPr>
        <p:txBody>
          <a:bodyPr/>
          <a:lstStyle/>
          <a:p>
            <a:r>
              <a:rPr lang="cs-CZ" sz="1800" b="0" i="0" dirty="0">
                <a:solidFill>
                  <a:srgbClr val="CC0033"/>
                </a:solidFill>
                <a:effectLst/>
                <a:latin typeface="Arial CE" panose="020B0604020202020204" pitchFamily="34" charset="0"/>
              </a:rPr>
              <a:t>Příspěvky na penzijní spoření zaměstnancům mohou využít také zaměstnavatelé jako motivační nástroj či benefit pro zaměstnance:</a:t>
            </a:r>
            <a:br>
              <a:rPr lang="cs-CZ" b="0" i="0" dirty="0">
                <a:solidFill>
                  <a:srgbClr val="CC0033"/>
                </a:solidFill>
                <a:effectLst/>
                <a:latin typeface="Arial CE" panose="020B0604020202020204" pitchFamily="34" charset="0"/>
              </a:rPr>
            </a:br>
            <a:endParaRPr lang="cs-CZ" dirty="0"/>
          </a:p>
        </p:txBody>
      </p:sp>
      <p:pic>
        <p:nvPicPr>
          <p:cNvPr id="4" name="Obrázek 3" descr="Obsah obrázku text&#10;&#10;Popis byl vytvořen automaticky">
            <a:extLst>
              <a:ext uri="{FF2B5EF4-FFF2-40B4-BE49-F238E27FC236}">
                <a16:creationId xmlns:a16="http://schemas.microsoft.com/office/drawing/2014/main" id="{4C76E8EA-34CD-4129-A348-D8E82E361B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203598"/>
            <a:ext cx="6559085" cy="2031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402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52FF06-F08F-4C50-8DEA-EFBF1511D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0" dirty="0">
                <a:solidFill>
                  <a:srgbClr val="CC0033"/>
                </a:solidFill>
                <a:effectLst/>
                <a:latin typeface="Arial CE" panose="020B0604020202020204" pitchFamily="34" charset="0"/>
              </a:rPr>
              <a:t>Státní příspěvek</a:t>
            </a:r>
            <a:br>
              <a:rPr lang="cs-CZ" b="1" i="0" dirty="0">
                <a:solidFill>
                  <a:srgbClr val="CC0033"/>
                </a:solidFill>
                <a:effectLst/>
                <a:latin typeface="Arial CE" panose="020B0604020202020204" pitchFamily="34" charset="0"/>
              </a:rPr>
            </a:br>
            <a:endParaRPr lang="cs-CZ" dirty="0"/>
          </a:p>
        </p:txBody>
      </p:sp>
      <p:pic>
        <p:nvPicPr>
          <p:cNvPr id="4" name="Obrázek 3" descr="Obsah obrázku text&#10;&#10;Popis byl vytvořen automaticky">
            <a:extLst>
              <a:ext uri="{FF2B5EF4-FFF2-40B4-BE49-F238E27FC236}">
                <a16:creationId xmlns:a16="http://schemas.microsoft.com/office/drawing/2014/main" id="{81C76A2C-4E3C-44E9-948A-C8D099A6E6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707654"/>
            <a:ext cx="5182049" cy="1409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757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52FF06-F08F-4C50-8DEA-EFBF1511D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0" dirty="0">
                <a:solidFill>
                  <a:srgbClr val="CC0033"/>
                </a:solidFill>
                <a:effectLst/>
                <a:latin typeface="Arial CE" panose="020B0604020202020204" pitchFamily="34" charset="0"/>
              </a:rPr>
              <a:t>Státní příspěvek</a:t>
            </a:r>
            <a:br>
              <a:rPr lang="cs-CZ" b="1" i="0" dirty="0">
                <a:solidFill>
                  <a:srgbClr val="CC0033"/>
                </a:solidFill>
                <a:effectLst/>
                <a:latin typeface="Arial CE" panose="020B0604020202020204" pitchFamily="34" charset="0"/>
              </a:rPr>
            </a:br>
            <a:endParaRPr lang="cs-CZ" dirty="0"/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475B4D94-5DF2-4267-91DA-96DAC0BE3F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3837" y="1443892"/>
            <a:ext cx="5136325" cy="2255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04672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4522</TotalTime>
  <Words>337</Words>
  <Application>Microsoft Office PowerPoint</Application>
  <PresentationFormat>Předvádění na obrazovce (16:9)</PresentationFormat>
  <Paragraphs>36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Arial CE</vt:lpstr>
      <vt:lpstr>Calibri</vt:lpstr>
      <vt:lpstr>Enriqueta</vt:lpstr>
      <vt:lpstr>Times New Roman</vt:lpstr>
      <vt:lpstr>SLU</vt:lpstr>
      <vt:lpstr>Doplňkové penzijní spoření </vt:lpstr>
      <vt:lpstr>Co je doplňkové penzijní spoření </vt:lpstr>
      <vt:lpstr>Obecné výhody spoření v účastnických fondech doplňkového penzijního spoření (DPS) </vt:lpstr>
      <vt:lpstr>Obecné výhody spoření v účastnických fondech doplňkového penzijního spoření (DPS) </vt:lpstr>
      <vt:lpstr>Prezentace aplikace PowerPoint</vt:lpstr>
      <vt:lpstr>Příspěvky účastníka (PÚ) do DPS </vt:lpstr>
      <vt:lpstr>Příspěvky na penzijní spoření zaměstnancům mohou využít také zaměstnavatelé jako motivační nástroj či benefit pro zaměstnance: </vt:lpstr>
      <vt:lpstr>Státní příspěvek </vt:lpstr>
      <vt:lpstr>Státní příspěvek </vt:lpstr>
      <vt:lpstr>Státní příspěvek</vt:lpstr>
      <vt:lpstr>Daňové výhody </vt:lpstr>
      <vt:lpstr>Daňová optimalizace </vt:lpstr>
      <vt:lpstr>Daňové úlevy zaměstnavatelů </vt:lpstr>
      <vt:lpstr>Změny platné od 1. 1. 2016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Roman Hlawiczka</cp:lastModifiedBy>
  <cp:revision>129</cp:revision>
  <dcterms:created xsi:type="dcterms:W3CDTF">2016-07-06T15:42:34Z</dcterms:created>
  <dcterms:modified xsi:type="dcterms:W3CDTF">2022-02-06T13:46:40Z</dcterms:modified>
</cp:coreProperties>
</file>