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8175FC-0240-4283-90C4-24144EFDA5C2}" type="datetimeFigureOut">
              <a:rPr lang="cs-CZ" smtClean="0"/>
              <a:t>3.4.2022</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EF099B47-AF45-4403-8D76-19311DEAF67A}"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46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F8175FC-0240-4283-90C4-24144EFDA5C2}" type="datetimeFigureOut">
              <a:rPr lang="cs-CZ" smtClean="0"/>
              <a:t>3.4.2022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344060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3.4.2022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35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3.4.2022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26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3.4.2022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97493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3.4.2022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667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3.4.2022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1712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F8175FC-0240-4283-90C4-24144EFDA5C2}" type="datetimeFigureOut">
              <a:rPr lang="cs-CZ" smtClean="0"/>
              <a:t>3.4.2022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54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F8175FC-0240-4283-90C4-24144EFDA5C2}" type="datetimeFigureOut">
              <a:rPr lang="cs-CZ" smtClean="0"/>
              <a:t>3.4.2022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6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F8175FC-0240-4283-90C4-24144EFDA5C2}" type="datetimeFigureOut">
              <a:rPr lang="cs-CZ" smtClean="0"/>
              <a:t>3.4.2022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279562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8F8175FC-0240-4283-90C4-24144EFDA5C2}" type="datetimeFigureOut">
              <a:rPr lang="cs-CZ" smtClean="0"/>
              <a:t>3.4.2022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F099B47-AF45-4403-8D76-19311DEAF67A}"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771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8F8175FC-0240-4283-90C4-24144EFDA5C2}" type="datetimeFigureOut">
              <a:rPr lang="cs-CZ" smtClean="0"/>
              <a:t>3.4.2022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24613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F8175FC-0240-4283-90C4-24144EFDA5C2}" type="datetimeFigureOut">
              <a:rPr lang="cs-CZ" smtClean="0"/>
              <a:t>3.4.2022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F099B47-AF45-4403-8D76-19311DEAF67A}"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15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8F8175FC-0240-4283-90C4-24144EFDA5C2}" type="datetimeFigureOut">
              <a:rPr lang="cs-CZ" smtClean="0"/>
              <a:t>3.4.2022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F099B47-AF45-4403-8D76-19311DEAF67A}"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56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175FC-0240-4283-90C4-24144EFDA5C2}" type="datetimeFigureOut">
              <a:rPr lang="cs-CZ" smtClean="0"/>
              <a:t>3.4.2022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284988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F8175FC-0240-4283-90C4-24144EFDA5C2}" type="datetimeFigureOut">
              <a:rPr lang="cs-CZ" smtClean="0"/>
              <a:t>3.4.2022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601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8F8175FC-0240-4283-90C4-24144EFDA5C2}" type="datetimeFigureOut">
              <a:rPr lang="cs-CZ" smtClean="0"/>
              <a:t>3.4.2022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F099B47-AF45-4403-8D76-19311DEAF67A}" type="slidenum">
              <a:rPr lang="cs-CZ" smtClean="0"/>
              <a:t>‹#›</a:t>
            </a:fld>
            <a:endParaRPr lang="cs-CZ"/>
          </a:p>
        </p:txBody>
      </p:sp>
    </p:spTree>
    <p:extLst>
      <p:ext uri="{BB962C8B-B14F-4D97-AF65-F5344CB8AC3E}">
        <p14:creationId xmlns:p14="http://schemas.microsoft.com/office/powerpoint/2010/main" val="4657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8175FC-0240-4283-90C4-24144EFDA5C2}" type="datetimeFigureOut">
              <a:rPr lang="cs-CZ" smtClean="0"/>
              <a:t>3.4.2022</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099B47-AF45-4403-8D76-19311DEAF67A}" type="slidenum">
              <a:rPr lang="cs-CZ" smtClean="0"/>
              <a:t>‹#›</a:t>
            </a:fld>
            <a:endParaRPr lang="cs-CZ"/>
          </a:p>
        </p:txBody>
      </p:sp>
    </p:spTree>
    <p:extLst>
      <p:ext uri="{BB962C8B-B14F-4D97-AF65-F5344CB8AC3E}">
        <p14:creationId xmlns:p14="http://schemas.microsoft.com/office/powerpoint/2010/main" val="215483766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838200" y="365126"/>
            <a:ext cx="10515600" cy="2453378"/>
          </a:xfrm>
        </p:spPr>
        <p:txBody>
          <a:bodyPr>
            <a:normAutofit fontScale="90000"/>
          </a:bodyPr>
          <a:lstStyle/>
          <a:p>
            <a:r>
              <a:rPr lang="cs-CZ" dirty="0" smtClean="0"/>
              <a:t/>
            </a:r>
            <a:br>
              <a:rPr lang="cs-CZ" dirty="0" smtClean="0"/>
            </a:br>
            <a:r>
              <a:rPr lang="cs-CZ" dirty="0" smtClean="0"/>
              <a:t>Účetní a daňové praktikum</a:t>
            </a:r>
            <a:br>
              <a:rPr lang="cs-CZ" dirty="0" smtClean="0"/>
            </a:br>
            <a:r>
              <a:rPr lang="cs-CZ" dirty="0"/>
              <a:t/>
            </a:r>
            <a:br>
              <a:rPr lang="cs-CZ" dirty="0"/>
            </a:br>
            <a:r>
              <a:rPr lang="cs-CZ" dirty="0" smtClean="0"/>
              <a:t>Příklad – Cestovní náhrady</a:t>
            </a:r>
            <a:br>
              <a:rPr lang="cs-CZ" dirty="0" smtClean="0"/>
            </a:br>
            <a:endParaRPr lang="cs-CZ" dirty="0"/>
          </a:p>
        </p:txBody>
      </p:sp>
      <p:sp>
        <p:nvSpPr>
          <p:cNvPr id="2" name="TextovéPole 1"/>
          <p:cNvSpPr txBox="1"/>
          <p:nvPr/>
        </p:nvSpPr>
        <p:spPr>
          <a:xfrm>
            <a:off x="6792558" y="4754879"/>
            <a:ext cx="4561242" cy="646331"/>
          </a:xfrm>
          <a:prstGeom prst="rect">
            <a:avLst/>
          </a:prstGeom>
          <a:noFill/>
        </p:spPr>
        <p:txBody>
          <a:bodyPr wrap="square" rtlCol="0">
            <a:spAutoFit/>
          </a:bodyPr>
          <a:lstStyle/>
          <a:p>
            <a:r>
              <a:rPr lang="cs-CZ" dirty="0" smtClean="0"/>
              <a:t>AR 2021/2022</a:t>
            </a:r>
          </a:p>
          <a:p>
            <a:r>
              <a:rPr lang="cs-CZ" dirty="0" smtClean="0"/>
              <a:t>Michaela Strzelecká</a:t>
            </a:r>
            <a:endParaRPr lang="cs-CZ" dirty="0"/>
          </a:p>
        </p:txBody>
      </p:sp>
    </p:spTree>
    <p:extLst>
      <p:ext uri="{BB962C8B-B14F-4D97-AF65-F5344CB8AC3E}">
        <p14:creationId xmlns:p14="http://schemas.microsoft.com/office/powerpoint/2010/main" val="397633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Stravné</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Stravné 3. den</a:t>
            </a:r>
          </a:p>
          <a:p>
            <a:pPr lvl="1"/>
            <a:r>
              <a:rPr lang="cs-CZ" dirty="0" smtClean="0"/>
              <a:t>délka cesty nad 18 hodin = III. pásmo – sazba 237 Kč</a:t>
            </a:r>
          </a:p>
          <a:p>
            <a:pPr lvl="1"/>
            <a:r>
              <a:rPr lang="cs-CZ" dirty="0"/>
              <a:t>p</a:t>
            </a:r>
            <a:r>
              <a:rPr lang="cs-CZ" dirty="0" smtClean="0"/>
              <a:t>oskytnuta snídaně = krácení 25 %</a:t>
            </a:r>
          </a:p>
          <a:p>
            <a:pPr lvl="1"/>
            <a:r>
              <a:rPr lang="cs-CZ" dirty="0" smtClean="0"/>
              <a:t>výpočet – 237 Kč minus 25 % = 178 Kč</a:t>
            </a:r>
          </a:p>
          <a:p>
            <a:pPr lvl="1"/>
            <a:endParaRPr lang="cs-CZ" dirty="0"/>
          </a:p>
          <a:p>
            <a:r>
              <a:rPr lang="cs-CZ" dirty="0" smtClean="0"/>
              <a:t>Stravné celkem					zaúčtování 512/335(Po)</a:t>
            </a:r>
          </a:p>
          <a:p>
            <a:r>
              <a:rPr lang="cs-CZ" dirty="0" smtClean="0"/>
              <a:t>Nadlimitní stravné = celkem 300 Kč (3 dny á 100 Kč/den) </a:t>
            </a:r>
            <a:r>
              <a:rPr lang="cs-CZ" dirty="0" smtClean="0">
                <a:solidFill>
                  <a:srgbClr val="FF0000"/>
                </a:solidFill>
              </a:rPr>
              <a:t>512(DNV)</a:t>
            </a:r>
            <a:r>
              <a:rPr lang="cs-CZ" dirty="0" smtClean="0"/>
              <a:t>/335</a:t>
            </a:r>
          </a:p>
          <a:p>
            <a:pPr lvl="1"/>
            <a:r>
              <a:rPr lang="cs-CZ" dirty="0" smtClean="0"/>
              <a:t>Účet 512 je nutno analyticky rozlišit – není daňově uznatelný výdaj</a:t>
            </a:r>
          </a:p>
          <a:p>
            <a:pPr marL="457200" lvl="1" indent="0">
              <a:buNone/>
            </a:pPr>
            <a:endParaRPr lang="cs-CZ" dirty="0" smtClean="0"/>
          </a:p>
          <a:p>
            <a:pPr marL="914400" lvl="2" indent="0">
              <a:buNone/>
            </a:pPr>
            <a:endParaRPr lang="cs-CZ" dirty="0"/>
          </a:p>
        </p:txBody>
      </p:sp>
    </p:spTree>
    <p:extLst>
      <p:ext uri="{BB962C8B-B14F-4D97-AF65-F5344CB8AC3E}">
        <p14:creationId xmlns:p14="http://schemas.microsoft.com/office/powerpoint/2010/main" val="155406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Vyúčtování pracovní cesty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Zaúčtování nadlimitního výdaje do mzdy = 521/331</a:t>
            </a:r>
          </a:p>
          <a:p>
            <a:pPr lvl="1"/>
            <a:r>
              <a:rPr lang="cs-CZ" dirty="0"/>
              <a:t>n</a:t>
            </a:r>
            <a:r>
              <a:rPr lang="cs-CZ" dirty="0" smtClean="0"/>
              <a:t>utno zaměstnanci zdanit (je nad limit stanoveného jízdného dle vyhlášky)</a:t>
            </a:r>
          </a:p>
          <a:p>
            <a:pPr lvl="1"/>
            <a:endParaRPr lang="cs-CZ" dirty="0"/>
          </a:p>
          <a:p>
            <a:r>
              <a:rPr lang="cs-CZ" dirty="0" smtClean="0"/>
              <a:t>Zaúčtování hotovostní zálohy</a:t>
            </a:r>
          </a:p>
          <a:p>
            <a:pPr lvl="1"/>
            <a:r>
              <a:rPr lang="cs-CZ" dirty="0" smtClean="0"/>
              <a:t>vrácení zaměstnancem 211/335(Po)</a:t>
            </a:r>
          </a:p>
          <a:p>
            <a:pPr lvl="1"/>
            <a:r>
              <a:rPr lang="cs-CZ" dirty="0" smtClean="0"/>
              <a:t>v případě vyšších nákladů než je záloha 	= 512/335(Po) – do výše zálohy	</a:t>
            </a:r>
          </a:p>
          <a:p>
            <a:pPr marL="457200" lvl="1" indent="0">
              <a:buNone/>
            </a:pPr>
            <a:r>
              <a:rPr lang="cs-CZ" dirty="0"/>
              <a:t>	</a:t>
            </a:r>
            <a:r>
              <a:rPr lang="cs-CZ" dirty="0" smtClean="0"/>
              <a:t>							= 512/211 </a:t>
            </a:r>
            <a:r>
              <a:rPr lang="cs-CZ" smtClean="0"/>
              <a:t>– </a:t>
            </a:r>
            <a:r>
              <a:rPr lang="cs-CZ" smtClean="0"/>
              <a:t>částka nad </a:t>
            </a:r>
            <a:r>
              <a:rPr lang="cs-CZ" dirty="0" smtClean="0"/>
              <a:t>poskytnutou zálohu</a:t>
            </a:r>
          </a:p>
          <a:p>
            <a:pPr marL="1828800" lvl="4" indent="0">
              <a:buNone/>
            </a:pPr>
            <a:r>
              <a:rPr lang="cs-CZ" dirty="0"/>
              <a:t>	</a:t>
            </a:r>
            <a:r>
              <a:rPr lang="cs-CZ" dirty="0" smtClean="0"/>
              <a:t>				</a:t>
            </a:r>
            <a:endParaRPr lang="cs-CZ" dirty="0"/>
          </a:p>
          <a:p>
            <a:r>
              <a:rPr lang="cs-CZ" dirty="0" smtClean="0"/>
              <a:t>Zaúčtování platební karty</a:t>
            </a:r>
          </a:p>
          <a:p>
            <a:pPr lvl="1"/>
            <a:r>
              <a:rPr lang="cs-CZ" dirty="0" smtClean="0"/>
              <a:t>vrácení (nedočerpaného limitu) 213/335(PK) </a:t>
            </a:r>
            <a:endParaRPr lang="cs-CZ" dirty="0"/>
          </a:p>
        </p:txBody>
      </p:sp>
    </p:spTree>
    <p:extLst>
      <p:ext uri="{BB962C8B-B14F-4D97-AF65-F5344CB8AC3E}">
        <p14:creationId xmlns:p14="http://schemas.microsoft.com/office/powerpoint/2010/main" val="189459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Zadání</a:t>
            </a:r>
            <a:endParaRPr lang="cs-CZ" dirty="0"/>
          </a:p>
        </p:txBody>
      </p:sp>
      <p:sp>
        <p:nvSpPr>
          <p:cNvPr id="3" name="Obdélník 2"/>
          <p:cNvSpPr/>
          <p:nvPr/>
        </p:nvSpPr>
        <p:spPr>
          <a:xfrm>
            <a:off x="1399430" y="2433153"/>
            <a:ext cx="9431572" cy="2959272"/>
          </a:xfrm>
          <a:prstGeom prst="rect">
            <a:avLst/>
          </a:prstGeom>
        </p:spPr>
        <p:txBody>
          <a:bodyPr wrap="square">
            <a:spAutoFit/>
          </a:bodyPr>
          <a:lstStyle/>
          <a:p>
            <a:pPr algn="just">
              <a:lnSpc>
                <a:spcPct val="115000"/>
              </a:lnSpc>
              <a:spcAft>
                <a:spcPts val="0"/>
              </a:spcAft>
            </a:pPr>
            <a:r>
              <a:rPr lang="cs-CZ" dirty="0" smtClean="0">
                <a:effectLst/>
                <a:latin typeface="Times New Roman" panose="02020603050405020304" pitchFamily="18" charset="0"/>
                <a:ea typeface="Calibri" panose="020F0502020204030204" pitchFamily="34" charset="0"/>
                <a:cs typeface="Times New Roman" panose="02020603050405020304" pitchFamily="18" charset="0"/>
              </a:rPr>
              <a:t>Zaměstnanec (patří mezi vybrané pracovní pozice s nadlimitním stravným) je vyslán na třídenní pracovní cestu (dále jen PC) v tuzemsku. Pravidelné pracoviště je Ostrava Poruba. Na PC jede do Brna jako zástupce výrobní firmy na strojírenský veletrh, současně se zúčastní odborného školení a má za úkol pozvat na společenskou večeři obchodního partnera z firmy, se kterou bude uzavřen na veletrhu nový kontrakt. Zaměstnanec jede první den ráno rychlíkem do Brna, zpáteční cesta je na jeho rozhodnutí. Na pracovní cestu bude předem vybaven zálohou v hotovosti 10 000 Kč a současně je mu předána firemní platební karta s čerpáním do částky 20 000 Kč pro případnou další úhradu. Ubytování má předem zajištěno, součástí ubytování jsou snídaně. Firma připojistila zaměstnance jednorázovou pojistkou ve výši 230 Kč (hotově před pracovní cestou).</a:t>
            </a:r>
            <a:endParaRPr lang="cs-CZ"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635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390570" y="1127734"/>
            <a:ext cx="9601196" cy="4604850"/>
          </a:xfrm>
          <a:prstGeom prst="rect">
            <a:avLst/>
          </a:prstGeom>
        </p:spPr>
        <p:txBody>
          <a:bodyPr wrap="square">
            <a:spAutoFit/>
          </a:bodyPr>
          <a:lstStyle/>
          <a:p>
            <a:pPr algn="just">
              <a:lnSpc>
                <a:spcPct val="115000"/>
              </a:lnSpc>
              <a:spcAft>
                <a:spcPts val="0"/>
              </a:spcAft>
            </a:pPr>
            <a:r>
              <a:rPr lang="cs-CZ" sz="1600" dirty="0" smtClean="0">
                <a:effectLst/>
                <a:latin typeface="Times New Roman" panose="02020603050405020304" pitchFamily="18" charset="0"/>
                <a:ea typeface="Calibri" panose="020F0502020204030204" pitchFamily="34" charset="0"/>
                <a:cs typeface="Times New Roman" panose="02020603050405020304" pitchFamily="18" charset="0"/>
              </a:rPr>
              <a:t>Ráno zaměstnanec pro spoj na vlakové nádraží používá autobus MHD jízdenka hotově 20 Kč. Vlak odjezd 06:10 hod z Ostravy-</a:t>
            </a:r>
            <a:r>
              <a:rPr lang="cs-CZ" sz="1600" dirty="0" err="1" smtClean="0">
                <a:effectLst/>
                <a:latin typeface="Times New Roman" panose="02020603050405020304" pitchFamily="18" charset="0"/>
                <a:ea typeface="Calibri" panose="020F0502020204030204" pitchFamily="34" charset="0"/>
                <a:cs typeface="Times New Roman" panose="02020603050405020304" pitchFamily="18" charset="0"/>
              </a:rPr>
              <a:t>Svinova</a:t>
            </a:r>
            <a:r>
              <a:rPr lang="cs-CZ" sz="1600" dirty="0" smtClean="0">
                <a:effectLst/>
                <a:latin typeface="Times New Roman" panose="02020603050405020304" pitchFamily="18" charset="0"/>
                <a:ea typeface="Calibri" panose="020F0502020204030204" pitchFamily="34" charset="0"/>
                <a:cs typeface="Times New Roman" panose="02020603050405020304" pitchFamily="18" charset="0"/>
              </a:rPr>
              <a:t>, v Brně dojezd 08:35 hod jízdenka Ov-Brno hotově za 180 Kč. Pro rychlý přesun na brněnské výstaviště používá taxík jízdenka hotově za 160 Kč. Zaplatil hotově za třídenní volnou vstupenku na strojírenský veletrh 610 Kč. Na veletrhu se pohybuje do večera, kdy odjíždí na hotel, kde se později setká s obchodním partnerem na večeři. Jízdenka z výstaviště na hotel MHD hotově 25 Kč. Za večeři platí kartou částkou 1 230 Kč za obchodního partnera + sebe. Při nástupu na ubytování je mu vystavena faktura za ubytování na dvě noci včetně snídaně (cena/noc 1 800 Kč) platí kartou. Druhý den se přesouvá na školení, použije MHD tramvaj jízdenka celodenní hotově za 110 Kč. Při zápisu na školení platí hotově 1 620 Kč, na školení není podáváno jídlo. Z nabídky odborné literatury si na školení zakoupí knihu pro svůj obor hotově za 430 Kč. Zajde si do restaurace na oběd v polední přestávce a zaplatí hotově 340 Kč. Po skončení školení opět přejíždí tramvají MHD (používá celodenní jízdenku) na výstaviště, kde je do večerních hodin. Tentokrát je on pozván obchodním partnerem na obchodní jednání s večeří. Večer se vrací na hotel opět využitím MHD celodenní jízdenky. Třetí den opět zakupuje na MHD celodenní jízdenku hotově za 110 Kč a přesouvá se na výstaviště, kde komunikuje s obchodními partnery. Večer odjíždí opět MHD na nádraží a autobusem odjíždí domů jízdenka autobus za 230 Kč. Dojezd z PC do Ostravy-</a:t>
            </a:r>
            <a:r>
              <a:rPr lang="cs-CZ" sz="1600" dirty="0" err="1" smtClean="0">
                <a:effectLst/>
                <a:latin typeface="Times New Roman" panose="02020603050405020304" pitchFamily="18" charset="0"/>
                <a:ea typeface="Calibri" panose="020F0502020204030204" pitchFamily="34" charset="0"/>
                <a:cs typeface="Times New Roman" panose="02020603050405020304" pitchFamily="18" charset="0"/>
              </a:rPr>
              <a:t>Svinova</a:t>
            </a:r>
            <a:r>
              <a:rPr lang="cs-CZ" sz="1600" dirty="0" smtClean="0">
                <a:effectLst/>
                <a:latin typeface="Times New Roman" panose="02020603050405020304" pitchFamily="18" charset="0"/>
                <a:ea typeface="Calibri" panose="020F0502020204030204" pitchFamily="34" charset="0"/>
                <a:cs typeface="Times New Roman" panose="02020603050405020304" pitchFamily="18" charset="0"/>
              </a:rPr>
              <a:t> 23:18 hod, domů taxíkem hotově za 80 Kč. Po návratu z pracovní cesty toto vše předkládá k vyúčtování použitím vyplněného formuláře Cestovní příkaz a Zprávou z pracovní cesty.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452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Vyplacení zálohy a předání platební karty – před uskutečněním pracovní cesty</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Vyplacení zálohy pracovníkovi (hotově)</a:t>
            </a:r>
          </a:p>
          <a:p>
            <a:pPr lvl="1"/>
            <a:r>
              <a:rPr lang="cs-CZ" u="sng" dirty="0" smtClean="0"/>
              <a:t>výdajový pokladní doklad </a:t>
            </a:r>
          </a:p>
          <a:p>
            <a:pPr lvl="1"/>
            <a:r>
              <a:rPr lang="cs-CZ" dirty="0" smtClean="0"/>
              <a:t>částka 10 000 Kč – předkontace MD/Dal 335(AU Po)/211</a:t>
            </a:r>
          </a:p>
          <a:p>
            <a:r>
              <a:rPr lang="cs-CZ" dirty="0" smtClean="0"/>
              <a:t>Předání platební karty s limitem</a:t>
            </a:r>
          </a:p>
          <a:p>
            <a:pPr lvl="1"/>
            <a:r>
              <a:rPr lang="cs-CZ" u="sng" dirty="0" smtClean="0"/>
              <a:t>vnitřní účetní doklad </a:t>
            </a:r>
          </a:p>
          <a:p>
            <a:pPr lvl="1"/>
            <a:r>
              <a:rPr lang="cs-CZ" dirty="0" smtClean="0"/>
              <a:t>částka 20 00 Kč – předkontace MD/Dal 335(AU PK)/213</a:t>
            </a:r>
          </a:p>
          <a:p>
            <a:r>
              <a:rPr lang="cs-CZ" dirty="0" smtClean="0">
                <a:solidFill>
                  <a:srgbClr val="FF0000"/>
                </a:solidFill>
              </a:rPr>
              <a:t>Účet 335 je nutno rozlišit analyticky (AU) z důvodu vyúčtování</a:t>
            </a:r>
          </a:p>
          <a:p>
            <a:r>
              <a:rPr lang="cs-CZ" dirty="0" smtClean="0">
                <a:solidFill>
                  <a:schemeClr val="tx1"/>
                </a:solidFill>
              </a:rPr>
              <a:t>Úhrada pojištění zaměstnance (nevztahuje se k záloze) – částka 230 Kč 548/211</a:t>
            </a:r>
            <a:endParaRPr lang="cs-CZ" dirty="0">
              <a:solidFill>
                <a:schemeClr val="tx1"/>
              </a:solidFill>
            </a:endParaRPr>
          </a:p>
          <a:p>
            <a:pPr lvl="1"/>
            <a:endParaRPr lang="cs-CZ" dirty="0"/>
          </a:p>
        </p:txBody>
      </p:sp>
    </p:spTree>
    <p:extLst>
      <p:ext uri="{BB962C8B-B14F-4D97-AF65-F5344CB8AC3E}">
        <p14:creationId xmlns:p14="http://schemas.microsoft.com/office/powerpoint/2010/main" val="360945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Průběh cesty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Vyúčtování pracovní cesty lze provést dvěma způsoby</a:t>
            </a:r>
          </a:p>
          <a:p>
            <a:pPr lvl="1"/>
            <a:r>
              <a:rPr lang="cs-CZ" dirty="0" smtClean="0"/>
              <a:t>1. systematicky seskupit jednotlivé položky pracovní cesty – například</a:t>
            </a:r>
          </a:p>
          <a:p>
            <a:pPr lvl="2"/>
            <a:r>
              <a:rPr lang="cs-CZ" dirty="0" smtClean="0"/>
              <a:t>Jízdné dle jednotlivých dnů</a:t>
            </a:r>
          </a:p>
          <a:p>
            <a:pPr lvl="2"/>
            <a:r>
              <a:rPr lang="cs-CZ" dirty="0" smtClean="0"/>
              <a:t>Ubytování dle jednotlivých dnů</a:t>
            </a:r>
          </a:p>
          <a:p>
            <a:pPr lvl="2"/>
            <a:r>
              <a:rPr lang="cs-CZ" dirty="0" smtClean="0"/>
              <a:t>Výpočet stravného za jednotlivé dny</a:t>
            </a:r>
          </a:p>
          <a:p>
            <a:pPr lvl="1"/>
            <a:r>
              <a:rPr lang="cs-CZ" dirty="0" smtClean="0"/>
              <a:t>2. vypočítat celkové náklady dle položek za jednotlivé dny – vytvořit si časovou osu pracovní cesty</a:t>
            </a:r>
          </a:p>
          <a:p>
            <a:pPr lvl="2"/>
            <a:endParaRPr lang="cs-CZ" dirty="0"/>
          </a:p>
          <a:p>
            <a:pPr lvl="1"/>
            <a:r>
              <a:rPr lang="cs-CZ" dirty="0" smtClean="0"/>
              <a:t>A následně proúčtovat zálohy (pozor na jednotlivé AU účtu 335)</a:t>
            </a:r>
            <a:endParaRPr lang="cs-CZ" dirty="0"/>
          </a:p>
        </p:txBody>
      </p:sp>
    </p:spTree>
    <p:extLst>
      <p:ext uri="{BB962C8B-B14F-4D97-AF65-F5344CB8AC3E}">
        <p14:creationId xmlns:p14="http://schemas.microsoft.com/office/powerpoint/2010/main" val="116188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Jízdní výdaje</a:t>
            </a:r>
            <a:endParaRPr lang="cs-CZ" dirty="0"/>
          </a:p>
        </p:txBody>
      </p:sp>
      <p:sp>
        <p:nvSpPr>
          <p:cNvPr id="3" name="Zástupný symbol pro obsah 2"/>
          <p:cNvSpPr>
            <a:spLocks noGrp="1"/>
          </p:cNvSpPr>
          <p:nvPr>
            <p:ph idx="1"/>
          </p:nvPr>
        </p:nvSpPr>
        <p:spPr/>
        <p:txBody>
          <a:bodyPr/>
          <a:lstStyle/>
          <a:p>
            <a:r>
              <a:rPr lang="cs-CZ" dirty="0" smtClean="0"/>
              <a:t>1. den = 385 Kč (20 </a:t>
            </a:r>
            <a:r>
              <a:rPr lang="cs-CZ" smtClean="0"/>
              <a:t>+ 180 </a:t>
            </a:r>
            <a:r>
              <a:rPr lang="cs-CZ" dirty="0" smtClean="0"/>
              <a:t>+ 160 + 25)</a:t>
            </a:r>
          </a:p>
          <a:p>
            <a:r>
              <a:rPr lang="cs-CZ" dirty="0" smtClean="0"/>
              <a:t>2. den = 110 Kč (celodenní jízdenka)</a:t>
            </a:r>
          </a:p>
          <a:p>
            <a:r>
              <a:rPr lang="cs-CZ" dirty="0" smtClean="0"/>
              <a:t>3. den = 420 Kč (110 + 230 + 80)</a:t>
            </a:r>
          </a:p>
          <a:p>
            <a:r>
              <a:rPr lang="cs-CZ" dirty="0" smtClean="0"/>
              <a:t>Jízdné celkem = 915 Kč</a:t>
            </a:r>
          </a:p>
          <a:p>
            <a:pPr marL="0" indent="0">
              <a:buNone/>
            </a:pPr>
            <a:endParaRPr lang="cs-CZ" dirty="0"/>
          </a:p>
          <a:p>
            <a:r>
              <a:rPr lang="cs-CZ" dirty="0" smtClean="0"/>
              <a:t>Vše bylo hrazeno hotově – zaúčtování: VÚD 512/335(Po)</a:t>
            </a:r>
            <a:endParaRPr lang="cs-CZ" dirty="0"/>
          </a:p>
        </p:txBody>
      </p:sp>
    </p:spTree>
    <p:extLst>
      <p:ext uri="{BB962C8B-B14F-4D97-AF65-F5344CB8AC3E}">
        <p14:creationId xmlns:p14="http://schemas.microsoft.com/office/powerpoint/2010/main" val="221576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Ubytování</a:t>
            </a:r>
            <a:endParaRPr lang="cs-CZ" dirty="0"/>
          </a:p>
        </p:txBody>
      </p:sp>
      <p:sp>
        <p:nvSpPr>
          <p:cNvPr id="3" name="Zástupný symbol pro obsah 2"/>
          <p:cNvSpPr>
            <a:spLocks noGrp="1"/>
          </p:cNvSpPr>
          <p:nvPr>
            <p:ph idx="1"/>
          </p:nvPr>
        </p:nvSpPr>
        <p:spPr/>
        <p:txBody>
          <a:bodyPr/>
          <a:lstStyle/>
          <a:p>
            <a:r>
              <a:rPr lang="cs-CZ" dirty="0" smtClean="0"/>
              <a:t>Ubytování placeno platební kartou – ve výši 3 600 Kč (2*1800 Kč/á noc)</a:t>
            </a:r>
          </a:p>
          <a:p>
            <a:r>
              <a:rPr lang="cs-CZ" dirty="0" smtClean="0"/>
              <a:t>Zaúčtování – VÚD 512/335(PK) </a:t>
            </a:r>
          </a:p>
          <a:p>
            <a:r>
              <a:rPr lang="cs-CZ" dirty="0" smtClean="0"/>
              <a:t>POZOR – ubytování je včetně snídaně</a:t>
            </a:r>
          </a:p>
          <a:p>
            <a:pPr lvl="1"/>
            <a:r>
              <a:rPr lang="cs-CZ" dirty="0" smtClean="0"/>
              <a:t>Snídaně = poskytnuté jídlo – důležitá informace pro výpočet stravného</a:t>
            </a:r>
            <a:endParaRPr lang="cs-CZ" dirty="0"/>
          </a:p>
        </p:txBody>
      </p:sp>
    </p:spTree>
    <p:extLst>
      <p:ext uri="{BB962C8B-B14F-4D97-AF65-F5344CB8AC3E}">
        <p14:creationId xmlns:p14="http://schemas.microsoft.com/office/powerpoint/2010/main" val="73029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Ostatní výdaje</a:t>
            </a:r>
            <a:endParaRPr lang="cs-CZ" dirty="0"/>
          </a:p>
        </p:txBody>
      </p:sp>
      <p:sp>
        <p:nvSpPr>
          <p:cNvPr id="3" name="Zástupný symbol pro obsah 2"/>
          <p:cNvSpPr>
            <a:spLocks noGrp="1"/>
          </p:cNvSpPr>
          <p:nvPr>
            <p:ph idx="1"/>
          </p:nvPr>
        </p:nvSpPr>
        <p:spPr>
          <a:xfrm>
            <a:off x="1295401" y="2433099"/>
            <a:ext cx="9601196" cy="3442769"/>
          </a:xfrm>
        </p:spPr>
        <p:txBody>
          <a:bodyPr>
            <a:normAutofit fontScale="92500" lnSpcReduction="10000"/>
          </a:bodyPr>
          <a:lstStyle/>
          <a:p>
            <a:r>
              <a:rPr lang="cs-CZ" dirty="0" smtClean="0"/>
              <a:t>Vstupenka na výstaviště – 610 Kč (platba hotově)	512/335(Po)</a:t>
            </a:r>
          </a:p>
          <a:p>
            <a:r>
              <a:rPr lang="cs-CZ" dirty="0" smtClean="0"/>
              <a:t>Vstupenka na školení – 1620 Kč (platba hotově)	512/335(Po)</a:t>
            </a:r>
          </a:p>
          <a:p>
            <a:r>
              <a:rPr lang="cs-CZ" dirty="0" smtClean="0"/>
              <a:t>Zakoupení knihy – 430 Kč (platba hotově)			</a:t>
            </a:r>
            <a:r>
              <a:rPr lang="cs-CZ" dirty="0" smtClean="0">
                <a:solidFill>
                  <a:srgbClr val="FF0000"/>
                </a:solidFill>
              </a:rPr>
              <a:t>501</a:t>
            </a:r>
            <a:r>
              <a:rPr lang="cs-CZ" dirty="0" smtClean="0"/>
              <a:t>/335(Po)</a:t>
            </a:r>
          </a:p>
          <a:p>
            <a:r>
              <a:rPr lang="cs-CZ" dirty="0" smtClean="0"/>
              <a:t>Úhrada večeře – jednání s obchodním partnerem – 1230 Kč (platební karta)</a:t>
            </a:r>
          </a:p>
          <a:p>
            <a:pPr lvl="1"/>
            <a:r>
              <a:rPr lang="cs-CZ" dirty="0" smtClean="0">
                <a:solidFill>
                  <a:srgbClr val="FF0000"/>
                </a:solidFill>
              </a:rPr>
              <a:t>účtujeme 513/335(PK) – je náklad na reprezentaci!</a:t>
            </a:r>
          </a:p>
          <a:p>
            <a:pPr lvl="1"/>
            <a:r>
              <a:rPr lang="cs-CZ" dirty="0" smtClean="0">
                <a:solidFill>
                  <a:schemeClr val="tx1"/>
                </a:solidFill>
              </a:rPr>
              <a:t>při výpočtu stravného to považujeme za poskytnuté stravování zaměstnanci</a:t>
            </a:r>
          </a:p>
          <a:p>
            <a:r>
              <a:rPr lang="cs-CZ" dirty="0" smtClean="0">
                <a:solidFill>
                  <a:schemeClr val="tx1"/>
                </a:solidFill>
              </a:rPr>
              <a:t>Účet z restaurace za oběd – zaměstnanec k vyúčtování nepředkládá – stravné se počítá dle délky času stráveném na pracovní cestě (výše útraty nehraje roli)</a:t>
            </a:r>
          </a:p>
          <a:p>
            <a:pPr lvl="1"/>
            <a:endParaRPr lang="cs-CZ" dirty="0">
              <a:solidFill>
                <a:srgbClr val="FF0000"/>
              </a:solidFill>
            </a:endParaRPr>
          </a:p>
        </p:txBody>
      </p:sp>
    </p:spTree>
    <p:extLst>
      <p:ext uri="{BB962C8B-B14F-4D97-AF65-F5344CB8AC3E}">
        <p14:creationId xmlns:p14="http://schemas.microsoft.com/office/powerpoint/2010/main" val="36161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Stravné</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Stravné 1. den </a:t>
            </a:r>
          </a:p>
          <a:p>
            <a:pPr lvl="1"/>
            <a:r>
              <a:rPr lang="cs-CZ" dirty="0" smtClean="0"/>
              <a:t>na pracovní cestě strávil 18 hodin = II. pásmo – sazba 151 Kč				</a:t>
            </a:r>
          </a:p>
          <a:p>
            <a:pPr lvl="1"/>
            <a:r>
              <a:rPr lang="cs-CZ" dirty="0" smtClean="0"/>
              <a:t>večeře poskytnuta bezplatně = krácení 35 %</a:t>
            </a:r>
          </a:p>
          <a:p>
            <a:pPr lvl="1"/>
            <a:r>
              <a:rPr lang="cs-CZ" dirty="0" smtClean="0"/>
              <a:t>výpočet - 151 Kč minus 35 % = 98 Kč</a:t>
            </a:r>
          </a:p>
          <a:p>
            <a:pPr lvl="1"/>
            <a:endParaRPr lang="cs-CZ" dirty="0"/>
          </a:p>
          <a:p>
            <a:r>
              <a:rPr lang="cs-CZ" dirty="0" smtClean="0"/>
              <a:t>Stravné 2. den</a:t>
            </a:r>
          </a:p>
          <a:p>
            <a:pPr lvl="1"/>
            <a:r>
              <a:rPr lang="cs-CZ" dirty="0"/>
              <a:t>p</a:t>
            </a:r>
            <a:r>
              <a:rPr lang="cs-CZ" dirty="0" smtClean="0"/>
              <a:t>racovní cesta 24 hodin = III. pásmo – sazba 237 Kč</a:t>
            </a:r>
          </a:p>
          <a:p>
            <a:pPr lvl="1"/>
            <a:r>
              <a:rPr lang="cs-CZ" dirty="0" smtClean="0"/>
              <a:t>Snídaně poskytnuta bezplatně = krácení 25 %</a:t>
            </a:r>
          </a:p>
          <a:p>
            <a:pPr lvl="1"/>
            <a:r>
              <a:rPr lang="cs-CZ" dirty="0" smtClean="0"/>
              <a:t>výpočet – 237 Kč minus 25 % = 178 Kč</a:t>
            </a:r>
          </a:p>
          <a:p>
            <a:pPr lvl="1"/>
            <a:endParaRPr lang="cs-CZ" dirty="0"/>
          </a:p>
        </p:txBody>
      </p:sp>
    </p:spTree>
    <p:extLst>
      <p:ext uri="{BB962C8B-B14F-4D97-AF65-F5344CB8AC3E}">
        <p14:creationId xmlns:p14="http://schemas.microsoft.com/office/powerpoint/2010/main" val="37738921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a:themeElements>
    <a:clrScheme name="Organický">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ký">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ký">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101</TotalTime>
  <Words>365</Words>
  <Application>Microsoft Office PowerPoint</Application>
  <PresentationFormat>Širokoúhlá obrazovka</PresentationFormat>
  <Paragraphs>74</Paragraphs>
  <Slides>11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Arial</vt:lpstr>
      <vt:lpstr>Calibri</vt:lpstr>
      <vt:lpstr>Garamond</vt:lpstr>
      <vt:lpstr>Times New Roman</vt:lpstr>
      <vt:lpstr>Organický</vt:lpstr>
      <vt:lpstr> Účetní a daňové praktikum  Příklad – Cestovní náhrady </vt:lpstr>
      <vt:lpstr>Zadání</vt:lpstr>
      <vt:lpstr>Prezentace aplikace PowerPoint</vt:lpstr>
      <vt:lpstr>Vyplacení zálohy a předání platební karty – před uskutečněním pracovní cesty</vt:lpstr>
      <vt:lpstr>Průběh cesty</vt:lpstr>
      <vt:lpstr>Jízdní výdaje</vt:lpstr>
      <vt:lpstr>Ubytování</vt:lpstr>
      <vt:lpstr>Ostatní výdaje</vt:lpstr>
      <vt:lpstr>Stravné</vt:lpstr>
      <vt:lpstr>Stravné</vt:lpstr>
      <vt:lpstr>Vyúčtování pracovní cesty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Florián</dc:creator>
  <cp:lastModifiedBy>Florián</cp:lastModifiedBy>
  <cp:revision>16</cp:revision>
  <dcterms:created xsi:type="dcterms:W3CDTF">2022-04-02T21:12:00Z</dcterms:created>
  <dcterms:modified xsi:type="dcterms:W3CDTF">2022-04-03T17:42:58Z</dcterms:modified>
</cp:coreProperties>
</file>