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1" r:id="rId4"/>
    <p:sldId id="263" r:id="rId5"/>
    <p:sldId id="264" r:id="rId6"/>
    <p:sldId id="265" r:id="rId7"/>
    <p:sldId id="269" r:id="rId8"/>
    <p:sldId id="274" r:id="rId9"/>
    <p:sldId id="275" r:id="rId10"/>
    <p:sldId id="276" r:id="rId11"/>
    <p:sldId id="277" r:id="rId12"/>
    <p:sldId id="327" r:id="rId13"/>
    <p:sldId id="328" r:id="rId14"/>
    <p:sldId id="258" r:id="rId15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0"/>
  </p:normalViewPr>
  <p:slideViewPr>
    <p:cSldViewPr>
      <p:cViewPr varScale="1">
        <p:scale>
          <a:sx n="103" d="100"/>
          <a:sy n="103" d="100"/>
        </p:scale>
        <p:origin x="120" y="11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839C0-F4CD-4C01-A69C-3E3C42B15C8A}" type="datetimeFigureOut">
              <a:rPr lang="cs-CZ" smtClean="0"/>
              <a:t>13.03.2022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2EB2BD-C1B8-4CD9-B3CB-7AACE26BD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204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13.03.2022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&amp; Content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67744" y="206375"/>
            <a:ext cx="6419056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267744" y="1200150"/>
            <a:ext cx="6419056" cy="33940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Lorem ipsum dolor sit amet, consectetur adipisicing elit, sed do eiusmod tempor incididunt ut labore et dolore magna aliqua.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8751E-F467-4588-879A-183D7ACEEDCB}" type="datetime1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EF502-4A31-4CC4-97CA-057348DFF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23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enize.cz/kalkulacky/budovani-financni-rezervy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br>
              <a:rPr 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Rezervy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12160" y="3579862"/>
            <a:ext cx="2960111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5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Roman Hlawiczka, Ph.D.</a:t>
            </a:r>
          </a:p>
          <a:p>
            <a:pPr algn="r"/>
            <a:r>
              <a:rPr lang="pl-PL" altLang="cs-CZ" sz="15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Které rezervy vytvořit nejdříve?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B6EB8F43-F0D4-49BD-B2AD-1234EC22EF33}"/>
              </a:ext>
            </a:extLst>
          </p:cNvPr>
          <p:cNvGraphicFramePr>
            <a:graphicFrameLocks noGrp="1"/>
          </p:cNvGraphicFramePr>
          <p:nvPr/>
        </p:nvGraphicFramePr>
        <p:xfrm>
          <a:off x="1835696" y="1619299"/>
          <a:ext cx="7128791" cy="2592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1863297474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4129712865"/>
                    </a:ext>
                  </a:extLst>
                </a:gridCol>
                <a:gridCol w="2520279">
                  <a:extLst>
                    <a:ext uri="{9D8B030D-6E8A-4147-A177-3AD203B41FA5}">
                      <a16:colId xmlns:a16="http://schemas.microsoft.com/office/drawing/2014/main" val="1733216952"/>
                    </a:ext>
                  </a:extLst>
                </a:gridCol>
              </a:tblGrid>
              <a:tr h="51845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Svobodný mladý muž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Rodina s malými dětmi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5606548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dirty="0"/>
                        <a:t>1. Nejnaléhavější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9375488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r>
                        <a:rPr lang="cs-CZ" dirty="0"/>
                        <a:t>2. Dosti naléhavé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6508469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r>
                        <a:rPr lang="cs-CZ" dirty="0"/>
                        <a:t>3.</a:t>
                      </a:r>
                      <a:r>
                        <a:rPr lang="cs-CZ" baseline="0" dirty="0"/>
                        <a:t> Naléhavé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646417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r>
                        <a:rPr lang="cs-CZ" dirty="0"/>
                        <a:t>4. Málo naléhavé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13236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5900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Jak si vytvořit finanční rezervu? Odložte si 10 % z příjmu každý měsíc!</a:t>
            </a:r>
            <a:endParaRPr lang="en-US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EC8C273-AAD0-48F8-9548-7402ABDB5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728" y="1347614"/>
            <a:ext cx="6768752" cy="3600400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cs-CZ" sz="2400" dirty="0"/>
              <a:t>Pořádek ve financích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400" dirty="0"/>
              <a:t>Pravidelnost a návyk je více, než výše částky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400" dirty="0"/>
              <a:t>Plánujte, plánujte, plánujte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400" dirty="0"/>
              <a:t>Vyšší příjem nemusí znamenat vyšší výdaje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400" dirty="0"/>
              <a:t>Mimořádné příjmy a odměny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400" dirty="0"/>
              <a:t>Rezerva neslouží ke koupi spotřebičů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400" dirty="0"/>
              <a:t>Nesahejte na dlouhodobá aktiva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400" dirty="0"/>
              <a:t>Čerpanou rezervu doplňte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400" dirty="0"/>
              <a:t>Začněte hned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9167EC8E-C767-4ECF-B3EA-8949BE705E3F}"/>
              </a:ext>
            </a:extLst>
          </p:cNvPr>
          <p:cNvSpPr/>
          <p:nvPr/>
        </p:nvSpPr>
        <p:spPr>
          <a:xfrm>
            <a:off x="1907704" y="4767263"/>
            <a:ext cx="740648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50" dirty="0">
                <a:solidFill>
                  <a:srgbClr val="2F7F95"/>
                </a:solidFill>
              </a:rPr>
              <a:t>Zdroj: http://www.dfg.sk/skola_fg/financne_rady/ako_si_vytvorit_financnu_rezervu_odlozte_si_10_z_prijmu_kazdy_mesiac/</a:t>
            </a:r>
          </a:p>
        </p:txBody>
      </p:sp>
    </p:spTree>
    <p:extLst>
      <p:ext uri="{BB962C8B-B14F-4D97-AF65-F5344CB8AC3E}">
        <p14:creationId xmlns:p14="http://schemas.microsoft.com/office/powerpoint/2010/main" val="3944175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Kalkulačka pro výpočet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16FC5899-C6B6-4433-9FE4-7BBC02A4FA4B}"/>
              </a:ext>
            </a:extLst>
          </p:cNvPr>
          <p:cNvSpPr/>
          <p:nvPr/>
        </p:nvSpPr>
        <p:spPr>
          <a:xfrm>
            <a:off x="2051720" y="2248585"/>
            <a:ext cx="64190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hlinkClick r:id="rId2"/>
              </a:rPr>
              <a:t>https://www.penize.cz/kalkulacky/budovani-financni-rezervy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479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91B70103-BF1B-4713-A4D8-09773AF77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728" y="1347614"/>
            <a:ext cx="6768752" cy="3600400"/>
          </a:xfrm>
        </p:spPr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Rodina Nových má průměrné měsíční příjmy ve výši 40 000 Kč a průměrné měsíční výdaje domácnosti ve výši 34 000 Kč.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Jak velkou rezervu by měli tvořit?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Poraďte rodině konkrétní produkty pro tvorbu životních rezerv (podložte tvrzení výpočty).</a:t>
            </a:r>
          </a:p>
        </p:txBody>
      </p:sp>
    </p:spTree>
    <p:extLst>
      <p:ext uri="{BB962C8B-B14F-4D97-AF65-F5344CB8AC3E}">
        <p14:creationId xmlns:p14="http://schemas.microsoft.com/office/powerpoint/2010/main" val="1217872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M Ě J T E   S E   H E Z K Y</a:t>
            </a:r>
          </a:p>
          <a:p>
            <a:r>
              <a:rPr lang="cs-CZ" sz="5000" dirty="0">
                <a:sym typeface="Wingdings" pitchFamily="2" charset="2"/>
              </a:rPr>
              <a:t></a:t>
            </a:r>
            <a:endParaRPr lang="en-US" sz="5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301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200150"/>
            <a:ext cx="6984776" cy="3243808"/>
          </a:xfrm>
        </p:spPr>
        <p:txBody>
          <a:bodyPr>
            <a:normAutofit lnSpcReduction="10000"/>
          </a:bodyPr>
          <a:lstStyle/>
          <a:p>
            <a:pPr algn="ctr"/>
            <a:r>
              <a:rPr lang="cs-CZ" sz="2000" b="1" dirty="0"/>
              <a:t>Rozpočet už sestavit umíte, co teď???</a:t>
            </a:r>
          </a:p>
          <a:p>
            <a:pPr algn="ctr"/>
            <a:r>
              <a:rPr lang="pl-PL" sz="2000" b="1" dirty="0"/>
              <a:t>Stanovte si za cíl ideální finanční míry 10:20:30:40!!!</a:t>
            </a:r>
          </a:p>
          <a:p>
            <a:pPr algn="ctr"/>
            <a:endParaRPr lang="pl-PL" sz="2000" b="1" dirty="0"/>
          </a:p>
          <a:p>
            <a:pPr algn="ctr"/>
            <a:endParaRPr lang="pl-PL" sz="2000" b="1" dirty="0"/>
          </a:p>
          <a:p>
            <a:pPr algn="ctr"/>
            <a:r>
              <a:rPr lang="pl-PL" sz="2000" b="1" dirty="0">
                <a:solidFill>
                  <a:srgbClr val="FF0000"/>
                </a:solidFill>
              </a:rPr>
              <a:t>10 %</a:t>
            </a:r>
            <a:r>
              <a:rPr lang="pl-PL" sz="2000" b="1" dirty="0"/>
              <a:t> rezervy</a:t>
            </a:r>
          </a:p>
          <a:p>
            <a:pPr algn="ctr"/>
            <a:r>
              <a:rPr lang="pl-PL" sz="2000" b="1" dirty="0">
                <a:solidFill>
                  <a:srgbClr val="FF0000"/>
                </a:solidFill>
              </a:rPr>
              <a:t>20 %</a:t>
            </a:r>
            <a:r>
              <a:rPr lang="pl-PL" sz="2000" b="1" dirty="0"/>
              <a:t> aktiva a zabezpečení budoucího příjmu</a:t>
            </a:r>
          </a:p>
          <a:p>
            <a:pPr algn="ctr"/>
            <a:r>
              <a:rPr lang="pl-PL" sz="2000" b="1" dirty="0">
                <a:solidFill>
                  <a:srgbClr val="FF0000"/>
                </a:solidFill>
              </a:rPr>
              <a:t>30 %</a:t>
            </a:r>
            <a:r>
              <a:rPr lang="pl-PL" sz="2000" b="1" dirty="0"/>
              <a:t> maximální podíl úvěrových nákladů na celkových výdajích</a:t>
            </a:r>
          </a:p>
          <a:p>
            <a:pPr algn="ctr"/>
            <a:r>
              <a:rPr lang="pl-PL" sz="2000" b="1" dirty="0">
                <a:solidFill>
                  <a:srgbClr val="FF0000"/>
                </a:solidFill>
              </a:rPr>
              <a:t>40 %</a:t>
            </a:r>
            <a:r>
              <a:rPr lang="pl-PL" sz="2000" b="1" dirty="0"/>
              <a:t> spotřeba</a:t>
            </a:r>
          </a:p>
          <a:p>
            <a:pPr algn="ctr"/>
            <a:endParaRPr lang="cs-CZ" sz="2000" b="1" dirty="0"/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98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Co Vám může pomoci regulovat výdaje na spotřebu?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347614"/>
            <a:ext cx="6912768" cy="358951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1800" dirty="0"/>
              <a:t>Měsíčně sledovat příjmy a výdaje.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800" dirty="0"/>
              <a:t>Neutrácet za zbytečné věci.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800" dirty="0"/>
              <a:t>Nenaletět trikům obchodníků a nepodlehnout pokušení kupovat.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800" dirty="0"/>
              <a:t>Kupovat s rozvahou podle předem připraveného a promyšleného seznamu.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800" dirty="0"/>
              <a:t>Nenakupovat s dětmi.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800" dirty="0"/>
              <a:t>Nekupovat na úvěr.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800" dirty="0"/>
              <a:t>Omezit stravování v restauracích a v rychlém občerstvení.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030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458D37E-1906-48EB-962A-61859D14D5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7744" y="1200150"/>
            <a:ext cx="6419056" cy="356711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sz="2000" dirty="0"/>
              <a:t>Úspory = kumulované přebytky příjmů domácnosti nad jejími výdaji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Plánované úspory</a:t>
            </a:r>
          </a:p>
          <a:p>
            <a:pPr lvl="1" algn="just"/>
            <a:r>
              <a:rPr lang="cs-CZ" sz="2000" dirty="0"/>
              <a:t>Pro … události</a:t>
            </a:r>
          </a:p>
          <a:p>
            <a:pPr lvl="1" algn="just"/>
            <a:r>
              <a:rPr lang="cs-CZ" sz="2000" dirty="0"/>
              <a:t>Úspory na koupi nového auta, na dovolenou, vánoce…</a:t>
            </a:r>
          </a:p>
          <a:p>
            <a:pPr lvl="1" algn="just"/>
            <a:r>
              <a:rPr lang="cs-CZ" sz="2000" dirty="0"/>
              <a:t>Úspory na stáří</a:t>
            </a:r>
          </a:p>
          <a:p>
            <a:pPr lvl="1" algn="just"/>
            <a:r>
              <a:rPr lang="cs-CZ" sz="2000" dirty="0"/>
              <a:t>Úspory (finanční zdroje) na zajištění finanční nezávislosti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Životní rezervy</a:t>
            </a:r>
          </a:p>
          <a:p>
            <a:pPr lvl="1" algn="just"/>
            <a:r>
              <a:rPr lang="cs-CZ" sz="2000" dirty="0"/>
              <a:t>Úspory pro … události</a:t>
            </a:r>
            <a:endParaRPr lang="cs-CZ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017CEF0-ECA7-4642-82CA-95827EC26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7744" y="206375"/>
            <a:ext cx="6419056" cy="857250"/>
          </a:xfrm>
        </p:spPr>
        <p:txBody>
          <a:bodyPr>
            <a:normAutofit/>
          </a:bodyPr>
          <a:lstStyle/>
          <a:p>
            <a:r>
              <a:rPr lang="cs-CZ" dirty="0"/>
              <a:t>Úspory vs. rezervy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591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Životní rezervy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131590"/>
            <a:ext cx="6768752" cy="4011910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Životní rezervy = část úspor určená pro pokrytí výdajů v případě neočekávaných událostí a s tím spojeného výpadku příjmu</a:t>
            </a:r>
          </a:p>
          <a:p>
            <a:pPr algn="just"/>
            <a:endParaRPr lang="cs-CZ" sz="2400" dirty="0"/>
          </a:p>
          <a:p>
            <a:pPr algn="ctr"/>
            <a:r>
              <a:rPr lang="cs-CZ" sz="2400" b="1" dirty="0"/>
              <a:t>???Proč tvořit životní rezervy???</a:t>
            </a:r>
          </a:p>
          <a:p>
            <a:pPr algn="ctr"/>
            <a:endParaRPr lang="cs-CZ" sz="24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Zachování životního standardu (životní úrovně) domácnosti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Zajištění finančních zdrojů pro neočekávané události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156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Druhy životních rezerv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347614"/>
            <a:ext cx="6768752" cy="3600400"/>
          </a:xfrm>
        </p:spPr>
        <p:txBody>
          <a:bodyPr>
            <a:normAutofit/>
          </a:bodyPr>
          <a:lstStyle/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Rezerva I – operativní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Rezerva II – taktická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Rezerva III – strategická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602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Rezerva I - operativní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EC8C273-AAD0-48F8-9548-7402ABDB5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728" y="1347614"/>
            <a:ext cx="6768752" cy="3600400"/>
          </a:xfrm>
        </p:spPr>
        <p:txBody>
          <a:bodyPr>
            <a:normAutofit/>
          </a:bodyPr>
          <a:lstStyle/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Účel</a:t>
            </a:r>
            <a:r>
              <a:rPr lang="cs-CZ" sz="2200" dirty="0"/>
              <a:t> (kdy čerpat rezervu): při neočekávané události s finančním dopadem (oprava ledničky, pračky,  auta)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Výše rezervy</a:t>
            </a:r>
            <a:r>
              <a:rPr lang="cs-CZ" sz="2200" dirty="0"/>
              <a:t>: … domácnosti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Pravděpodobnost čerpání</a:t>
            </a:r>
            <a:r>
              <a:rPr lang="cs-CZ" sz="2200" dirty="0"/>
              <a:t>: vyšší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Požadavek na výnos</a:t>
            </a:r>
            <a:r>
              <a:rPr lang="cs-CZ" sz="2200" dirty="0"/>
              <a:t>: nad míru inflace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Požadavek na riziko</a:t>
            </a:r>
            <a:r>
              <a:rPr lang="cs-CZ" sz="2200" dirty="0"/>
              <a:t>: nízké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Požadavek na likviditu</a:t>
            </a:r>
            <a:r>
              <a:rPr lang="cs-CZ" sz="2200" dirty="0"/>
              <a:t>: 2 – 5 dnů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Vhodná investice pro tvorbu rezervy</a:t>
            </a:r>
            <a:r>
              <a:rPr lang="cs-CZ" sz="2200" dirty="0"/>
              <a:t>: …</a:t>
            </a:r>
          </a:p>
        </p:txBody>
      </p:sp>
    </p:spTree>
    <p:extLst>
      <p:ext uri="{BB962C8B-B14F-4D97-AF65-F5344CB8AC3E}">
        <p14:creationId xmlns:p14="http://schemas.microsoft.com/office/powerpoint/2010/main" val="902895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Rezerva II - taktická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EC8C273-AAD0-48F8-9548-7402ABDB5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728" y="1347614"/>
            <a:ext cx="6768752" cy="3600400"/>
          </a:xfrm>
        </p:spPr>
        <p:txBody>
          <a:bodyPr>
            <a:normAutofit/>
          </a:bodyPr>
          <a:lstStyle/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Účel</a:t>
            </a:r>
            <a:r>
              <a:rPr lang="cs-CZ" sz="2200" dirty="0"/>
              <a:t> (kdy čerpat rezervu): při ztrátě (změně) zaměstnání, dlouhodobější pracovní neschopnosti, zahraniční stáži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Výše rezervy</a:t>
            </a:r>
            <a:r>
              <a:rPr lang="cs-CZ" sz="2200" dirty="0"/>
              <a:t>: … domácnosti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Pravděpodobnost čerpání</a:t>
            </a:r>
            <a:r>
              <a:rPr lang="cs-CZ" sz="2200" dirty="0"/>
              <a:t>: malá (několikrát za život)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Požadavek na výnos</a:t>
            </a:r>
            <a:r>
              <a:rPr lang="cs-CZ" sz="2200" dirty="0"/>
              <a:t>: střední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Požadavek na riziko</a:t>
            </a:r>
            <a:r>
              <a:rPr lang="cs-CZ" sz="2200" dirty="0"/>
              <a:t>: střední až vyšší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Požadavek na likviditu</a:t>
            </a:r>
            <a:r>
              <a:rPr lang="cs-CZ" sz="2200" dirty="0"/>
              <a:t>: 1 – 2 měsíce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Vhodná investice pro tvorbu rezervy</a:t>
            </a:r>
            <a:r>
              <a:rPr lang="cs-CZ" sz="2200" dirty="0"/>
              <a:t>: …</a:t>
            </a:r>
          </a:p>
        </p:txBody>
      </p:sp>
    </p:spTree>
    <p:extLst>
      <p:ext uri="{BB962C8B-B14F-4D97-AF65-F5344CB8AC3E}">
        <p14:creationId xmlns:p14="http://schemas.microsoft.com/office/powerpoint/2010/main" val="843596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Rezerva III - strategická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EC8C273-AAD0-48F8-9548-7402ABDB5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728" y="1347614"/>
            <a:ext cx="6768752" cy="3600400"/>
          </a:xfrm>
        </p:spPr>
        <p:txBody>
          <a:bodyPr>
            <a:normAutofit/>
          </a:bodyPr>
          <a:lstStyle/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Účel</a:t>
            </a:r>
            <a:r>
              <a:rPr lang="cs-CZ" sz="2200" dirty="0"/>
              <a:t> (kdy čerpat rezervu): při trvalé pracovní neschopnosti, těžkém úrazu s trvalými následky, trvalá invalidita, úmrtí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Výše rezervy</a:t>
            </a:r>
            <a:r>
              <a:rPr lang="cs-CZ" sz="2200" dirty="0"/>
              <a:t>: … domácnosti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Pravděpodobnost čerpání</a:t>
            </a:r>
            <a:r>
              <a:rPr lang="cs-CZ" sz="2200" dirty="0"/>
              <a:t>: velmi malá (0 – 1 krát za život)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Požadavek na výnos</a:t>
            </a:r>
            <a:r>
              <a:rPr lang="cs-CZ" sz="2200" dirty="0"/>
              <a:t>: výnos není důležitý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Požadavek na riziko</a:t>
            </a:r>
            <a:r>
              <a:rPr lang="cs-CZ" sz="2200" dirty="0"/>
              <a:t>: nízké až střední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Požadavek na likviditu</a:t>
            </a:r>
            <a:r>
              <a:rPr lang="cs-CZ" sz="2200" dirty="0"/>
              <a:t>: v případě potřeby</a:t>
            </a:r>
          </a:p>
        </p:txBody>
      </p:sp>
    </p:spTree>
    <p:extLst>
      <p:ext uri="{BB962C8B-B14F-4D97-AF65-F5344CB8AC3E}">
        <p14:creationId xmlns:p14="http://schemas.microsoft.com/office/powerpoint/2010/main" val="3600930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3871</TotalTime>
  <Words>607</Words>
  <Application>Microsoft Office PowerPoint</Application>
  <PresentationFormat>Předvádění na obrazovce (16:9)</PresentationFormat>
  <Paragraphs>103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SLU</vt:lpstr>
      <vt:lpstr> Rezervy</vt:lpstr>
      <vt:lpstr>Prezentace aplikace PowerPoint</vt:lpstr>
      <vt:lpstr>Co Vám může pomoci regulovat výdaje na spotřebu?</vt:lpstr>
      <vt:lpstr>Úspory vs. rezervy</vt:lpstr>
      <vt:lpstr>Životní rezervy</vt:lpstr>
      <vt:lpstr>Druhy životních rezerv</vt:lpstr>
      <vt:lpstr>Rezerva I - operativní</vt:lpstr>
      <vt:lpstr>Rezerva II - taktická</vt:lpstr>
      <vt:lpstr>Rezerva III - strategická</vt:lpstr>
      <vt:lpstr>Které rezervy vytvořit nejdříve?</vt:lpstr>
      <vt:lpstr>Jak si vytvořit finanční rezervu? Odložte si 10 % z příjmu každý měsíc!</vt:lpstr>
      <vt:lpstr>Kalkulačka pro výpočet</vt:lpstr>
      <vt:lpstr>Příklad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Roman Hlawiczka</cp:lastModifiedBy>
  <cp:revision>110</cp:revision>
  <cp:lastPrinted>2017-09-19T07:48:06Z</cp:lastPrinted>
  <dcterms:created xsi:type="dcterms:W3CDTF">2016-07-06T15:42:34Z</dcterms:created>
  <dcterms:modified xsi:type="dcterms:W3CDTF">2022-03-13T13:20:05Z</dcterms:modified>
</cp:coreProperties>
</file>