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6" r:id="rId6"/>
    <p:sldId id="287" r:id="rId7"/>
    <p:sldId id="288" r:id="rId8"/>
    <p:sldId id="296" r:id="rId9"/>
    <p:sldId id="297" r:id="rId10"/>
    <p:sldId id="289" r:id="rId11"/>
    <p:sldId id="293" r:id="rId12"/>
    <p:sldId id="294" r:id="rId13"/>
    <p:sldId id="298" r:id="rId14"/>
    <p:sldId id="265" r:id="rId15"/>
    <p:sldId id="295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307871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084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zkorupova@opf.slu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FIU/NPPTP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 marL="0" indent="0">
              <a:buClr>
                <a:srgbClr val="307871"/>
              </a:buClr>
              <a:buNone/>
            </a:pP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DA3F1DF-63B0-44DE-86DA-E3DDFF013D9E}"/>
              </a:ext>
            </a:extLst>
          </p:cNvPr>
          <p:cNvSpPr/>
          <p:nvPr/>
        </p:nvSpPr>
        <p:spPr>
          <a:xfrm>
            <a:off x="287524" y="919213"/>
            <a:ext cx="8388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</a:rPr>
              <a:t>Veškeré materiály ke studiu předmětu budou průběžně k dispozici v IS SU v sekci Interaktivní osnovy.</a:t>
            </a: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Na semináře si noste kalkulačku a soubor vzorců.</a:t>
            </a: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Veškeré omluvy předem, jinak dle Studijního a zkušebního řádu.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632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Zuzana </a:t>
            </a:r>
            <a:r>
              <a:rPr lang="cs-CZ" sz="1800" dirty="0" err="1"/>
              <a:t>Szkorupová</a:t>
            </a:r>
            <a:r>
              <a:rPr lang="cs-CZ" sz="1800" dirty="0"/>
              <a:t>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332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szkorupova@opf.slu.cz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úterý: 8:00 - 9:30</a:t>
            </a:r>
            <a:br>
              <a:rPr lang="cs-CZ" sz="1600" dirty="0"/>
            </a:br>
            <a:r>
              <a:rPr lang="cs-CZ" sz="1600" dirty="0"/>
              <a:t>			středa: 8:00 - 9:30</a:t>
            </a:r>
            <a:br>
              <a:rPr lang="cs-CZ" sz="1600" dirty="0"/>
            </a:br>
            <a:r>
              <a:rPr lang="cs-CZ" sz="1600" dirty="0"/>
              <a:t>			čtvrtek: 12:15 - 13:15  - jen v čase tutoriálů (3/3, 24/3 a 21/4)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 smtClean="0"/>
              <a:t>1. Úvod </a:t>
            </a:r>
            <a:r>
              <a:rPr lang="cs-CZ" sz="1600" dirty="0"/>
              <a:t>do financí a finanční systém</a:t>
            </a:r>
            <a:br>
              <a:rPr lang="cs-CZ" sz="1600" dirty="0"/>
            </a:br>
            <a:r>
              <a:rPr lang="cs-CZ" sz="1600" dirty="0"/>
              <a:t>2. Peněžní zásoba, peněžní agregáty</a:t>
            </a:r>
            <a:br>
              <a:rPr lang="cs-CZ" sz="1600" dirty="0"/>
            </a:br>
            <a:r>
              <a:rPr lang="cs-CZ" sz="1600" dirty="0"/>
              <a:t>3. Úroková míra</a:t>
            </a:r>
            <a:br>
              <a:rPr lang="cs-CZ" sz="1600" dirty="0"/>
            </a:br>
            <a:r>
              <a:rPr lang="cs-CZ" sz="1600" dirty="0"/>
              <a:t>4. Časová hodnota peněz ve financích</a:t>
            </a:r>
            <a:br>
              <a:rPr lang="cs-CZ" sz="1600" dirty="0"/>
            </a:br>
            <a:r>
              <a:rPr lang="cs-CZ" sz="1600" dirty="0"/>
              <a:t>5. Anuita a </a:t>
            </a:r>
            <a:r>
              <a:rPr lang="cs-CZ" sz="1600" dirty="0" err="1"/>
              <a:t>perpetuita</a:t>
            </a:r>
            <a:r>
              <a:rPr lang="cs-CZ" sz="1600" dirty="0"/>
              <a:t> – jejich využití v podnikatelské praxi</a:t>
            </a:r>
            <a:br>
              <a:rPr lang="cs-CZ" sz="1600" dirty="0"/>
            </a:br>
            <a:r>
              <a:rPr lang="cs-CZ" sz="1600" dirty="0"/>
              <a:t>6. Investiční produkty – dlužnické a majetkové cenné papíry</a:t>
            </a:r>
            <a:br>
              <a:rPr lang="cs-CZ" sz="1600" dirty="0"/>
            </a:br>
            <a:r>
              <a:rPr lang="cs-CZ" sz="1600" dirty="0"/>
              <a:t>7. Metody hodnocení </a:t>
            </a:r>
            <a:r>
              <a:rPr lang="cs-CZ" sz="1600" dirty="0" smtClean="0"/>
              <a:t>investic</a:t>
            </a:r>
            <a:br>
              <a:rPr lang="cs-CZ" sz="1600" dirty="0" smtClean="0"/>
            </a:br>
            <a:r>
              <a:rPr lang="cs-CZ" sz="1600" dirty="0" smtClean="0"/>
              <a:t>8. Výnos </a:t>
            </a:r>
            <a:r>
              <a:rPr lang="cs-CZ" sz="1600" dirty="0"/>
              <a:t>a riziko investic</a:t>
            </a:r>
            <a:br>
              <a:rPr lang="cs-CZ" sz="1600" dirty="0"/>
            </a:br>
            <a:r>
              <a:rPr lang="cs-CZ" sz="1600" dirty="0"/>
              <a:t>10. Analýza účetních výkazů</a:t>
            </a:r>
            <a:br>
              <a:rPr lang="cs-CZ" sz="1600" dirty="0"/>
            </a:br>
            <a:r>
              <a:rPr lang="cs-CZ" sz="1600" dirty="0"/>
              <a:t>11. Poměrová analýza</a:t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seminářů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7524" y="1131591"/>
            <a:ext cx="75248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rgbClr val="307871"/>
                </a:solidFill>
                <a:latin typeface="+mj-lt"/>
              </a:rPr>
              <a:t>3 x průběžný písemný test  v průběhu semestru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cs-CZ" altLang="cs-CZ" sz="2000" dirty="0">
              <a:solidFill>
                <a:srgbClr val="307871"/>
              </a:solidFill>
              <a:latin typeface="+mj-lt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rgbClr val="307871"/>
                </a:solidFill>
                <a:latin typeface="+mj-lt"/>
              </a:rPr>
              <a:t>písemná zkouška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>
            <a:extLst>
              <a:ext uri="{FF2B5EF4-FFF2-40B4-BE49-F238E27FC236}">
                <a16:creationId xmlns="" xmlns:a16="http://schemas.microsoft.com/office/drawing/2014/main" id="{D581A93C-DA97-4EA0-BD29-8881C0C8DE8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02485711"/>
              </p:ext>
            </p:extLst>
          </p:nvPr>
        </p:nvGraphicFramePr>
        <p:xfrm>
          <a:off x="179512" y="1459230"/>
          <a:ext cx="8856663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221">
                  <a:extLst>
                    <a:ext uri="{9D8B030D-6E8A-4147-A177-3AD203B41FA5}">
                      <a16:colId xmlns="" xmlns:a16="http://schemas.microsoft.com/office/drawing/2014/main" val="2462565616"/>
                    </a:ext>
                  </a:extLst>
                </a:gridCol>
                <a:gridCol w="2952221">
                  <a:extLst>
                    <a:ext uri="{9D8B030D-6E8A-4147-A177-3AD203B41FA5}">
                      <a16:colId xmlns="" xmlns:a16="http://schemas.microsoft.com/office/drawing/2014/main" val="2965017703"/>
                    </a:ext>
                  </a:extLst>
                </a:gridCol>
                <a:gridCol w="2952221">
                  <a:extLst>
                    <a:ext uri="{9D8B030D-6E8A-4147-A177-3AD203B41FA5}">
                      <a16:colId xmlns="" xmlns:a16="http://schemas.microsoft.com/office/drawing/2014/main" val="253959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 hodnocení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1103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598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6756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9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3750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3741368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Bodové hodnocení aktivit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Celkové hodnocení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1059582"/>
            <a:ext cx="88569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A 	91 – 100 bodů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B	81 – 90 bodů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C	71 – 80 bodů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D	61 – 70 bodů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E	51 – 60 bodů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F	  0 – 50 bodů</a:t>
            </a:r>
            <a:endParaRPr lang="en-GB" sz="20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9888" y="627534"/>
            <a:ext cx="8856984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>
              <a:solidFill>
                <a:srgbClr val="307871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Obsahem testu jsou pouze příklady dle typových příkladů probraných na seminářích, příp. praktické otázky vycházející z příkladů.</a:t>
            </a: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V IS SU jsou k dispozici cvičné testy k procvičení dané látky.</a:t>
            </a: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Průběžný test je nepovinná aktivita, nejsou opravné termíny.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Průběžný test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7504" y="863590"/>
            <a:ext cx="892899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Průběžné testy se píšou na začátku semináře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Průběžný test se píše v semináři, kde je student zapsán v IS 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Termíny test: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</a:rPr>
              <a:t>Průběžný test 1 (semináře 1 – 3)	</a:t>
            </a:r>
            <a:r>
              <a:rPr lang="cs-CZ" dirty="0">
                <a:solidFill>
                  <a:srgbClr val="981E3A"/>
                </a:solidFill>
              </a:rPr>
              <a:t>15/3/2022 (úterý), 16/3/2022 (středa)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</a:rPr>
              <a:t>Průběžný test 2 (semináře </a:t>
            </a:r>
            <a:r>
              <a:rPr lang="cs-CZ" dirty="0" smtClean="0">
                <a:solidFill>
                  <a:srgbClr val="307871"/>
                </a:solidFill>
              </a:rPr>
              <a:t>4 </a:t>
            </a:r>
            <a:r>
              <a:rPr lang="cs-CZ" dirty="0">
                <a:solidFill>
                  <a:srgbClr val="307871"/>
                </a:solidFill>
              </a:rPr>
              <a:t>– 7)	</a:t>
            </a:r>
            <a:r>
              <a:rPr lang="cs-CZ" dirty="0">
                <a:solidFill>
                  <a:srgbClr val="981E3A"/>
                </a:solidFill>
              </a:rPr>
              <a:t>12/4/2022 (úterý), 13/4/2022 (středa)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</a:rPr>
              <a:t>Průběžný test 3 (semináře 8 – 12)	</a:t>
            </a:r>
            <a:r>
              <a:rPr lang="cs-CZ" dirty="0">
                <a:solidFill>
                  <a:srgbClr val="981E3A"/>
                </a:solidFill>
              </a:rPr>
              <a:t>17/5/2022 (úterý), 18/5/2022 (středa)</a:t>
            </a:r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Písemný test na 60 bodů z látky probrané v průběhu celého semestru.</a:t>
            </a:r>
          </a:p>
          <a:p>
            <a:r>
              <a:rPr lang="cs-CZ" sz="2000" dirty="0"/>
              <a:t>	</a:t>
            </a:r>
            <a:br>
              <a:rPr lang="cs-CZ" sz="2000" dirty="0"/>
            </a:br>
            <a:r>
              <a:rPr lang="cs-CZ" sz="2000" dirty="0"/>
              <a:t>	</a:t>
            </a:r>
            <a:r>
              <a:rPr lang="cs-CZ" dirty="0"/>
              <a:t>•   Struktura testu: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dirty="0"/>
              <a:t>–  Testové otázky 		10 bodů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dirty="0"/>
              <a:t>–  Doplňovací otázky	15 bodů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dirty="0"/>
              <a:t>–  Příklady 		25 bodů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		</a:t>
            </a:r>
            <a:r>
              <a:rPr lang="cs-CZ" dirty="0"/>
              <a:t>–  Velká otázka 		10 bodů</a:t>
            </a:r>
          </a:p>
          <a:p>
            <a:r>
              <a:rPr lang="cs-CZ" sz="2000" dirty="0"/>
              <a:t/>
            </a:r>
            <a:br>
              <a:rPr lang="cs-CZ" sz="2000" dirty="0"/>
            </a:br>
            <a:r>
              <a:rPr lang="cs-CZ" dirty="0"/>
              <a:t>• Závěrečná zkouška proběhne ve zkouškovém období, termíny budou vypsány v IS SU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Povinná 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867681"/>
            <a:ext cx="88209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Přednášky a semináře předmětu.</a:t>
            </a:r>
            <a:br>
              <a:rPr lang="cs-CZ" dirty="0"/>
            </a:br>
            <a:r>
              <a:rPr lang="cs-CZ" dirty="0"/>
              <a:t>Odborné články.</a:t>
            </a:r>
            <a:br>
              <a:rPr lang="cs-CZ" dirty="0"/>
            </a:br>
            <a:r>
              <a:rPr lang="cs-CZ" dirty="0"/>
              <a:t>PALEČKOVÁ, I. 2018. Finance v podnikání. Karviná: SU OPF. 978-80-7510-301-7.</a:t>
            </a:r>
            <a:br>
              <a:rPr lang="cs-CZ" dirty="0"/>
            </a:br>
            <a:r>
              <a:rPr lang="cs-CZ" dirty="0"/>
              <a:t>KANTNEROVÁ, L. 2016. Základy bankovnictví: teorie a praxe. Praha: C. H. Beck.</a:t>
            </a:r>
            <a:br>
              <a:rPr lang="cs-CZ" dirty="0"/>
            </a:br>
            <a:r>
              <a:rPr lang="cs-CZ" dirty="0"/>
              <a:t>ISBN 978-80-7400-595-4.</a:t>
            </a:r>
            <a:br>
              <a:rPr lang="cs-CZ" dirty="0"/>
            </a:br>
            <a:r>
              <a:rPr lang="cs-CZ" dirty="0"/>
              <a:t>RŮČKOVÁ, P. 2015. Finanční analýza - metody ukazatele a využití v praxi. 5. vyd.</a:t>
            </a:r>
            <a:br>
              <a:rPr lang="cs-CZ" dirty="0"/>
            </a:b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DUCHÁČKOVÁ, E. 2015. Pojištění a pojišťovnictví. Praha: </a:t>
            </a:r>
            <a:r>
              <a:rPr lang="cs-CZ" dirty="0" err="1"/>
              <a:t>Ekopress</a:t>
            </a:r>
            <a:r>
              <a:rPr lang="cs-CZ" dirty="0"/>
              <a:t>. ISBN 978-80-</a:t>
            </a:r>
            <a:br>
              <a:rPr lang="cs-CZ" dirty="0"/>
            </a:br>
            <a:r>
              <a:rPr lang="cs-CZ" dirty="0"/>
              <a:t>87865-25-5.</a:t>
            </a:r>
            <a:br>
              <a:rPr lang="cs-CZ" dirty="0"/>
            </a:br>
            <a:r>
              <a:rPr lang="cs-CZ" dirty="0"/>
              <a:t>STAVÁREK, D. 2013. Finance. Karviná: SU OPF. ISBN 978-80-7248-847-6.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 marL="0" indent="0">
              <a:buClr>
                <a:srgbClr val="307871"/>
              </a:buClr>
              <a:buNone/>
            </a:pP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Doporučená 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DA3F1DF-63B0-44DE-86DA-E3DDFF013D9E}"/>
              </a:ext>
            </a:extLst>
          </p:cNvPr>
          <p:cNvSpPr/>
          <p:nvPr/>
        </p:nvSpPr>
        <p:spPr>
          <a:xfrm>
            <a:off x="287524" y="919213"/>
            <a:ext cx="8388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</a:rPr>
              <a:t>SYROVÝ, P. 2016. Investování pro začátečníky. 3. vyd. Praha: </a:t>
            </a:r>
            <a:r>
              <a:rPr lang="cs-CZ" dirty="0" err="1">
                <a:latin typeface="Times New Roman" panose="02020603050405020304" pitchFamily="18" charset="0"/>
              </a:rPr>
              <a:t>Grada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</a:rPr>
              <a:t>. ISBN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978-80-271-0092-7.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SCHOLLEOVÁ, H. a P. ŠTAMFESTOVÁ. 2015. Finance podniku: sbírka řešených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příkladů a otázek. Praha: </a:t>
            </a:r>
            <a:r>
              <a:rPr lang="cs-CZ" dirty="0" err="1">
                <a:latin typeface="Times New Roman" panose="02020603050405020304" pitchFamily="18" charset="0"/>
              </a:rPr>
              <a:t>Grada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</a:rPr>
              <a:t>. ISBN 978-80-247-5544-1.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POLOUČEK, S. 2013. Bankovnictví. 2. vyd. Praha: </a:t>
            </a:r>
            <a:r>
              <a:rPr lang="cs-CZ" dirty="0" err="1">
                <a:latin typeface="Times New Roman" panose="02020603050405020304" pitchFamily="18" charset="0"/>
              </a:rPr>
              <a:t>C.H.Beck</a:t>
            </a:r>
            <a:r>
              <a:rPr lang="cs-CZ" dirty="0">
                <a:latin typeface="Times New Roman" panose="02020603050405020304" pitchFamily="18" charset="0"/>
              </a:rPr>
              <a:t>. ISBN 978-80-7400-491-9.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WALKER, R. B. and K. P. WALKER. 2013. </a:t>
            </a:r>
            <a:r>
              <a:rPr lang="cs-CZ" dirty="0" err="1">
                <a:latin typeface="Times New Roman" panose="02020603050405020304" pitchFamily="18" charset="0"/>
              </a:rPr>
              <a:t>Personal</a:t>
            </a:r>
            <a:r>
              <a:rPr lang="cs-CZ" dirty="0">
                <a:latin typeface="Times New Roman" panose="02020603050405020304" pitchFamily="18" charset="0"/>
              </a:rPr>
              <a:t> finance: </a:t>
            </a:r>
            <a:r>
              <a:rPr lang="cs-CZ" dirty="0" err="1">
                <a:latin typeface="Times New Roman" panose="02020603050405020304" pitchFamily="18" charset="0"/>
              </a:rPr>
              <a:t>building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future</a:t>
            </a:r>
            <a:r>
              <a:rPr lang="cs-CZ" dirty="0">
                <a:latin typeface="Times New Roman" panose="02020603050405020304" pitchFamily="18" charset="0"/>
              </a:rPr>
              <a:t>. New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York: </a:t>
            </a:r>
            <a:r>
              <a:rPr lang="cs-CZ" dirty="0" err="1">
                <a:latin typeface="Times New Roman" panose="02020603050405020304" pitchFamily="18" charset="0"/>
              </a:rPr>
              <a:t>Mc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Graw</a:t>
            </a:r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</a:rPr>
              <a:t>Hill</a:t>
            </a:r>
            <a:r>
              <a:rPr lang="cs-CZ" dirty="0">
                <a:latin typeface="Times New Roman" panose="02020603050405020304" pitchFamily="18" charset="0"/>
              </a:rPr>
              <a:t>. ISBN 9781259254970.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</a:rPr>
              <a:t>RŮČKOVÁ, P. a M. ROUBÍČKOVÁ. 2012. Finanční management. Praha: </a:t>
            </a:r>
            <a:r>
              <a:rPr lang="cs-CZ" dirty="0" err="1">
                <a:latin typeface="Times New Roman" panose="02020603050405020304" pitchFamily="18" charset="0"/>
              </a:rPr>
              <a:t>Grada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>
                <a:latin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</a:rPr>
              <a:t>, 2012. ISBN 978-80-247-4047-8.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B64F6A-707F-430B-95AA-BC5A9119F7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22A66E-FD0F-408B-B54E-696F8F61506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e89441e-298c-4126-b4c6-1cfa377a530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98CBA43-5678-4F0B-BDB1-F97B44269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4734</TotalTime>
  <Words>236</Words>
  <Application>Microsoft Office PowerPoint</Application>
  <PresentationFormat>Předvádění na obrazovce (16:9)</PresentationFormat>
  <Paragraphs>104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Wingdings</vt:lpstr>
      <vt:lpstr>SLU</vt:lpstr>
      <vt:lpstr>Úvodní informace Finance v podnikání</vt:lpstr>
      <vt:lpstr>Obsah seminářů</vt:lpstr>
      <vt:lpstr>Podmínky absolvování předmětu</vt:lpstr>
      <vt:lpstr>Bodové hodnocení aktivit</vt:lpstr>
      <vt:lpstr>Celkové hodnocení</vt:lpstr>
      <vt:lpstr>Průběžný test</vt:lpstr>
      <vt:lpstr>Zkouška</vt:lpstr>
      <vt:lpstr>Povinná literatura</vt:lpstr>
      <vt:lpstr>Doporučená literatura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140</cp:revision>
  <cp:lastPrinted>2017-02-22T12:09:42Z</cp:lastPrinted>
  <dcterms:created xsi:type="dcterms:W3CDTF">2016-07-06T15:42:34Z</dcterms:created>
  <dcterms:modified xsi:type="dcterms:W3CDTF">2022-02-22T13:45:51Z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