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257" r:id="rId6"/>
    <p:sldId id="312" r:id="rId7"/>
    <p:sldId id="283" r:id="rId8"/>
    <p:sldId id="322" r:id="rId9"/>
    <p:sldId id="313" r:id="rId10"/>
    <p:sldId id="306" r:id="rId11"/>
    <p:sldId id="314" r:id="rId12"/>
    <p:sldId id="307" r:id="rId13"/>
    <p:sldId id="308" r:id="rId14"/>
    <p:sldId id="309" r:id="rId15"/>
    <p:sldId id="316" r:id="rId16"/>
    <p:sldId id="310" r:id="rId17"/>
    <p:sldId id="317" r:id="rId18"/>
    <p:sldId id="311" r:id="rId19"/>
    <p:sldId id="315" r:id="rId20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51" autoAdjust="0"/>
    <p:restoredTop sz="94660"/>
  </p:normalViewPr>
  <p:slideViewPr>
    <p:cSldViewPr>
      <p:cViewPr varScale="1">
        <p:scale>
          <a:sx n="113" d="100"/>
          <a:sy n="113" d="100"/>
        </p:scale>
        <p:origin x="590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uzana Szkorupová" userId="b039402a-1eda-47c8-a093-aac5912933bd" providerId="ADAL" clId="{3FEEEDAF-1018-4357-A4C9-EBE5D6823B25}"/>
    <pc:docChg chg="modSld sldOrd">
      <pc:chgData name="Zuzana Szkorupová" userId="b039402a-1eda-47c8-a093-aac5912933bd" providerId="ADAL" clId="{3FEEEDAF-1018-4357-A4C9-EBE5D6823B25}" dt="2022-02-21T17:07:35.596" v="23"/>
      <pc:docMkLst>
        <pc:docMk/>
      </pc:docMkLst>
      <pc:sldChg chg="modSp">
        <pc:chgData name="Zuzana Szkorupová" userId="b039402a-1eda-47c8-a093-aac5912933bd" providerId="ADAL" clId="{3FEEEDAF-1018-4357-A4C9-EBE5D6823B25}" dt="2022-02-21T17:05:15.964" v="22" actId="20577"/>
        <pc:sldMkLst>
          <pc:docMk/>
          <pc:sldMk cId="280633465" sldId="256"/>
        </pc:sldMkLst>
        <pc:spChg chg="mod">
          <ac:chgData name="Zuzana Szkorupová" userId="b039402a-1eda-47c8-a093-aac5912933bd" providerId="ADAL" clId="{3FEEEDAF-1018-4357-A4C9-EBE5D6823B25}" dt="2022-02-21T17:05:15.964" v="22" actId="20577"/>
          <ac:spMkLst>
            <pc:docMk/>
            <pc:sldMk cId="280633465" sldId="256"/>
            <ac:spMk id="2" creationId="{00000000-0000-0000-0000-000000000000}"/>
          </ac:spMkLst>
        </pc:spChg>
        <pc:spChg chg="mod">
          <ac:chgData name="Zuzana Szkorupová" userId="b039402a-1eda-47c8-a093-aac5912933bd" providerId="ADAL" clId="{3FEEEDAF-1018-4357-A4C9-EBE5D6823B25}" dt="2022-02-21T17:05:09.598" v="1" actId="1076"/>
          <ac:spMkLst>
            <pc:docMk/>
            <pc:sldMk cId="280633465" sldId="256"/>
            <ac:spMk id="7" creationId="{00000000-0000-0000-0000-000000000000}"/>
          </ac:spMkLst>
        </pc:spChg>
      </pc:sldChg>
      <pc:sldChg chg="ord">
        <pc:chgData name="Zuzana Szkorupová" userId="b039402a-1eda-47c8-a093-aac5912933bd" providerId="ADAL" clId="{3FEEEDAF-1018-4357-A4C9-EBE5D6823B25}" dt="2022-02-21T17:07:35.596" v="23"/>
        <pc:sldMkLst>
          <pc:docMk/>
          <pc:sldMk cId="2998876347" sldId="28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54F75-53B8-494E-9CAC-FA5464EAA3D2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ABF00-4210-4AC7-93DD-E53A328AF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440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21.02.2022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15361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35382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85858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23104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7533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5583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994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9126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1123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77461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4725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07601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7271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b.cz/cs/dohled-financni-trh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37371" y="24717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3672408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systém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asymetrie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6795864" y="3876278"/>
            <a:ext cx="21686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Zuzana </a:t>
            </a:r>
            <a:r>
              <a:rPr lang="cs-CZ" alt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Szkorupová</a:t>
            </a: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b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0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169" y="555694"/>
            <a:ext cx="1938460" cy="15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048672" cy="507703"/>
          </a:xfrm>
        </p:spPr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Informační asymetrie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 – Finanční systém</a:t>
            </a: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67544" y="915566"/>
            <a:ext cx="727280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307871"/>
                </a:solidFill>
              </a:rPr>
              <a:t>Na trzích uzavírají kontrakty subjekty, jejichž informace se významně liší</a:t>
            </a:r>
          </a:p>
          <a:p>
            <a:pPr marL="285750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307871"/>
                </a:solidFill>
              </a:rPr>
              <a:t>Informační asymetrii vyvolává existence soukromých informací (jsou známé jen těm, kteří k nim mají přístup)</a:t>
            </a:r>
          </a:p>
          <a:p>
            <a:pPr marL="285750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307871"/>
                </a:solidFill>
              </a:rPr>
              <a:t>V ekonomické teorii je předpoklad dokonalých a volně dostupných informací</a:t>
            </a:r>
          </a:p>
          <a:p>
            <a:pPr marL="285750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307871"/>
                </a:solidFill>
              </a:rPr>
              <a:t>V realitě existují soukromé informace, které může majitel využít ve svůj prospěch (narušení konkurenčního prostředí, které zvyšuje transakční náklady a vede ve svých důsledcích k neefektivnosti)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cs-CZ" altLang="cs-CZ" b="1" dirty="0">
              <a:solidFill>
                <a:srgbClr val="002060"/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altLang="cs-CZ" b="1" dirty="0">
                <a:solidFill>
                  <a:srgbClr val="002060"/>
                </a:solidFill>
              </a:rPr>
              <a:t>Základní typy informační asymetrie: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cs-CZ" altLang="cs-CZ" b="1" dirty="0">
              <a:solidFill>
                <a:srgbClr val="002060"/>
              </a:solidFill>
            </a:endParaRPr>
          </a:p>
          <a:p>
            <a:pPr marL="539750" indent="-2730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02060"/>
                </a:solidFill>
              </a:rPr>
              <a:t>Nepříznivý výběr</a:t>
            </a:r>
          </a:p>
          <a:p>
            <a:pPr marL="539750" indent="-2730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02060"/>
                </a:solidFill>
              </a:rPr>
              <a:t>Morální hazard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477357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048672" cy="507703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Nepříznivý výběr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 – Finanční systém</a:t>
            </a: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39552" y="1059582"/>
            <a:ext cx="70567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307871"/>
                </a:solidFill>
              </a:rPr>
              <a:t>Vzniká </a:t>
            </a:r>
            <a:r>
              <a:rPr lang="cs-CZ" b="1" dirty="0">
                <a:solidFill>
                  <a:srgbClr val="307871"/>
                </a:solidFill>
              </a:rPr>
              <a:t>před uzavřením smlouvy </a:t>
            </a:r>
            <a:r>
              <a:rPr lang="cs-CZ" dirty="0">
                <a:solidFill>
                  <a:srgbClr val="307871"/>
                </a:solidFill>
              </a:rPr>
              <a:t>mezi kupujícím a prodávajícím.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cs-CZ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chemeClr val="tx2"/>
                </a:solidFill>
              </a:rPr>
              <a:t>Díky nekompletním informacím jsou produkty na trhu chápány jako identické, i když v realitě tomu tak není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cs-CZ" dirty="0">
              <a:solidFill>
                <a:schemeClr val="tx2"/>
              </a:solidFill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chemeClr val="tx2"/>
                </a:solidFill>
              </a:rPr>
              <a:t>Kupující oceňuje všechny produkty na trhu průměrnou cenou, která odráží průměrnou kvalitu; průměrná kvalita výrobků se zhoršuje a na trhu jsou nabízeny pouze méně kvalitní výrobky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796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048672" cy="507703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Nepříznivý výběr – příklady</a:t>
            </a:r>
            <a:br>
              <a:rPr lang="cs-CZ" dirty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 – Finanční systém</a:t>
            </a: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39552" y="1059582"/>
            <a:ext cx="7056784" cy="3130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cs-CZ" b="1" dirty="0">
                <a:latin typeface="Garamond" pitchFamily="18" charset="0"/>
              </a:rPr>
              <a:t>Prodej ojetého auta, prodávající má lepší informace o jeho stavu,</a:t>
            </a:r>
            <a:r>
              <a:rPr lang="cs-CZ" dirty="0">
                <a:latin typeface="Garamond" pitchFamily="18" charset="0"/>
              </a:rPr>
              <a:t> </a:t>
            </a:r>
            <a:r>
              <a:rPr lang="cs-CZ" b="1" dirty="0">
                <a:latin typeface="Garamond" pitchFamily="18" charset="0"/>
              </a:rPr>
              <a:t>vlastnostech a kvalitě než kupující.</a:t>
            </a:r>
            <a:r>
              <a:rPr lang="cs-CZ" sz="2400" dirty="0"/>
              <a:t>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cs-CZ" sz="2400" dirty="0"/>
          </a:p>
          <a:p>
            <a:pPr>
              <a:lnSpc>
                <a:spcPct val="80000"/>
              </a:lnSpc>
            </a:pPr>
            <a:r>
              <a:rPr lang="cs-CZ" b="1" dirty="0">
                <a:latin typeface="Garamond" pitchFamily="18" charset="0"/>
              </a:rPr>
              <a:t>Zaměstnanec má lepší informace o svých schopnostech, výkonnosti, či zdravotním stavu než jeho zaměstnavatel.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cs-CZ" b="1" dirty="0"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r>
              <a:rPr lang="cs-CZ" b="1" dirty="0">
                <a:latin typeface="Garamond" pitchFamily="18" charset="0"/>
              </a:rPr>
              <a:t>Pojištěný má lepší informace o pravděpodobnosti vzniku pojistné události než pojišťovna.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cs-CZ" b="1" dirty="0"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r>
              <a:rPr lang="cs-CZ" b="1" dirty="0">
                <a:latin typeface="Garamond" pitchFamily="18" charset="0"/>
              </a:rPr>
              <a:t>Manažeři vědí o firmě mnohem více než její akcionáři.</a:t>
            </a:r>
            <a:r>
              <a:rPr lang="cs-CZ" dirty="0">
                <a:latin typeface="Garamond" pitchFamily="18" charset="0"/>
              </a:rPr>
              <a:t> 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cs-CZ" dirty="0"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r>
              <a:rPr lang="cs-CZ" b="1" dirty="0">
                <a:latin typeface="Garamond" pitchFamily="18" charset="0"/>
              </a:rPr>
              <a:t>Dlužníci mají lepší informace o možnosti splacení svého dluhu než bankéři, kteří jim poskytují úvěr. </a:t>
            </a:r>
          </a:p>
        </p:txBody>
      </p:sp>
    </p:spTree>
    <p:extLst>
      <p:ext uri="{BB962C8B-B14F-4D97-AF65-F5344CB8AC3E}">
        <p14:creationId xmlns:p14="http://schemas.microsoft.com/office/powerpoint/2010/main" val="44996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048672" cy="507703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Morální hazard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 – Finanční systém</a:t>
            </a: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39552" y="1059582"/>
            <a:ext cx="70567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dirty="0"/>
              <a:t>Vzniká </a:t>
            </a:r>
            <a:r>
              <a:rPr lang="cs-CZ" b="1" dirty="0"/>
              <a:t>po uzavření smlouvy</a:t>
            </a:r>
            <a:r>
              <a:rPr lang="cs-CZ" dirty="0"/>
              <a:t>.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cs-CZ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chemeClr val="tx2"/>
                </a:solidFill>
              </a:rPr>
              <a:t>Jedna strana změní nepředvídatelným způsobem své chování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cs-CZ" dirty="0">
              <a:solidFill>
                <a:schemeClr val="tx2"/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chemeClr val="tx2"/>
                </a:solidFill>
              </a:rPr>
              <a:t>Dochází v situaci, kdy rozhodnutí hospodářského subjektu jsou ovlivněna tím, že nemusí nést případné negativní důsledky změny svých rozhodnutí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cs-CZ" dirty="0">
              <a:solidFill>
                <a:schemeClr val="tx2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5568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048672" cy="507703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Morální hazard - příklady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 – Finanční systém</a:t>
            </a: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39552" y="1059582"/>
            <a:ext cx="7056784" cy="260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cs-CZ" b="1" dirty="0">
                <a:latin typeface="Garamond" pitchFamily="18" charset="0"/>
              </a:rPr>
              <a:t>V zaměstnaneckém vztahu se mohu zaměstnanci po uzavření pracovní smlouvy vyhýbat svým povinnostem a závazkům.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cs-CZ" b="1" dirty="0"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r>
              <a:rPr lang="cs-CZ" b="1">
                <a:latin typeface="Garamond" pitchFamily="18" charset="0"/>
              </a:rPr>
              <a:t>Akcionáře zajímá </a:t>
            </a:r>
            <a:r>
              <a:rPr lang="cs-CZ" b="1" dirty="0">
                <a:latin typeface="Garamond" pitchFamily="18" charset="0"/>
              </a:rPr>
              <a:t>zisk firmy, management však může upřednostnit jiné cíle a svůj slib maximalizovat zisk, při řízení firmy obcházet.</a:t>
            </a:r>
            <a:r>
              <a:rPr lang="cs-CZ" dirty="0">
                <a:latin typeface="Garamond" pitchFamily="18" charset="0"/>
              </a:rPr>
              <a:t>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cs-CZ" dirty="0"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r>
              <a:rPr lang="cs-CZ" b="1" dirty="0">
                <a:latin typeface="Garamond" pitchFamily="18" charset="0"/>
              </a:rPr>
              <a:t>Neživotní pojištění. Pojištěné subjekty mohou mít tendenci po uzavření pojistky změnit své chování způsobem, který vede ve svých důsledcích ke zvýšení rizikovosti jejich aktivit a tím k větším nárokům vůči pojišťovnám.</a:t>
            </a:r>
            <a:r>
              <a:rPr lang="cs-CZ" sz="2000" b="1" dirty="0">
                <a:latin typeface="Garamond" pitchFamily="18" charset="0"/>
              </a:rPr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7900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048672" cy="507703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Způsob snížení informační asymetrie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 – Finanční systém</a:t>
            </a: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39552" y="1059582"/>
            <a:ext cx="70567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b="1" dirty="0"/>
              <a:t>Signalizování: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2"/>
                </a:solidFill>
              </a:rPr>
              <a:t>Vzniká tehdy, jestliže před uzavřením smlouvy má jedna strana možnost věrohodným způsobem zveřejnit své soukromé informace a ovlivnit tak rozhodnutí druhé, méně informované strany.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>
              <a:solidFill>
                <a:schemeClr val="tx2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2"/>
                </a:solidFill>
              </a:rPr>
              <a:t>Např. záruční doba, rating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95159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37371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3672408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6795864" y="3876278"/>
            <a:ext cx="21686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Zuzana </a:t>
            </a:r>
            <a:r>
              <a:rPr lang="cs-CZ" alt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Szkorupová</a:t>
            </a: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b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0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4398" y="555526"/>
            <a:ext cx="1938460" cy="15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167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84576" cy="507703"/>
          </a:xfrm>
        </p:spPr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Struktura finančního systému</a:t>
            </a:r>
            <a:br>
              <a:rPr lang="cs-CZ" dirty="0">
                <a:solidFill>
                  <a:srgbClr val="000000"/>
                </a:solidFill>
              </a:rPr>
            </a:b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 – Finanční systém</a:t>
            </a: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899776"/>
            <a:ext cx="4964794" cy="3685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84576" cy="507703"/>
          </a:xfrm>
        </p:spPr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Finanční systém</a:t>
            </a:r>
            <a:br>
              <a:rPr lang="cs-CZ" dirty="0">
                <a:solidFill>
                  <a:srgbClr val="000000"/>
                </a:solidFill>
              </a:rPr>
            </a:b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 – Finanční systém</a:t>
            </a: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67544" y="771550"/>
            <a:ext cx="705678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b="1" dirty="0">
                <a:solidFill>
                  <a:srgbClr val="002060"/>
                </a:solidFill>
              </a:rPr>
              <a:t>Funkce: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cs-CZ" b="1" dirty="0">
              <a:solidFill>
                <a:srgbClr val="00206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/>
              <a:t>Přeměna úspor na investice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/>
              <a:t>Zajištění platebního a zúčtovacího styku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/>
              <a:t>Tvorba informací a snížení informační asymetrie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b="1" dirty="0">
                <a:solidFill>
                  <a:srgbClr val="002060"/>
                </a:solidFill>
              </a:rPr>
              <a:t>Úspory: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cs-CZ" b="1" dirty="0">
              <a:solidFill>
                <a:srgbClr val="00206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/>
              <a:t>Motivovány představou, že budoucí spotřeba subjektu bude vyšší díky investicím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/>
              <a:t>Rozhodnutí spořit vs. umístění úspor </a:t>
            </a:r>
          </a:p>
        </p:txBody>
      </p:sp>
    </p:spTree>
    <p:extLst>
      <p:ext uri="{BB962C8B-B14F-4D97-AF65-F5344CB8AC3E}">
        <p14:creationId xmlns:p14="http://schemas.microsoft.com/office/powerpoint/2010/main" val="1907402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59582"/>
            <a:ext cx="864096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Centrální banka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ČR – Česká národní banka (ČNB)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každý stát má centrální banku, která provádí měnovou politiku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měnová politika, platební styk, regulace a dohled</a:t>
            </a:r>
          </a:p>
          <a:p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dokumenty (cenné papíry)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dokumenty, které zaznamenávají (dokumentují) finanční transakci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peníze, akcie, dluhopisy, podílové listy, směnky, šeky, …</a:t>
            </a:r>
          </a:p>
          <a:p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Prvky finančního systému</a:t>
            </a:r>
          </a:p>
        </p:txBody>
      </p:sp>
    </p:spTree>
    <p:extLst>
      <p:ext uri="{BB962C8B-B14F-4D97-AF65-F5344CB8AC3E}">
        <p14:creationId xmlns:p14="http://schemas.microsoft.com/office/powerpoint/2010/main" val="2998876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915566"/>
            <a:ext cx="864096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trhy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místa (trhy), kde se obchoduje s finančními dokumenty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několik typů finančního trhů (na různých trzích se obchoduje s různými finančními dokumenty): peněžní trh, kapitálový trh, devizový trh, trh derivátů, trh drahých kovů, …</a:t>
            </a:r>
          </a:p>
          <a:p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instituce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subjekty, které vytvářejí finanční dokumenty, obchodují s nimi a zprostředkovávají pohyb zdrojů mezi účastníky trhu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banky, pojišťovny, investiční společnosti, penzijní společnosti, obchodníci s cennými papíry, …</a:t>
            </a:r>
          </a:p>
          <a:p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Prvky finančního systému</a:t>
            </a:r>
          </a:p>
        </p:txBody>
      </p:sp>
    </p:spTree>
    <p:extLst>
      <p:ext uri="{BB962C8B-B14F-4D97-AF65-F5344CB8AC3E}">
        <p14:creationId xmlns:p14="http://schemas.microsoft.com/office/powerpoint/2010/main" val="4268933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84576" cy="507703"/>
          </a:xfrm>
        </p:spPr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Typy investic</a:t>
            </a:r>
            <a:br>
              <a:rPr lang="cs-CZ" dirty="0">
                <a:solidFill>
                  <a:srgbClr val="000000"/>
                </a:solidFill>
              </a:rPr>
            </a:b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 – Finanční systém</a:t>
            </a: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Zástupný symbol pro obsah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743357"/>
            <a:ext cx="6729164" cy="394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318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Financování &amp; T</a:t>
            </a:r>
            <a:r>
              <a:rPr lang="cs-CZ" altLang="cs-CZ" dirty="0">
                <a:solidFill>
                  <a:srgbClr val="002060"/>
                </a:solidFill>
              </a:rPr>
              <a:t>ok zdrojů finančním systémem</a:t>
            </a:r>
            <a:br>
              <a:rPr lang="cs-CZ" dirty="0">
                <a:solidFill>
                  <a:srgbClr val="000000"/>
                </a:solidFill>
              </a:rPr>
            </a:b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 – Finanční systém</a:t>
            </a: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43558"/>
            <a:ext cx="6648004" cy="3375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7"/>
          <p:cNvSpPr txBox="1">
            <a:spLocks noChangeArrowheads="1"/>
          </p:cNvSpPr>
          <p:nvPr/>
        </p:nvSpPr>
        <p:spPr bwMode="auto">
          <a:xfrm>
            <a:off x="1475656" y="4362102"/>
            <a:ext cx="5689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200" dirty="0">
                <a:latin typeface="Tahoma" panose="020B0604030504040204" pitchFamily="34" charset="0"/>
              </a:rPr>
              <a:t>Zdroj: </a:t>
            </a:r>
            <a:r>
              <a:rPr lang="cs-CZ" altLang="cs-CZ" sz="1200" dirty="0" err="1">
                <a:latin typeface="Tahoma" panose="020B0604030504040204" pitchFamily="34" charset="0"/>
              </a:rPr>
              <a:t>Stavárek</a:t>
            </a:r>
            <a:r>
              <a:rPr lang="cs-CZ" altLang="cs-CZ" sz="1200" dirty="0">
                <a:latin typeface="Tahoma" panose="020B0604030504040204" pitchFamily="34" charset="0"/>
              </a:rPr>
              <a:t> (2013, s. 16)</a:t>
            </a:r>
          </a:p>
        </p:txBody>
      </p:sp>
    </p:spTree>
    <p:extLst>
      <p:ext uri="{BB962C8B-B14F-4D97-AF65-F5344CB8AC3E}">
        <p14:creationId xmlns:p14="http://schemas.microsoft.com/office/powerpoint/2010/main" val="651344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84576" cy="507703"/>
          </a:xfrm>
        </p:spPr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Typy finančního systému</a:t>
            </a:r>
            <a:br>
              <a:rPr lang="cs-CZ" dirty="0">
                <a:solidFill>
                  <a:srgbClr val="000000"/>
                </a:solidFill>
              </a:rPr>
            </a:b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 – Finanční systém</a:t>
            </a: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39552" y="1059582"/>
            <a:ext cx="7056784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b="1" dirty="0">
                <a:solidFill>
                  <a:srgbClr val="002060"/>
                </a:solidFill>
              </a:rPr>
              <a:t>B-systém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/>
              <a:t>Dominantní postavení bank při finančním zprostředkování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/>
              <a:t>Firmy rozhodující část cizích zdrojů získávají od bank ve formě úvěrů (finanční trhy pouze doplňkový zdroj financování)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/>
              <a:t>Úspory domácností směřují především do bank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/>
              <a:t>Německo, Rakousko, Česká republika, Slovensko</a:t>
            </a:r>
          </a:p>
          <a:p>
            <a:endParaRPr lang="cs-CZ" sz="14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b="1" dirty="0">
                <a:solidFill>
                  <a:srgbClr val="002060"/>
                </a:solidFill>
              </a:rPr>
              <a:t>M-systém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/>
              <a:t>Založen na zprostředkování prostřednictvím finančních trhů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/>
              <a:t>Domácnosti a jednotlivci přímo investují do cenných papírů a investují na kapitálovém trhu prostřednictvím institucionálních investorů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/>
              <a:t>USA, VB</a:t>
            </a:r>
          </a:p>
        </p:txBody>
      </p:sp>
    </p:spTree>
    <p:extLst>
      <p:ext uri="{BB962C8B-B14F-4D97-AF65-F5344CB8AC3E}">
        <p14:creationId xmlns:p14="http://schemas.microsoft.com/office/powerpoint/2010/main" val="3621348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048672" cy="507703"/>
          </a:xfrm>
        </p:spPr>
        <p:txBody>
          <a:bodyPr/>
          <a:lstStyle/>
          <a:p>
            <a:r>
              <a:rPr lang="pl-PL" dirty="0">
                <a:solidFill>
                  <a:srgbClr val="002060"/>
                </a:solidFill>
              </a:rPr>
              <a:t>Regulace a dohled nad finančním systémem</a:t>
            </a:r>
            <a:br>
              <a:rPr lang="cs-CZ" dirty="0">
                <a:solidFill>
                  <a:srgbClr val="000000"/>
                </a:solidFill>
              </a:rPr>
            </a:b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 – Finanční systém</a:t>
            </a: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39552" y="1127091"/>
            <a:ext cx="70567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b="1" dirty="0">
                <a:solidFill>
                  <a:srgbClr val="002060"/>
                </a:solidFill>
              </a:rPr>
              <a:t>Regulace: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/>
              <a:t>Formulace a vydávání specifických pravidel pro fungování finančního systému a všech jeho součástí jako jsou finanční trhy nebo finanční instituce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b="1" dirty="0">
                <a:solidFill>
                  <a:srgbClr val="002060"/>
                </a:solidFill>
              </a:rPr>
              <a:t>Dohled: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/>
              <a:t>Monitorování a kontrola dodržování stanovených pravidel v praxi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539552" y="2931790"/>
            <a:ext cx="8352928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002060"/>
                </a:solidFill>
              </a:rPr>
              <a:t>V ČR </a:t>
            </a:r>
            <a:r>
              <a:rPr lang="cs-CZ" b="1" dirty="0">
                <a:solidFill>
                  <a:srgbClr val="002060"/>
                </a:solidFill>
              </a:rPr>
              <a:t>integrovaný dohled </a:t>
            </a:r>
            <a:r>
              <a:rPr lang="cs-CZ" dirty="0">
                <a:solidFill>
                  <a:srgbClr val="002060"/>
                </a:solidFill>
              </a:rPr>
              <a:t>nad finančním sektorem od 1. 4. 2006 vykonává </a:t>
            </a:r>
            <a:r>
              <a:rPr lang="cs-CZ" b="1" dirty="0">
                <a:solidFill>
                  <a:srgbClr val="002060"/>
                </a:solidFill>
              </a:rPr>
              <a:t>Česká národní banka </a:t>
            </a:r>
            <a:r>
              <a:rPr lang="cs-CZ" b="1" dirty="0">
                <a:solidFill>
                  <a:srgbClr val="002060"/>
                </a:solidFill>
                <a:hlinkClick r:id="rId3"/>
              </a:rPr>
              <a:t>https://www.cnb.cz/cs/dohled-financni-trh/</a:t>
            </a:r>
            <a:endParaRPr lang="cs-CZ" b="1" dirty="0">
              <a:solidFill>
                <a:srgbClr val="002060"/>
              </a:solidFill>
            </a:endParaRPr>
          </a:p>
          <a:p>
            <a:endParaRPr lang="cs-CZ" b="1" dirty="0">
              <a:solidFill>
                <a:srgbClr val="00206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02060"/>
                </a:solidFill>
              </a:rPr>
              <a:t>banky, družstevní záložny, pojišťovny, zajišťovny, pojišťovací zprostředkovatelé, obchodníci s cennými papíry, investiční zprostředkovatelé, investiční společnosti a investiční fondy, fondy 	kolektivního investování, penzijní společnosti a fondy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92756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Vlastní 1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307871"/>
      </a:accent6>
      <a:hlink>
        <a:srgbClr val="307871"/>
      </a:hlink>
      <a:folHlink>
        <a:srgbClr val="307871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ECC4C97B9AFD244B8A2C605ED1B7A47" ma:contentTypeVersion="11" ma:contentTypeDescription="Vytvoří nový dokument" ma:contentTypeScope="" ma:versionID="ef622aa24f9aefa59ddeb1033dcf2c29">
  <xsd:schema xmlns:xsd="http://www.w3.org/2001/XMLSchema" xmlns:xs="http://www.w3.org/2001/XMLSchema" xmlns:p="http://schemas.microsoft.com/office/2006/metadata/properties" xmlns:ns3="ce89441e-298c-4126-b4c6-1cfa377a530c" targetNamespace="http://schemas.microsoft.com/office/2006/metadata/properties" ma:root="true" ma:fieldsID="e667f85680ec43217de5ef68ed7b9675" ns3:_="">
    <xsd:import namespace="ce89441e-298c-4126-b4c6-1cfa377a530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89441e-298c-4126-b4c6-1cfa377a53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E8E5DAC-C7E8-4DE1-85E3-CCDB30DEE589}">
  <ds:schemaRefs>
    <ds:schemaRef ds:uri="http://purl.org/dc/dcmitype/"/>
    <ds:schemaRef ds:uri="http://schemas.microsoft.com/office/2006/documentManagement/types"/>
    <ds:schemaRef ds:uri="ce89441e-298c-4126-b4c6-1cfa377a530c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terms/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882EE8C-FD09-4219-896C-8A24B8CE30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6E8FEC-8367-4747-9FB0-4886146B57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89441e-298c-4126-b4c6-1cfa377a53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3671</TotalTime>
  <Words>841</Words>
  <Application>Microsoft Office PowerPoint</Application>
  <PresentationFormat>Předvádění na obrazovce (16:9)</PresentationFormat>
  <Paragraphs>130</Paragraphs>
  <Slides>16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5" baseType="lpstr">
      <vt:lpstr>Arial</vt:lpstr>
      <vt:lpstr>Calibri</vt:lpstr>
      <vt:lpstr>Courier New</vt:lpstr>
      <vt:lpstr>Enriqueta</vt:lpstr>
      <vt:lpstr>Garamond</vt:lpstr>
      <vt:lpstr>Tahoma</vt:lpstr>
      <vt:lpstr>Times New Roman</vt:lpstr>
      <vt:lpstr>Wingdings 2</vt:lpstr>
      <vt:lpstr>SLU</vt:lpstr>
      <vt:lpstr>Finanční systém Informační asymetrie     </vt:lpstr>
      <vt:lpstr>Struktura finančního systému </vt:lpstr>
      <vt:lpstr>Finanční systém </vt:lpstr>
      <vt:lpstr>Prvky finančního systému</vt:lpstr>
      <vt:lpstr>Prvky finančního systému</vt:lpstr>
      <vt:lpstr>Typy investic </vt:lpstr>
      <vt:lpstr>Financování &amp; Tok zdrojů finančním systémem </vt:lpstr>
      <vt:lpstr>Typy finančního systému </vt:lpstr>
      <vt:lpstr>Regulace a dohled nad finančním systémem </vt:lpstr>
      <vt:lpstr>Informační asymetrie</vt:lpstr>
      <vt:lpstr>Nepříznivý výběr</vt:lpstr>
      <vt:lpstr>Nepříznivý výběr – příklady </vt:lpstr>
      <vt:lpstr>Morální hazard</vt:lpstr>
      <vt:lpstr>Morální hazard - příklady</vt:lpstr>
      <vt:lpstr>Způsob snížení informační asymetrie</vt:lpstr>
      <vt:lpstr>   Děkuji za pozornost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Irena Szarowska</dc:creator>
  <cp:lastModifiedBy>Zuzana Szkorupová</cp:lastModifiedBy>
  <cp:revision>100</cp:revision>
  <cp:lastPrinted>2017-02-20T12:49:35Z</cp:lastPrinted>
  <dcterms:created xsi:type="dcterms:W3CDTF">2016-07-06T15:42:34Z</dcterms:created>
  <dcterms:modified xsi:type="dcterms:W3CDTF">2022-02-21T17:09:38Z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0x0101003ECC4C97B9AFD244B8A2C605ED1B7A47</vt:lpwstr>
  </property>
</Properties>
</file>