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313" r:id="rId7"/>
    <p:sldId id="314" r:id="rId8"/>
    <p:sldId id="315" r:id="rId9"/>
    <p:sldId id="324" r:id="rId10"/>
    <p:sldId id="317" r:id="rId11"/>
    <p:sldId id="318" r:id="rId12"/>
    <p:sldId id="319" r:id="rId13"/>
    <p:sldId id="320" r:id="rId14"/>
    <p:sldId id="321" r:id="rId15"/>
    <p:sldId id="322" r:id="rId16"/>
    <p:sldId id="323" r:id="rId1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1" autoAdjust="0"/>
    <p:restoredTop sz="94660"/>
  </p:normalViewPr>
  <p:slideViewPr>
    <p:cSldViewPr>
      <p:cViewPr varScale="1">
        <p:scale>
          <a:sx n="113" d="100"/>
          <a:sy n="113" d="100"/>
        </p:scale>
        <p:origin x="590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Szkorupová" userId="b039402a-1eda-47c8-a093-aac5912933bd" providerId="ADAL" clId="{70801741-FC64-43DD-83DF-3B78697DB733}"/>
    <pc:docChg chg="custSel addSld modSld">
      <pc:chgData name="Zuzana Szkorupová" userId="b039402a-1eda-47c8-a093-aac5912933bd" providerId="ADAL" clId="{70801741-FC64-43DD-83DF-3B78697DB733}" dt="2022-02-21T20:13:23.513" v="14" actId="20577"/>
      <pc:docMkLst>
        <pc:docMk/>
      </pc:docMkLst>
      <pc:sldChg chg="delSp modSp add">
        <pc:chgData name="Zuzana Szkorupová" userId="b039402a-1eda-47c8-a093-aac5912933bd" providerId="ADAL" clId="{70801741-FC64-43DD-83DF-3B78697DB733}" dt="2022-02-21T20:13:23.513" v="14" actId="20577"/>
        <pc:sldMkLst>
          <pc:docMk/>
          <pc:sldMk cId="3830865045" sldId="324"/>
        </pc:sldMkLst>
        <pc:spChg chg="mod">
          <ac:chgData name="Zuzana Szkorupová" userId="b039402a-1eda-47c8-a093-aac5912933bd" providerId="ADAL" clId="{70801741-FC64-43DD-83DF-3B78697DB733}" dt="2022-02-21T20:13:04.364" v="1"/>
          <ac:spMkLst>
            <pc:docMk/>
            <pc:sldMk cId="3830865045" sldId="324"/>
            <ac:spMk id="3" creationId="{00000000-0000-0000-0000-000000000000}"/>
          </ac:spMkLst>
        </pc:spChg>
        <pc:spChg chg="mod">
          <ac:chgData name="Zuzana Szkorupová" userId="b039402a-1eda-47c8-a093-aac5912933bd" providerId="ADAL" clId="{70801741-FC64-43DD-83DF-3B78697DB733}" dt="2022-02-21T20:13:23.513" v="14" actId="20577"/>
          <ac:spMkLst>
            <pc:docMk/>
            <pc:sldMk cId="3830865045" sldId="324"/>
            <ac:spMk id="6" creationId="{00000000-0000-0000-0000-000000000000}"/>
          </ac:spMkLst>
        </pc:spChg>
        <pc:picChg chg="del">
          <ac:chgData name="Zuzana Szkorupová" userId="b039402a-1eda-47c8-a093-aac5912933bd" providerId="ADAL" clId="{70801741-FC64-43DD-83DF-3B78697DB733}" dt="2022-02-21T20:13:09.848" v="2" actId="478"/>
          <ac:picMkLst>
            <pc:docMk/>
            <pc:sldMk cId="3830865045" sldId="324"/>
            <ac:picMk id="2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54F75-53B8-494E-9CAC-FA5464EAA3D2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BF00-4210-4AC7-93DD-E53A328AF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4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21.02.2022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0402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1547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12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56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3398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634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85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38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517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486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446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03548" y="1280467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Peníze a peněžní zásoba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795864" y="3876278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Depozitní multiplikátor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23528" y="915566"/>
            <a:ext cx="8064896" cy="47513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1600" dirty="0"/>
              <a:t>PMR = 2 %</a:t>
            </a:r>
          </a:p>
          <a:p>
            <a:pPr marL="0" indent="0" algn="just">
              <a:buNone/>
            </a:pPr>
            <a:endParaRPr lang="pl-PL" altLang="cs-CZ" sz="1600" dirty="0"/>
          </a:p>
          <a:p>
            <a:pPr algn="just"/>
            <a:endParaRPr lang="pl-PL" altLang="cs-CZ" sz="1600" dirty="0"/>
          </a:p>
          <a:p>
            <a:pPr algn="just"/>
            <a:endParaRPr lang="pl-PL" altLang="cs-CZ" sz="1600" dirty="0"/>
          </a:p>
          <a:p>
            <a:pPr algn="just"/>
            <a:endParaRPr lang="pl-PL" altLang="cs-CZ" sz="1600" dirty="0"/>
          </a:p>
          <a:p>
            <a:pPr algn="just"/>
            <a:endParaRPr lang="pl-PL" altLang="cs-CZ" sz="1600" dirty="0"/>
          </a:p>
          <a:p>
            <a:pPr algn="just"/>
            <a:endParaRPr lang="pl-PL" altLang="cs-CZ" sz="1600" dirty="0"/>
          </a:p>
          <a:p>
            <a:pPr algn="just"/>
            <a:endParaRPr lang="pl-PL" altLang="cs-CZ" sz="1600" dirty="0"/>
          </a:p>
          <a:p>
            <a:pPr algn="just"/>
            <a:r>
              <a:rPr lang="pl-PL" altLang="cs-CZ" sz="1600" dirty="0"/>
              <a:t>Původní vklad CZK 100.000,- vytváří v bankovním sektoru prostřednictvím multiplikace depozit „nové peníze”.</a:t>
            </a:r>
          </a:p>
          <a:p>
            <a:pPr algn="just"/>
            <a:r>
              <a:rPr lang="pl-PL" altLang="cs-CZ" sz="1600" dirty="0"/>
              <a:t>Celková suma vytvořených depozit je ovlivněna mírou PMR.</a:t>
            </a:r>
            <a:endParaRPr lang="cs-CZ" altLang="cs-CZ" sz="16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347614"/>
            <a:ext cx="5122405" cy="182978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656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Depozitní multiplikátor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059582"/>
            <a:ext cx="4824536" cy="2511495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54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Omezení multiplikačního efektu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987574"/>
            <a:ext cx="8137525" cy="33194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1600" dirty="0"/>
              <a:t>dochází k němu jen při splněni určitých předpokladů:</a:t>
            </a:r>
          </a:p>
          <a:p>
            <a:pPr lvl="1" algn="just"/>
            <a:r>
              <a:rPr lang="cs-CZ" altLang="cs-CZ" sz="1600" dirty="0"/>
              <a:t>peníze nesmí byt drženy v hotovosti doma</a:t>
            </a:r>
          </a:p>
          <a:p>
            <a:pPr lvl="1" algn="just"/>
            <a:r>
              <a:rPr lang="cs-CZ" altLang="cs-CZ" sz="1600" dirty="0"/>
              <a:t>banky musí všechny volné zdroje poskytnout dále jako úvěry klientům</a:t>
            </a:r>
          </a:p>
          <a:p>
            <a:pPr lvl="1" algn="just"/>
            <a:r>
              <a:rPr lang="pl-PL" altLang="cs-CZ" sz="1600" dirty="0"/>
              <a:t>banky drží rezervy pouze na urovni PMR</a:t>
            </a:r>
          </a:p>
          <a:p>
            <a:pPr lvl="2" algn="just"/>
            <a:r>
              <a:rPr lang="pl-PL" altLang="cs-CZ" sz="1600" dirty="0"/>
              <a:t>vyše skutečnych rezerv závisí i na tom, v jake fazi </a:t>
            </a:r>
            <a:r>
              <a:rPr lang="cs-CZ" altLang="cs-CZ" sz="1600" dirty="0"/>
              <a:t>cyklu se ekonomika nachází</a:t>
            </a:r>
          </a:p>
          <a:p>
            <a:pPr lvl="2" algn="just"/>
            <a:endParaRPr lang="cs-CZ" altLang="cs-CZ" sz="1600" dirty="0"/>
          </a:p>
          <a:p>
            <a:pPr algn="just"/>
            <a:r>
              <a:rPr lang="pt-BR" altLang="cs-CZ" sz="1600" dirty="0"/>
              <a:t>proces multiplikace v praxi neprob</a:t>
            </a:r>
            <a:r>
              <a:rPr lang="cs-CZ" altLang="cs-CZ" sz="1600" dirty="0"/>
              <a:t>í</a:t>
            </a:r>
            <a:r>
              <a:rPr lang="pt-BR" altLang="cs-CZ" sz="1600" dirty="0"/>
              <a:t>ha do</a:t>
            </a:r>
            <a:r>
              <a:rPr lang="cs-CZ" altLang="cs-CZ" sz="1600" dirty="0"/>
              <a:t> nekonečna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602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Depozitní multiplikátor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923202"/>
            <a:ext cx="5040560" cy="3547621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98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Peníze a jejich funkce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1059582"/>
            <a:ext cx="8229600" cy="4929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/>
            <a:r>
              <a:rPr lang="cs-CZ" altLang="cs-CZ" sz="1600" b="1" dirty="0"/>
              <a:t>Peníze</a:t>
            </a:r>
            <a:r>
              <a:rPr lang="cs-CZ" altLang="cs-CZ" sz="1600" dirty="0"/>
              <a:t> – aktivum, které je všeobecně uznáváno a přijímáno ekonomickými subjekty jako prostředek při provádění plateb za zboží, služby nebo k úhradě jiných závazků. </a:t>
            </a:r>
          </a:p>
          <a:p>
            <a:pPr marL="609600" indent="-609600" algn="just">
              <a:buFont typeface="Wingdings" panose="05000000000000000000" pitchFamily="2" charset="2"/>
              <a:buNone/>
            </a:pPr>
            <a:endParaRPr lang="sk-SK" altLang="cs-CZ" sz="1600" dirty="0"/>
          </a:p>
          <a:p>
            <a:pPr marL="609600" indent="-609600" algn="just"/>
            <a:r>
              <a:rPr lang="cs-CZ" altLang="cs-CZ" sz="1600" b="1" dirty="0"/>
              <a:t>Funkce peněz</a:t>
            </a:r>
            <a:endParaRPr lang="sk-SK" altLang="cs-CZ" sz="1600" dirty="0"/>
          </a:p>
          <a:p>
            <a:pPr marL="1009650" lvl="1" indent="-609600" algn="just"/>
            <a:r>
              <a:rPr lang="cs-CZ" altLang="cs-CZ" sz="1600" dirty="0"/>
              <a:t>prostředek směny (transakční prostředek),</a:t>
            </a:r>
          </a:p>
          <a:p>
            <a:pPr marL="1009650" lvl="1" indent="-609600" algn="just"/>
            <a:r>
              <a:rPr lang="cs-CZ" altLang="cs-CZ" sz="1600" dirty="0"/>
              <a:t>účetní jednotka,</a:t>
            </a:r>
          </a:p>
          <a:p>
            <a:pPr marL="1009650" lvl="1" indent="-609600" algn="just"/>
            <a:r>
              <a:rPr lang="cs-CZ" altLang="cs-CZ" sz="1600" dirty="0"/>
              <a:t>prostředek uchování hodnoty.</a:t>
            </a:r>
          </a:p>
          <a:p>
            <a:pPr marL="609600" indent="-609600" algn="just"/>
            <a:endParaRPr lang="sk-SK" altLang="cs-CZ" sz="1600" dirty="0"/>
          </a:p>
          <a:p>
            <a:pPr marL="609600" indent="-609600" algn="just"/>
            <a:r>
              <a:rPr lang="cs-CZ" altLang="cs-CZ" sz="1600" dirty="0"/>
              <a:t>S penězi je úzce spjat pojem </a:t>
            </a:r>
            <a:r>
              <a:rPr lang="cs-CZ" altLang="cs-CZ" sz="1600" b="1" dirty="0"/>
              <a:t>likvidita</a:t>
            </a:r>
            <a:r>
              <a:rPr lang="cs-CZ" altLang="cs-CZ" sz="1600" dirty="0"/>
              <a:t> = schopnost přeměny jednoho aktiva na jinou formu aktiv (schopnost některého aktiva být použito k zaplacení nějakého závazku).</a:t>
            </a:r>
          </a:p>
          <a:p>
            <a:pPr marL="609600" indent="-609600" algn="just"/>
            <a:r>
              <a:rPr lang="cs-CZ" altLang="cs-CZ" sz="1600" dirty="0"/>
              <a:t>Peníze jsou nejlikvidnější aktivum.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Peněžní zásoba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23528" y="843558"/>
            <a:ext cx="8229600" cy="4572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1600" b="1" dirty="0"/>
              <a:t>Peněžní zásoba (M)</a:t>
            </a:r>
          </a:p>
          <a:p>
            <a:pPr lvl="1" algn="just"/>
            <a:r>
              <a:rPr lang="cs-CZ" altLang="cs-CZ" sz="1600" dirty="0"/>
              <a:t>množství peněz v ekonomice k určitému časovému okamžiku </a:t>
            </a:r>
          </a:p>
          <a:p>
            <a:pPr lvl="1" algn="just"/>
            <a:r>
              <a:rPr lang="cs-CZ" altLang="cs-CZ" sz="1600" dirty="0"/>
              <a:t>je sledována prostřednictvím peněžních agregátů, jejichž měření zajišťuje zpravidla centrální banka</a:t>
            </a:r>
          </a:p>
          <a:p>
            <a:pPr algn="just"/>
            <a:endParaRPr lang="cs-CZ" altLang="cs-CZ" sz="1600" b="1" dirty="0"/>
          </a:p>
          <a:p>
            <a:pPr algn="just"/>
            <a:r>
              <a:rPr lang="cs-CZ" altLang="cs-CZ" sz="1600" b="1" dirty="0"/>
              <a:t>Peněžní agregáty</a:t>
            </a:r>
            <a:endParaRPr lang="cs-CZ" altLang="cs-CZ" sz="16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571750"/>
            <a:ext cx="8424936" cy="1807780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576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Měnová báze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79512" y="843558"/>
            <a:ext cx="8362950" cy="50403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1600" b="1" dirty="0"/>
              <a:t>Měnová báze (B)</a:t>
            </a:r>
          </a:p>
          <a:p>
            <a:pPr lvl="1" algn="just"/>
            <a:r>
              <a:rPr lang="cs-CZ" altLang="cs-CZ" sz="1600" dirty="0"/>
              <a:t>vyjadřuje vztahy centrální banky vůči ostatním sektorům v ekonomice</a:t>
            </a:r>
          </a:p>
          <a:p>
            <a:pPr lvl="1" algn="just"/>
            <a:r>
              <a:rPr lang="cs-CZ" altLang="cs-CZ" sz="1600" dirty="0"/>
              <a:t>vymezena úžeji než peněžní zásoba</a:t>
            </a:r>
          </a:p>
          <a:p>
            <a:pPr lvl="1" algn="just"/>
            <a:r>
              <a:rPr lang="cs-CZ" altLang="cs-CZ" sz="1600" dirty="0"/>
              <a:t>zahrnuje položky na něž má CB větší vliv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600" b="1" dirty="0"/>
              <a:t>				B = C + R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pl-PL" altLang="cs-CZ" sz="1600" b="1" dirty="0"/>
              <a:t>				B = B</a:t>
            </a:r>
            <a:r>
              <a:rPr lang="pl-PL" altLang="cs-CZ" sz="1600" b="1" baseline="-25000" dirty="0"/>
              <a:t>V</a:t>
            </a:r>
            <a:r>
              <a:rPr lang="pl-PL" altLang="cs-CZ" sz="1600" b="1" dirty="0"/>
              <a:t> + B</a:t>
            </a:r>
            <a:r>
              <a:rPr lang="pl-PL" altLang="cs-CZ" sz="1600" b="1" baseline="-25000" dirty="0"/>
              <a:t>N</a:t>
            </a:r>
          </a:p>
          <a:p>
            <a:pPr algn="just">
              <a:buFont typeface="Wingdings" panose="05000000000000000000" pitchFamily="2" charset="2"/>
              <a:buNone/>
            </a:pPr>
            <a:endParaRPr lang="pl-PL" altLang="cs-CZ" sz="1600" b="1" baseline="-25000" dirty="0"/>
          </a:p>
          <a:p>
            <a:pPr lvl="1" algn="just"/>
            <a:r>
              <a:rPr lang="cs-CZ" altLang="cs-CZ" sz="1600" dirty="0"/>
              <a:t>C - oběživo v oběhu</a:t>
            </a:r>
          </a:p>
          <a:p>
            <a:pPr lvl="1" algn="just"/>
            <a:r>
              <a:rPr lang="cs-CZ" altLang="cs-CZ" sz="1600" dirty="0"/>
              <a:t>R - bankovní rezervy</a:t>
            </a:r>
          </a:p>
          <a:p>
            <a:pPr lvl="1" algn="just"/>
            <a:r>
              <a:rPr lang="cs-CZ" altLang="cs-CZ" sz="1600" dirty="0" err="1"/>
              <a:t>Bn</a:t>
            </a:r>
            <a:r>
              <a:rPr lang="cs-CZ" altLang="cs-CZ" sz="1600" dirty="0"/>
              <a:t> - nevypůjčená měnová báze - kontroluje ji centrální banka operacemi na volném trhu</a:t>
            </a:r>
          </a:p>
          <a:p>
            <a:pPr lvl="1" algn="just"/>
            <a:r>
              <a:rPr lang="cs-CZ" altLang="cs-CZ" sz="1600" dirty="0" err="1"/>
              <a:t>Bv</a:t>
            </a:r>
            <a:r>
              <a:rPr lang="cs-CZ" altLang="cs-CZ" sz="1600" dirty="0"/>
              <a:t> - vypůjčená měnová báze - diskontní úvěry – kontroluje je centrální banka nepřímo změnami diskontních sazeb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8445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Peněžní multiplikátor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851670"/>
            <a:ext cx="5134201" cy="2251667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39552" y="1059582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Peněžní multiplikátor udává, jak velký přírůstek peněžní zásoby bude vyvolán určitým přírůstkem měnové báze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20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Peněžní multiplikátor - příklad</a:t>
            </a:r>
            <a:endParaRPr lang="en-US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539552" y="1059582"/>
                <a:ext cx="7056784" cy="20023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cs-CZ" dirty="0"/>
                  <a:t>Ekonomické subjekty drží peníze z 20 % jako oběživo a z 80 % jako vklady na bankovních účtech. Banky udržuji 2 % rezervy. Jaká je výše peněžního multiplikátoru?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/>
                        <m:t>𝑀</m:t>
                      </m:r>
                      <m:r>
                        <a:rPr lang="cs-CZ" i="1"/>
                        <m:t>= </m:t>
                      </m:r>
                      <m:f>
                        <m:fPr>
                          <m:ctrlPr>
                            <a:rPr lang="cs-CZ" i="1"/>
                          </m:ctrlPr>
                        </m:fPr>
                        <m:num>
                          <m:r>
                            <a:rPr lang="cs-CZ" i="1"/>
                            <m:t>𝑐𝑟</m:t>
                          </m:r>
                          <m:r>
                            <a:rPr lang="cs-CZ" i="1"/>
                            <m:t>+1</m:t>
                          </m:r>
                        </m:num>
                        <m:den>
                          <m:r>
                            <a:rPr lang="cs-CZ" i="1"/>
                            <m:t>𝑐𝑟</m:t>
                          </m:r>
                          <m:r>
                            <a:rPr lang="cs-CZ" i="1"/>
                            <m:t>+</m:t>
                          </m:r>
                          <m:r>
                            <a:rPr lang="cs-CZ" i="1"/>
                            <m:t>𝑟𝑟</m:t>
                          </m:r>
                        </m:den>
                      </m:f>
                      <m:r>
                        <a:rPr lang="cs-CZ" i="1"/>
                        <m:t>∗</m:t>
                      </m:r>
                      <m:r>
                        <a:rPr lang="cs-CZ" i="1"/>
                        <m:t>𝐵</m:t>
                      </m:r>
                    </m:oMath>
                  </m:oMathPara>
                </a14:m>
                <a:endParaRPr lang="cs-CZ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/>
                        <m:t>𝑀</m:t>
                      </m:r>
                      <m:r>
                        <a:rPr lang="cs-CZ" i="1"/>
                        <m:t>=</m:t>
                      </m:r>
                      <m:r>
                        <a:rPr lang="cs-CZ" i="1"/>
                        <m:t>𝑚</m:t>
                      </m:r>
                      <m:r>
                        <a:rPr lang="cs-CZ" i="1"/>
                        <m:t>∗</m:t>
                      </m:r>
                      <m:r>
                        <a:rPr lang="cs-CZ" i="1"/>
                        <m:t>𝐵</m:t>
                      </m:r>
                    </m:oMath>
                  </m:oMathPara>
                </a14:m>
                <a:endParaRPr lang="cs-CZ" dirty="0"/>
              </a:p>
              <a:p>
                <a:r>
                  <a:rPr lang="cs-CZ" dirty="0" err="1"/>
                  <a:t>cr</a:t>
                </a:r>
                <a:r>
                  <a:rPr lang="cs-CZ" dirty="0"/>
                  <a:t> = podíl oběživa na vkladech</a:t>
                </a:r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059582"/>
                <a:ext cx="7056784" cy="2002343"/>
              </a:xfrm>
              <a:prstGeom prst="rect">
                <a:avLst/>
              </a:prstGeom>
              <a:blipFill>
                <a:blip r:embed="rId3"/>
                <a:stretch>
                  <a:fillRect l="-778" t="-1829" b="-42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865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Peněžní multiplikátor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23528" y="1131590"/>
            <a:ext cx="8229600" cy="3886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defRPr/>
            </a:pPr>
            <a:r>
              <a:rPr lang="cs-CZ" altLang="cs-CZ" sz="1600" dirty="0"/>
              <a:t>Vztah mezi peněžní zásobou (M) a měnovou bází (B)</a:t>
            </a:r>
          </a:p>
          <a:p>
            <a:pPr algn="just">
              <a:defRPr/>
            </a:pPr>
            <a:endParaRPr lang="cs-CZ" sz="1600" dirty="0"/>
          </a:p>
          <a:p>
            <a:pPr algn="just">
              <a:defRPr/>
            </a:pPr>
            <a:r>
              <a:rPr lang="cs-CZ" sz="1600" dirty="0"/>
              <a:t>Peněžní multiplikátor je tím vetší, čím menší je míra bankovních rezerv a čím menší podíl peněz lidé a ekonomické subjekty drží jako oběživo.</a:t>
            </a:r>
          </a:p>
          <a:p>
            <a:pPr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průměrný peněžní multiplikátor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r>
              <a:rPr lang="cs-CZ" altLang="cs-CZ" sz="1600" dirty="0"/>
              <a:t>				</a:t>
            </a:r>
            <a:r>
              <a:rPr lang="cs-CZ" altLang="cs-CZ" sz="1600" b="1" dirty="0"/>
              <a:t>m = M / B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mezní peněžní multiplikátor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l-PL" altLang="cs-CZ" sz="1600" dirty="0"/>
              <a:t>				</a:t>
            </a:r>
            <a:r>
              <a:rPr lang="pl-PL" altLang="cs-CZ" sz="1600" b="1" dirty="0"/>
              <a:t>m* = </a:t>
            </a:r>
            <a:r>
              <a:rPr lang="el-GR" altLang="cs-CZ" sz="1600" b="1" dirty="0"/>
              <a:t>Δ</a:t>
            </a:r>
            <a:r>
              <a:rPr lang="pl-PL" altLang="cs-CZ" sz="1600" b="1" dirty="0"/>
              <a:t>M / </a:t>
            </a:r>
            <a:r>
              <a:rPr lang="el-GR" altLang="cs-CZ" sz="1600" b="1" dirty="0"/>
              <a:t>Δ</a:t>
            </a:r>
            <a:r>
              <a:rPr lang="pl-PL" altLang="cs-CZ" sz="1600" b="1" dirty="0"/>
              <a:t>B</a:t>
            </a:r>
            <a:endParaRPr lang="cs-CZ" altLang="cs-CZ" sz="1600" b="1" dirty="0"/>
          </a:p>
          <a:p>
            <a:pPr algn="just">
              <a:defRPr/>
            </a:pPr>
            <a:endParaRPr lang="cs-CZ" sz="2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35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Peněžní multiplikátor - příklad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23528" y="987574"/>
            <a:ext cx="8229600" cy="47148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altLang="cs-CZ" sz="1600" dirty="0"/>
              <a:t>Jaká je hodnota multiplikátoru, pokud peněžní zásoba činí 1.000 mld. CZK a měnová báze 400 mld. CZK?</a:t>
            </a:r>
          </a:p>
          <a:p>
            <a:pPr marL="457200" lvl="1" indent="0" algn="just">
              <a:buNone/>
            </a:pPr>
            <a:r>
              <a:rPr lang="pl-PL" altLang="cs-CZ" sz="1600" i="1" dirty="0"/>
              <a:t>m = M / B </a:t>
            </a:r>
          </a:p>
          <a:p>
            <a:pPr marL="0" indent="0">
              <a:buNone/>
            </a:pPr>
            <a:r>
              <a:rPr lang="cs-CZ" sz="1600" i="1" dirty="0"/>
              <a:t>         m = 1000 / 400 </a:t>
            </a:r>
          </a:p>
          <a:p>
            <a:pPr marL="0" indent="0">
              <a:buNone/>
            </a:pPr>
            <a:r>
              <a:rPr lang="cs-CZ" sz="1600" i="1" dirty="0"/>
              <a:t>         m = 2,5</a:t>
            </a:r>
          </a:p>
          <a:p>
            <a:pPr marL="457200" lvl="1" indent="0" algn="just">
              <a:buNone/>
            </a:pPr>
            <a:endParaRPr lang="pl-PL" altLang="cs-CZ" sz="1600" dirty="0"/>
          </a:p>
          <a:p>
            <a:pPr algn="just"/>
            <a:r>
              <a:rPr lang="pl-PL" altLang="cs-CZ" sz="1600" dirty="0"/>
              <a:t>Jak se změnila peněžní zásoba, pokud při hodnotě multiplikátoru 3 vzrostla měnová báze o 125 mld. CZK?</a:t>
            </a:r>
          </a:p>
          <a:p>
            <a:pPr marL="457200" lvl="1" indent="0" algn="just">
              <a:buNone/>
            </a:pPr>
            <a:r>
              <a:rPr lang="pl-PL" altLang="cs-CZ" sz="1600" i="1" dirty="0"/>
              <a:t>m* = </a:t>
            </a:r>
            <a:r>
              <a:rPr lang="el-GR" altLang="cs-CZ" sz="1600" i="1" dirty="0"/>
              <a:t>Δ</a:t>
            </a:r>
            <a:r>
              <a:rPr lang="pl-PL" altLang="cs-CZ" sz="1600" i="1" dirty="0"/>
              <a:t>M / </a:t>
            </a:r>
            <a:r>
              <a:rPr lang="el-GR" altLang="cs-CZ" sz="1600" i="1" dirty="0"/>
              <a:t>Δ</a:t>
            </a:r>
            <a:r>
              <a:rPr lang="pl-PL" altLang="cs-CZ" sz="1600" i="1" dirty="0"/>
              <a:t>B </a:t>
            </a:r>
          </a:p>
          <a:p>
            <a:pPr marL="457200" lvl="1" indent="0" algn="just">
              <a:buNone/>
            </a:pPr>
            <a:r>
              <a:rPr lang="el-GR" altLang="cs-CZ" sz="1600" i="1" dirty="0"/>
              <a:t>Δ</a:t>
            </a:r>
            <a:r>
              <a:rPr lang="pl-PL" altLang="cs-CZ" sz="1600" i="1" dirty="0"/>
              <a:t> M = </a:t>
            </a:r>
            <a:r>
              <a:rPr lang="el-GR" altLang="cs-CZ" sz="1600" i="1" dirty="0"/>
              <a:t>Δ</a:t>
            </a:r>
            <a:r>
              <a:rPr lang="pl-PL" altLang="cs-CZ" sz="1600" i="1" dirty="0"/>
              <a:t> B * m*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   </a:t>
            </a:r>
            <a:r>
              <a:rPr lang="el-GR" sz="1600" i="1" dirty="0"/>
              <a:t>Δ </a:t>
            </a:r>
            <a:r>
              <a:rPr lang="cs-CZ" sz="1600" i="1" dirty="0"/>
              <a:t>M = 125 * 3 </a:t>
            </a:r>
          </a:p>
          <a:p>
            <a:pPr marL="0" indent="0">
              <a:buNone/>
            </a:pPr>
            <a:r>
              <a:rPr lang="cs-CZ" sz="1600" i="1" dirty="0"/>
              <a:t>        </a:t>
            </a:r>
            <a:r>
              <a:rPr lang="el-GR" sz="1600" i="1" dirty="0"/>
              <a:t>Δ </a:t>
            </a:r>
            <a:r>
              <a:rPr lang="cs-CZ" sz="1600" i="1" dirty="0"/>
              <a:t>M = 375 mld. CZK</a:t>
            </a:r>
          </a:p>
          <a:p>
            <a:pPr marL="457200" lvl="1" indent="0" algn="just">
              <a:buNone/>
            </a:pPr>
            <a:endParaRPr lang="pl-PL" altLang="cs-CZ" sz="1600" i="1" dirty="0"/>
          </a:p>
          <a:p>
            <a:pPr marL="0" indent="0" algn="just">
              <a:buNone/>
            </a:pPr>
            <a:endParaRPr lang="cs-CZ" altLang="cs-CZ" sz="2000" dirty="0">
              <a:latin typeface="Century Schoolbook" panose="020406040505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61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Depozitní multiplikátor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987574"/>
            <a:ext cx="7920880" cy="460851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pl-PL" altLang="cs-CZ" sz="1600" dirty="0"/>
              <a:t>Dvoustupňový bankovní systém</a:t>
            </a:r>
          </a:p>
          <a:p>
            <a:pPr lvl="1">
              <a:lnSpc>
                <a:spcPct val="95000"/>
              </a:lnSpc>
              <a:spcBef>
                <a:spcPts val="600"/>
              </a:spcBef>
            </a:pPr>
            <a:r>
              <a:rPr lang="pl-PL" altLang="cs-CZ" sz="1600" dirty="0"/>
              <a:t>centrální banka</a:t>
            </a:r>
          </a:p>
          <a:p>
            <a:pPr lvl="1">
              <a:lnSpc>
                <a:spcPct val="95000"/>
              </a:lnSpc>
              <a:spcBef>
                <a:spcPts val="600"/>
              </a:spcBef>
            </a:pPr>
            <a:r>
              <a:rPr lang="pl-PL" altLang="cs-CZ" sz="1600" dirty="0"/>
              <a:t>komerční banky</a:t>
            </a:r>
            <a:endParaRPr lang="cs-CZ" altLang="cs-CZ" sz="1600" dirty="0"/>
          </a:p>
          <a:p>
            <a:pPr>
              <a:spcBef>
                <a:spcPts val="1200"/>
              </a:spcBef>
            </a:pPr>
            <a:r>
              <a:rPr lang="pl-PL" altLang="cs-CZ" sz="1600" dirty="0"/>
              <a:t>Princip tvorby peněz komerčními bankami spočívá v jejich </a:t>
            </a:r>
            <a:r>
              <a:rPr lang="pl-PL" altLang="cs-CZ" sz="1600" b="1" dirty="0"/>
              <a:t>depozitně-úvěrové činnosti</a:t>
            </a:r>
            <a:endParaRPr lang="cs-CZ" altLang="cs-CZ" sz="1600" b="1" dirty="0"/>
          </a:p>
          <a:p>
            <a:pPr algn="just">
              <a:spcBef>
                <a:spcPts val="1200"/>
              </a:spcBef>
            </a:pPr>
            <a:r>
              <a:rPr lang="cs-CZ" altLang="cs-CZ" sz="1600" dirty="0"/>
              <a:t>Komerční banky jsou povinny držet část depozit jako rezervy u centrální banky (ČNB) a zbývající část depozit mohou použít k poskytování úvěrů klientům.</a:t>
            </a:r>
          </a:p>
          <a:p>
            <a:pPr algn="just">
              <a:spcBef>
                <a:spcPts val="1200"/>
              </a:spcBef>
            </a:pPr>
            <a:r>
              <a:rPr lang="cs-CZ" altLang="cs-CZ" sz="1600" dirty="0"/>
              <a:t>Povinná výše – míra povinných minimálních rezerv (PMR) je od roku 1999 v </a:t>
            </a:r>
            <a:br>
              <a:rPr lang="cs-CZ" altLang="cs-CZ" sz="1600" dirty="0"/>
            </a:br>
            <a:r>
              <a:rPr lang="cs-CZ" altLang="cs-CZ" sz="1600" dirty="0"/>
              <a:t>ČR </a:t>
            </a:r>
            <a:r>
              <a:rPr lang="cs-CZ" altLang="cs-CZ" sz="1600" b="1" dirty="0"/>
              <a:t>2 %.</a:t>
            </a:r>
          </a:p>
          <a:p>
            <a:pPr algn="just">
              <a:lnSpc>
                <a:spcPct val="95000"/>
              </a:lnSpc>
              <a:spcBef>
                <a:spcPts val="1200"/>
              </a:spcBef>
            </a:pPr>
            <a:endParaRPr lang="cs-CZ" altLang="cs-CZ" sz="2300" dirty="0">
              <a:latin typeface="Century Schoolbook" panose="020406040505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37659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CC4C97B9AFD244B8A2C605ED1B7A47" ma:contentTypeVersion="11" ma:contentTypeDescription="Vytvoří nový dokument" ma:contentTypeScope="" ma:versionID="ef622aa24f9aefa59ddeb1033dcf2c29">
  <xsd:schema xmlns:xsd="http://www.w3.org/2001/XMLSchema" xmlns:xs="http://www.w3.org/2001/XMLSchema" xmlns:p="http://schemas.microsoft.com/office/2006/metadata/properties" xmlns:ns3="ce89441e-298c-4126-b4c6-1cfa377a530c" targetNamespace="http://schemas.microsoft.com/office/2006/metadata/properties" ma:root="true" ma:fieldsID="e667f85680ec43217de5ef68ed7b9675" ns3:_="">
    <xsd:import namespace="ce89441e-298c-4126-b4c6-1cfa377a53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9441e-298c-4126-b4c6-1cfa377a5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AB6372-2F53-4D02-B8F5-08D27976CB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89441e-298c-4126-b4c6-1cfa377a53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45BEB4-9EB3-4310-B4D0-5C02C121E4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9C2BCB-27B2-4DAC-B013-544C6934D950}">
  <ds:schemaRefs>
    <ds:schemaRef ds:uri="http://schemas.microsoft.com/office/2006/documentManagement/types"/>
    <ds:schemaRef ds:uri="ce89441e-298c-4126-b4c6-1cfa377a530c"/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3929</TotalTime>
  <Words>613</Words>
  <Application>Microsoft Office PowerPoint</Application>
  <PresentationFormat>Předvádění na obrazovce (16:9)</PresentationFormat>
  <Paragraphs>112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Schoolbook</vt:lpstr>
      <vt:lpstr>Times New Roman</vt:lpstr>
      <vt:lpstr>Wingdings</vt:lpstr>
      <vt:lpstr>SLU</vt:lpstr>
      <vt:lpstr>Peníze a peněžní zásoba</vt:lpstr>
      <vt:lpstr>Peníze a jejich funkce</vt:lpstr>
      <vt:lpstr>Peněžní zásoba</vt:lpstr>
      <vt:lpstr>Měnová báze</vt:lpstr>
      <vt:lpstr>Peněžní multiplikátor</vt:lpstr>
      <vt:lpstr>Peněžní multiplikátor - příklad</vt:lpstr>
      <vt:lpstr>Peněžní multiplikátor </vt:lpstr>
      <vt:lpstr>Peněžní multiplikátor - příklad</vt:lpstr>
      <vt:lpstr>Depozitní multiplikátor</vt:lpstr>
      <vt:lpstr>Depozitní multiplikátor</vt:lpstr>
      <vt:lpstr>Depozitní multiplikátor</vt:lpstr>
      <vt:lpstr>Omezení multiplikačního efektu</vt:lpstr>
      <vt:lpstr>Depozitní multiplikátor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Szarowska Irena</dc:creator>
  <cp:lastModifiedBy>Zuzana Szkorupová</cp:lastModifiedBy>
  <cp:revision>107</cp:revision>
  <cp:lastPrinted>2017-02-20T12:49:35Z</cp:lastPrinted>
  <dcterms:created xsi:type="dcterms:W3CDTF">2016-07-06T15:42:34Z</dcterms:created>
  <dcterms:modified xsi:type="dcterms:W3CDTF">2022-02-21T20:54:25Z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0x0101003ECC4C97B9AFD244B8A2C605ED1B7A47</vt:lpwstr>
  </property>
</Properties>
</file>